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78" r:id="rId2"/>
    <p:sldId id="279" r:id="rId3"/>
    <p:sldId id="280" r:id="rId4"/>
    <p:sldId id="256" r:id="rId5"/>
    <p:sldId id="275" r:id="rId6"/>
    <p:sldId id="271" r:id="rId7"/>
    <p:sldId id="265" r:id="rId8"/>
    <p:sldId id="274" r:id="rId9"/>
    <p:sldId id="262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EFAC8-8EC0-4C8A-B22B-BE16D76F4EAD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C2DD4A-FF63-416C-ACF0-8D9CC785FD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210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3F93E0C-658C-428E-9F05-EE6954720F1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6AD8E6A-BA22-49C8-B3CC-56ABB7B34EE1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jarnemec.com/rodokmen/individual.php?pid=I191&amp;ged=jn_md.g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335" y="332655"/>
            <a:ext cx="568801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1340768"/>
            <a:ext cx="8353425" cy="5361682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47500" lnSpcReduction="20000"/>
          </a:bodyPr>
          <a:lstStyle/>
          <a:p>
            <a:pPr marL="68580" indent="0" algn="ctr">
              <a:buNone/>
            </a:pPr>
            <a:r>
              <a:rPr lang="cs-CZ" sz="3800" b="1" dirty="0">
                <a:solidFill>
                  <a:schemeClr val="accent6">
                    <a:lumMod val="50000"/>
                  </a:schemeClr>
                </a:solidFill>
              </a:rPr>
              <a:t>ZÁKLADNÍ ŠKOLA SLOVAN, KROMĚŘÍŽ, PŘÍSPĚVKOVÁ ORGANIZACE</a:t>
            </a:r>
          </a:p>
          <a:p>
            <a:pPr marL="68580" indent="0" algn="ctr">
              <a:buNone/>
            </a:pPr>
            <a:r>
              <a:rPr lang="cs-CZ" sz="3800" b="1" dirty="0">
                <a:solidFill>
                  <a:schemeClr val="accent6">
                    <a:lumMod val="50000"/>
                  </a:schemeClr>
                </a:solidFill>
              </a:rPr>
              <a:t>ZEYEROVA 3354, 767 01 KROMĚŘÍŽ</a:t>
            </a:r>
          </a:p>
          <a:p>
            <a:pPr marL="68580" indent="0" algn="ctr">
              <a:buNone/>
            </a:pPr>
            <a:endParaRPr lang="cs-CZ" dirty="0"/>
          </a:p>
          <a:p>
            <a:pPr marL="68580" indent="0" algn="ctr">
              <a:buNone/>
            </a:pPr>
            <a:r>
              <a:rPr lang="cs-CZ" sz="3800" b="1" dirty="0">
                <a:solidFill>
                  <a:schemeClr val="bg1"/>
                </a:solidFill>
              </a:rPr>
              <a:t>projekt v rámci vzdělávacího programu</a:t>
            </a:r>
          </a:p>
          <a:p>
            <a:pPr marL="68580" indent="0" algn="ctr">
              <a:buNone/>
            </a:pPr>
            <a:r>
              <a:rPr lang="cs-CZ" sz="3800" b="1" dirty="0">
                <a:solidFill>
                  <a:schemeClr val="bg1"/>
                </a:solidFill>
              </a:rPr>
              <a:t>VZDĚLÁNÍ PRO KONKURENCESCHOPNOST</a:t>
            </a:r>
          </a:p>
          <a:p>
            <a:pPr marL="68580" indent="0" algn="ctr">
              <a:buNone/>
            </a:pPr>
            <a:endParaRPr lang="cs-CZ" sz="3800" b="1" dirty="0">
              <a:solidFill>
                <a:schemeClr val="bg1"/>
              </a:solidFill>
            </a:endParaRPr>
          </a:p>
          <a:p>
            <a:pPr marL="68580" indent="0" algn="ctr">
              <a:buNone/>
            </a:pPr>
            <a:r>
              <a:rPr lang="cs-CZ" sz="3800" b="1" dirty="0" smtClean="0">
                <a:solidFill>
                  <a:schemeClr val="bg1"/>
                </a:solidFill>
              </a:rPr>
              <a:t>ŠABLONA </a:t>
            </a:r>
            <a:r>
              <a:rPr lang="cs-CZ" sz="3800" b="1" dirty="0">
                <a:solidFill>
                  <a:schemeClr val="bg1"/>
                </a:solidFill>
              </a:rPr>
              <a:t>ČÍSLO: III/2</a:t>
            </a:r>
          </a:p>
          <a:p>
            <a:pPr marL="68580" indent="0" algn="ctr">
              <a:buNone/>
            </a:pPr>
            <a:r>
              <a:rPr lang="cs-CZ" sz="3800" b="1" dirty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pPr marL="68580" indent="0" algn="ctr">
              <a:buNone/>
            </a:pPr>
            <a:endParaRPr lang="cs-CZ" dirty="0"/>
          </a:p>
          <a:p>
            <a:pPr marL="68580" indent="0">
              <a:buNone/>
            </a:pPr>
            <a:endParaRPr lang="cs-CZ" dirty="0"/>
          </a:p>
          <a:p>
            <a:pPr marL="68580" indent="0">
              <a:buNone/>
            </a:pPr>
            <a:r>
              <a:rPr lang="cs-CZ" sz="4000" b="1" dirty="0">
                <a:solidFill>
                  <a:schemeClr val="bg1"/>
                </a:solidFill>
              </a:rPr>
              <a:t>PŘEDMĚT: JAZYK ČESKÝ</a:t>
            </a:r>
          </a:p>
          <a:p>
            <a:pPr marL="68580" indent="0">
              <a:buNone/>
            </a:pPr>
            <a:r>
              <a:rPr lang="cs-CZ" sz="4000" b="1" dirty="0">
                <a:solidFill>
                  <a:schemeClr val="bg1"/>
                </a:solidFill>
              </a:rPr>
              <a:t>ROČNÍK: IX.</a:t>
            </a:r>
          </a:p>
          <a:p>
            <a:pPr marL="68580" indent="0">
              <a:buNone/>
            </a:pPr>
            <a:r>
              <a:rPr lang="cs-CZ" sz="4000" b="1" dirty="0">
                <a:solidFill>
                  <a:schemeClr val="bg1"/>
                </a:solidFill>
              </a:rPr>
              <a:t>TÉMA: </a:t>
            </a:r>
            <a:r>
              <a:rPr lang="cs-CZ" sz="4000" b="1" dirty="0" smtClean="0">
                <a:solidFill>
                  <a:schemeClr val="bg1"/>
                </a:solidFill>
              </a:rPr>
              <a:t>JIŘÍ WOLKER</a:t>
            </a:r>
            <a:endParaRPr lang="cs-CZ" sz="4000" b="1" dirty="0">
              <a:solidFill>
                <a:schemeClr val="bg1"/>
              </a:solidFill>
            </a:endParaRPr>
          </a:p>
          <a:p>
            <a:pPr marL="68580" indent="0">
              <a:buNone/>
            </a:pPr>
            <a:r>
              <a:rPr lang="cs-CZ" sz="4000" b="1" dirty="0">
                <a:solidFill>
                  <a:schemeClr val="bg1"/>
                </a:solidFill>
              </a:rPr>
              <a:t>AUTOR: MGR. HANA GINTEROVÁ</a:t>
            </a:r>
          </a:p>
          <a:p>
            <a:pPr marL="68580" indent="0">
              <a:buNone/>
            </a:pPr>
            <a:r>
              <a:rPr lang="cs-CZ" sz="4000" b="1" dirty="0">
                <a:solidFill>
                  <a:schemeClr val="bg1"/>
                </a:solidFill>
              </a:rPr>
              <a:t>DATUM VYTVOŘENÍ: </a:t>
            </a:r>
            <a:r>
              <a:rPr lang="cs-CZ" sz="4000" b="1" dirty="0" smtClean="0">
                <a:solidFill>
                  <a:schemeClr val="bg1"/>
                </a:solidFill>
              </a:rPr>
              <a:t>3. 10. </a:t>
            </a:r>
            <a:r>
              <a:rPr lang="cs-CZ" sz="4000" b="1" dirty="0">
                <a:solidFill>
                  <a:schemeClr val="bg1"/>
                </a:solidFill>
              </a:rPr>
              <a:t>2011</a:t>
            </a:r>
          </a:p>
          <a:p>
            <a:pPr marL="68580" indent="0">
              <a:buNone/>
            </a:pPr>
            <a:endParaRPr lang="cs-CZ" dirty="0"/>
          </a:p>
          <a:p>
            <a:pPr marL="68580" indent="0" algn="ctr">
              <a:buNone/>
            </a:pPr>
            <a:r>
              <a:rPr lang="cs-CZ" dirty="0"/>
              <a:t> </a:t>
            </a:r>
            <a:r>
              <a:rPr lang="cs-CZ" dirty="0" smtClean="0"/>
              <a:t>¨¨</a:t>
            </a:r>
            <a:r>
              <a:rPr lang="cs-CZ" sz="5100" b="1" dirty="0" smtClean="0">
                <a:solidFill>
                  <a:srgbClr val="C00000"/>
                </a:solidFill>
              </a:rPr>
              <a:t>VY_32_INOVACE_08_HG</a:t>
            </a:r>
            <a:endParaRPr lang="cs-CZ" sz="5100" b="1" dirty="0">
              <a:solidFill>
                <a:srgbClr val="C00000"/>
              </a:solidFill>
            </a:endParaRPr>
          </a:p>
          <a:p>
            <a:pPr marL="6858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1449149" cy="197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772597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61268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496944" cy="5805264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pPr>
              <a:buClrTx/>
              <a:buFont typeface="Wingdings" pitchFamily="2" charset="2"/>
              <a:buChar char="q"/>
            </a:pPr>
            <a:r>
              <a:rPr lang="cs-CZ" dirty="0" smtClean="0">
                <a:solidFill>
                  <a:schemeClr val="bg1"/>
                </a:solidFill>
              </a:rPr>
              <a:t>PREZENTACE VYTVOŘENA JAKO DOPLNĚK K UČIVU 9. ROČNÍKU ČESKÁ LITERÁRNÍ MODERNA – SPISOVATEL JIŘÍ WOLKER</a:t>
            </a:r>
          </a:p>
          <a:p>
            <a:pPr>
              <a:buClrTx/>
              <a:buFont typeface="Wingdings" pitchFamily="2" charset="2"/>
              <a:buChar char="q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ClrTx/>
              <a:buFont typeface="Wingdings" pitchFamily="2" charset="2"/>
              <a:buChar char="q"/>
            </a:pPr>
            <a:r>
              <a:rPr lang="cs-CZ" dirty="0" smtClean="0">
                <a:solidFill>
                  <a:schemeClr val="bg1"/>
                </a:solidFill>
              </a:rPr>
              <a:t>V RÁMCI PREZENTACE  SE ŽÁCI:</a:t>
            </a:r>
          </a:p>
          <a:p>
            <a:pPr marL="582930" indent="-514350">
              <a:buClrTx/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SEZNÁMÍ S OSOBNOSTÍ A DÍLEM SPISOVATELE JIŘÍHO WOLKERA</a:t>
            </a:r>
          </a:p>
          <a:p>
            <a:pPr marL="582930" indent="-514350">
              <a:buClrTx/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PŘIPOMENOU SI INSTITUCE A ORGANIZACE VYCHÁZEJÍCÍ Z JEHO TRADIC</a:t>
            </a:r>
          </a:p>
          <a:p>
            <a:pPr marL="582930" indent="-514350">
              <a:buClrTx/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ZOPAKUJÍ SI LITERÁRNÍ POJMY SOUVISEJÍCÍ S TÉMATEM</a:t>
            </a:r>
          </a:p>
          <a:p>
            <a:pPr marL="68580" indent="0">
              <a:buClrTx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Pilotáž: Prezentace pilotována ve třídách 9. ročníku. Žáky oslovuje osud básníka, který zemřel v tak mladém věku. Prezentaci je vhodné doplnit o četbu a rozbor nejznámějších ukázek – Host do domu, Poštovní schránka, U rentgenu, Epitaf a další. Zajímavé je také vyhledat Wolkerovu závěť, která žákům přiblíží pocity člověka, který očekává svůj konec.  </a:t>
            </a:r>
          </a:p>
          <a:p>
            <a:pPr marL="68580" indent="0">
              <a:buNone/>
            </a:pPr>
            <a:r>
              <a:rPr lang="cs-CZ" sz="2800" dirty="0" smtClean="0"/>
              <a:t> 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399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772400" cy="914400"/>
          </a:xfrm>
        </p:spPr>
        <p:txBody>
          <a:bodyPr/>
          <a:lstStyle/>
          <a:p>
            <a:pPr algn="ctr"/>
            <a:r>
              <a:rPr lang="cs-CZ" sz="4400" b="1" dirty="0" smtClean="0"/>
              <a:t>KLÍČOVÁ SLOVA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4021704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BUSTA</a:t>
            </a:r>
          </a:p>
          <a:p>
            <a:r>
              <a:rPr lang="cs-CZ" sz="3600" b="1" dirty="0" smtClean="0"/>
              <a:t>EPITAF</a:t>
            </a:r>
          </a:p>
          <a:p>
            <a:r>
              <a:rPr lang="cs-CZ" sz="3600" b="1" dirty="0" smtClean="0"/>
              <a:t>PROLETÁŘSKÁ POEZIE</a:t>
            </a:r>
          </a:p>
          <a:p>
            <a:r>
              <a:rPr lang="cs-CZ" sz="3600" b="1" dirty="0" smtClean="0"/>
              <a:t>BALADA</a:t>
            </a:r>
          </a:p>
          <a:p>
            <a:r>
              <a:rPr lang="cs-CZ" sz="3600" b="1" dirty="0" smtClean="0"/>
              <a:t>SKAUTSKÉ HNUTÍ</a:t>
            </a:r>
          </a:p>
          <a:p>
            <a:r>
              <a:rPr lang="cs-CZ" sz="3600" b="1" dirty="0" smtClean="0"/>
              <a:t>RECITACE</a:t>
            </a:r>
          </a:p>
        </p:txBody>
      </p:sp>
    </p:spTree>
    <p:extLst>
      <p:ext uri="{BB962C8B-B14F-4D97-AF65-F5344CB8AC3E}">
        <p14:creationId xmlns:p14="http://schemas.microsoft.com/office/powerpoint/2010/main" val="392481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115616" y="4149080"/>
            <a:ext cx="7560840" cy="2252631"/>
          </a:xfrm>
        </p:spPr>
        <p:txBody>
          <a:bodyPr/>
          <a:lstStyle/>
          <a:p>
            <a:pPr algn="ctr"/>
            <a:r>
              <a:rPr lang="cs-CZ" sz="8000" dirty="0" smtClean="0"/>
              <a:t>JIŘÍ WOLKER</a:t>
            </a:r>
            <a:br>
              <a:rPr lang="cs-CZ" sz="8000" dirty="0" smtClean="0"/>
            </a:br>
            <a:r>
              <a:rPr lang="cs-CZ" sz="5400" dirty="0" smtClean="0"/>
              <a:t>1900 - 1924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>
                <a:solidFill>
                  <a:srgbClr val="C00000"/>
                </a:solidFill>
              </a:rPr>
              <a:t>VYSVĚTLI POJEM EPITAF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211960" y="332656"/>
            <a:ext cx="4464496" cy="35394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" Zde leží Jiří Wolker, básník, jenž miloval svět a pro spravedlnost jeho šel se bít. </a:t>
            </a:r>
          </a:p>
          <a:p>
            <a:pPr algn="ctr"/>
            <a:r>
              <a:rPr lang="cs-CZ" sz="2800" dirty="0" smtClean="0"/>
              <a:t>Dřív než </a:t>
            </a:r>
            <a:r>
              <a:rPr lang="cs-CZ" sz="2800" dirty="0" err="1" smtClean="0"/>
              <a:t>moh</a:t>
            </a:r>
            <a:r>
              <a:rPr lang="cs-CZ" sz="2800" dirty="0" smtClean="0"/>
              <a:t> srdce k boji vytasit, zemřel. </a:t>
            </a:r>
          </a:p>
          <a:p>
            <a:pPr algn="ctr"/>
            <a:r>
              <a:rPr lang="cs-CZ" sz="2800" dirty="0" smtClean="0"/>
              <a:t>Mlád </a:t>
            </a:r>
            <a:r>
              <a:rPr lang="cs-CZ" sz="2800" dirty="0" err="1" smtClean="0"/>
              <a:t>dvacetčtyři</a:t>
            </a:r>
            <a:r>
              <a:rPr lang="cs-CZ" sz="2800" dirty="0" smtClean="0"/>
              <a:t> let."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(epitaf: Jiří Wolker) </a:t>
            </a:r>
            <a:endParaRPr lang="cs-CZ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1506"/>
            <a:ext cx="2724150" cy="371475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4626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97717"/>
            <a:ext cx="2366367" cy="3370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57453"/>
            <a:ext cx="4104456" cy="5436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1697717"/>
            <a:ext cx="2304256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BUSTA NA JEHO RODNÉM DOMĚ V PROSTĚJOVĚ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60517" y="5401754"/>
            <a:ext cx="2471923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RODNÝ DŮM JIŘÍHO WOLKERA V PROSTĚJOVĚ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ctr"/>
            <a:r>
              <a:rPr lang="cs-CZ" sz="4800" dirty="0" smtClean="0"/>
              <a:t>NARODIL SE V PROSTĚJOVĚ</a:t>
            </a:r>
            <a:endParaRPr lang="cs-CZ" sz="48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719582" y="5494087"/>
            <a:ext cx="3024336" cy="83099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hlinkClick r:id="rId4"/>
              </a:rPr>
              <a:t>Rodokmen</a:t>
            </a:r>
            <a:r>
              <a:rPr lang="cs-CZ" sz="2400" b="1" dirty="0" smtClean="0"/>
              <a:t> Jiří Karel Wolker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8114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1748909"/>
            <a:ext cx="8820472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cs-CZ" sz="2800" dirty="0" smtClean="0"/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ctr"/>
            <a:r>
              <a:rPr lang="cs-CZ" sz="4800" dirty="0"/>
              <a:t>vystudoval gymnázium</a:t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6" name="Obdélník 5"/>
          <p:cNvSpPr/>
          <p:nvPr/>
        </p:nvSpPr>
        <p:spPr>
          <a:xfrm>
            <a:off x="580028" y="1556792"/>
            <a:ext cx="78083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Gymnázium Jiřího </a:t>
            </a:r>
            <a:r>
              <a:rPr lang="cs-CZ" sz="3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W</a:t>
            </a:r>
            <a:r>
              <a:rPr lang="cs-CZ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olkera v Prostějově</a:t>
            </a: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32008"/>
            <a:ext cx="3549511" cy="449345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69" t="12533" r="38054" b="37388"/>
          <a:stretch/>
        </p:blipFill>
        <p:spPr bwMode="auto">
          <a:xfrm>
            <a:off x="6156176" y="2361335"/>
            <a:ext cx="1528646" cy="3356736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7" name="TextovéPole 6"/>
          <p:cNvSpPr txBox="1"/>
          <p:nvPr/>
        </p:nvSpPr>
        <p:spPr>
          <a:xfrm>
            <a:off x="5596590" y="5445224"/>
            <a:ext cx="2088232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SOCHA JIŘÍHO WOLKERA V PROSTĚJOVĚ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13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-2295644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188744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ctr"/>
            <a:r>
              <a:rPr lang="cs-CZ" sz="3600" b="1" dirty="0" smtClean="0"/>
              <a:t>TÁBOROVÝ DENÍK ŠESTNÁCTILETÉHO SKAUTA JIŘÍHO WOLKERA</a:t>
            </a:r>
            <a:br>
              <a:rPr lang="cs-CZ" sz="3600" b="1" dirty="0" smtClean="0"/>
            </a:br>
            <a:endParaRPr lang="cs-CZ" sz="3600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539552" y="1783560"/>
            <a:ext cx="8352928" cy="4957808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Toto </a:t>
            </a:r>
            <a:r>
              <a:rPr lang="cs-CZ" sz="2800" dirty="0">
                <a:solidFill>
                  <a:schemeClr val="bg1"/>
                </a:solidFill>
              </a:rPr>
              <a:t>dílo napsal Jiří Wolker ve chvílích, kdy začínal působit ve skautském oddílu. Po jeho smrti jeho deník vydal zakladatel českého </a:t>
            </a:r>
            <a:r>
              <a:rPr lang="cs-CZ" sz="2800" dirty="0" smtClean="0">
                <a:solidFill>
                  <a:schemeClr val="bg1"/>
                </a:solidFill>
              </a:rPr>
              <a:t>skautingu </a:t>
            </a:r>
            <a:r>
              <a:rPr lang="cs-CZ" sz="2800" dirty="0">
                <a:solidFill>
                  <a:schemeClr val="bg1"/>
                </a:solidFill>
              </a:rPr>
              <a:t>Antonín Benjamin Svojsík. </a:t>
            </a:r>
          </a:p>
          <a:p>
            <a:r>
              <a:rPr lang="cs-CZ" sz="2800" dirty="0">
                <a:solidFill>
                  <a:schemeClr val="bg1"/>
                </a:solidFill>
              </a:rPr>
              <a:t>Šestnáctiletý Jiří Wolker přijíždí na svůj první skautský tábor pod vedením profesora Svojsíka. Jako nováček ze začátku zažívá, pro něj do té doby nezvyklé, vypětí sil fyzických i psychických. Zdá se mu tedy vše strašné a chtěl by odjet domů, ale po několika dnech se dostaví pravé okouzlení přírodou a zážitky a on svůj názor zcela změní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11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8185578" cy="5173672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 marL="397764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JIŘÍ WOLKER</a:t>
            </a:r>
          </a:p>
          <a:p>
            <a:pPr marL="397764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POČÁTEK 20. STOLETÍ (1900 – 1924)</a:t>
            </a:r>
          </a:p>
          <a:p>
            <a:pPr marL="397764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BÁSNÍK – PROLETÁŘSKÁ POEZIE – MISTR BALADY</a:t>
            </a:r>
          </a:p>
          <a:p>
            <a:pPr marL="397764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TRPĚL SMRTELNOU NEMOCÍ TUBERKULÓZOU</a:t>
            </a:r>
          </a:p>
          <a:p>
            <a:pPr marL="397764" indent="-342900"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WOLKERŮV PROSTĚJOV – STUDENTSKÁ RECITAČNÍ SOUTĚŽ</a:t>
            </a:r>
          </a:p>
          <a:p>
            <a:endParaRPr lang="cs-CZ" sz="24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BÁSNICKÉ SBÍRKY: </a:t>
            </a:r>
          </a:p>
          <a:p>
            <a:pPr marL="397764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HOST DO DOMU</a:t>
            </a:r>
          </a:p>
          <a:p>
            <a:pPr marL="397764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TĚŽKÁ HODINA</a:t>
            </a:r>
          </a:p>
          <a:p>
            <a:r>
              <a:rPr lang="cs-CZ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endParaRPr lang="cs-CZ" sz="24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SPISOVATELSKÁ JMENOVKA </a:t>
            </a:r>
            <a:r>
              <a:rPr lang="cs-CZ" sz="3600" b="1" dirty="0" smtClean="0">
                <a:solidFill>
                  <a:srgbClr val="C00000"/>
                </a:solidFill>
              </a:rPr>
              <a:t>ZAPIŠ SI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791" y="4077072"/>
            <a:ext cx="1741337" cy="2592288"/>
          </a:xfrm>
          <a:prstGeom prst="rect">
            <a:avLst/>
          </a:prstGeom>
          <a:ln/>
          <a:ex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4" name="TextovéPole 3"/>
          <p:cNvSpPr txBox="1"/>
          <p:nvPr/>
        </p:nvSpPr>
        <p:spPr>
          <a:xfrm>
            <a:off x="5826058" y="5585321"/>
            <a:ext cx="3240360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OBSAHUJE NAPŘ. BÁSNĚ:</a:t>
            </a:r>
            <a:endParaRPr lang="cs-CZ" dirty="0"/>
          </a:p>
          <a:p>
            <a:r>
              <a:rPr lang="cs-CZ" b="1" dirty="0"/>
              <a:t>Balada o snu</a:t>
            </a:r>
            <a:endParaRPr lang="cs-CZ" dirty="0"/>
          </a:p>
          <a:p>
            <a:r>
              <a:rPr lang="cs-CZ" b="1" dirty="0"/>
              <a:t>Balada o očích topičových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2815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 smtClean="0"/>
              <a:t>SLOVNÍČEK POJMŮ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4021704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BUSTA</a:t>
            </a:r>
          </a:p>
          <a:p>
            <a:r>
              <a:rPr lang="cs-CZ" sz="3600" b="1" dirty="0" smtClean="0"/>
              <a:t>EPITAF</a:t>
            </a:r>
          </a:p>
          <a:p>
            <a:r>
              <a:rPr lang="cs-CZ" sz="3600" b="1" dirty="0" smtClean="0"/>
              <a:t>PROLETÁŘSKÁ POEZIE</a:t>
            </a:r>
          </a:p>
          <a:p>
            <a:r>
              <a:rPr lang="cs-CZ" sz="3600" b="1" dirty="0" smtClean="0"/>
              <a:t>BALADA</a:t>
            </a:r>
          </a:p>
          <a:p>
            <a:r>
              <a:rPr lang="cs-CZ" sz="3600" b="1" dirty="0" smtClean="0"/>
              <a:t>SKAUTSKÉ HNUTÍ</a:t>
            </a:r>
          </a:p>
          <a:p>
            <a:r>
              <a:rPr lang="cs-CZ" sz="3600" b="1" dirty="0" smtClean="0"/>
              <a:t>RECITACE</a:t>
            </a:r>
          </a:p>
        </p:txBody>
      </p:sp>
    </p:spTree>
    <p:extLst>
      <p:ext uri="{BB962C8B-B14F-4D97-AF65-F5344CB8AC3E}">
        <p14:creationId xmlns:p14="http://schemas.microsoft.com/office/powerpoint/2010/main" val="340547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772400" cy="648072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600" b="1" dirty="0" smtClean="0"/>
              <a:t>CITACE: FOTOGRAFIE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6021288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>
              <a:buClrTx/>
            </a:pP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Autor neznámý – rodinná fotografie . </a:t>
            </a:r>
            <a:r>
              <a:rPr lang="cs-CZ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Http://cz.wikipedia.org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online]. Wolker,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3. 8. 2008, 6:58.  [cit. 2011-10-03].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Soubor:Jiří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Wolker (M81)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 Dostupné z WWW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: &lt;http://www.jarnemec.com/rodokmen/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mediaviewer.php?mid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=M81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&gt;.</a:t>
            </a:r>
          </a:p>
          <a:p>
            <a:pPr>
              <a:buClrTx/>
            </a:pP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MAŇAS, Michal.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</a:t>
            </a:r>
            <a:r>
              <a:rPr lang="cs-CZ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Http://cz.wikipedia.org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[online]. Wolker, 21. 7. 2007, 16:32.  [cit. 2011-10-03].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Soubor:Jiri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Wolker bust in Prostejov.jpg. Dostupné z WWW: &lt;http://cs.wikipedia.org/wiki/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Soubor:Jiri_Wolker_bust_in_Prostejov.jpg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&gt;.</a:t>
            </a:r>
          </a:p>
          <a:p>
            <a:pPr>
              <a:buClrTx/>
            </a:pP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Autor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neudán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 </a:t>
            </a:r>
            <a:r>
              <a:rPr lang="cs-CZ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Http://cz.wikipedia.org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[online]. Wolker, 8. 1. 2006, 15:58.  [cit. 2011-10-03].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Soubor:Rodny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dum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Jiriho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Wolkera.JPG. Dostupné z WWW: &lt;http://cs.wikipedia.org/wiki/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Soubor:Rodny_dum_Jiriho_Wolkera.JPG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&gt;.</a:t>
            </a:r>
          </a:p>
          <a:p>
            <a:pPr>
              <a:buClrTx/>
            </a:pP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MAŇAS, Michal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 </a:t>
            </a:r>
            <a:r>
              <a:rPr lang="cs-CZ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Http://cz.wikipedia.org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[online]. Wolker, 21. 7. 2007, 12:46.  [cit. 2011-10-03].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Soubor:Jiri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Wolker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statue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in Prostejov.jpg . Dostupné z WWW: &lt;http://cs.wikipedia.org/wiki/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Soubor:Jiri_Wolker_statue_in_Prostejov.jpg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&gt;.</a:t>
            </a:r>
            <a:endParaRPr lang="cs-CZ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buClrTx/>
            </a:pPr>
            <a:endParaRPr lang="cs-CZ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8906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234</TotalTime>
  <Words>430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Metro</vt:lpstr>
      <vt:lpstr>Prezentace aplikace PowerPoint</vt:lpstr>
      <vt:lpstr>ANOTACE</vt:lpstr>
      <vt:lpstr>KLÍČOVÁ SLOVA</vt:lpstr>
      <vt:lpstr>JIŘÍ WOLKER 1900 - 1924 VYSVĚTLI POJEM EPITAF</vt:lpstr>
      <vt:lpstr>NARODIL SE V PROSTĚJOVĚ</vt:lpstr>
      <vt:lpstr>vystudoval gymnázium </vt:lpstr>
      <vt:lpstr>TÁBOROVÝ DENÍK ŠESTNÁCTILETÉHO SKAUTA JIŘÍHO WOLKERA </vt:lpstr>
      <vt:lpstr>SPISOVATELSKÁ JMENOVKA ZAPIŠ SI</vt:lpstr>
      <vt:lpstr>SLOVNÍČEK POJMŮ</vt:lpstr>
      <vt:lpstr>CITACE: FOTOGRAFIE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JIŘÍ WOLKER</dc:title>
  <dc:creator>EU12</dc:creator>
  <cp:lastModifiedBy>EU14</cp:lastModifiedBy>
  <cp:revision>25</cp:revision>
  <dcterms:created xsi:type="dcterms:W3CDTF">2011-09-26T18:05:55Z</dcterms:created>
  <dcterms:modified xsi:type="dcterms:W3CDTF">2012-05-30T08:26:58Z</dcterms:modified>
</cp:coreProperties>
</file>