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3" r:id="rId2"/>
    <p:sldId id="274" r:id="rId3"/>
    <p:sldId id="275" r:id="rId4"/>
    <p:sldId id="261" r:id="rId5"/>
    <p:sldId id="265" r:id="rId6"/>
    <p:sldId id="262" r:id="rId7"/>
    <p:sldId id="268" r:id="rId8"/>
    <p:sldId id="258" r:id="rId9"/>
    <p:sldId id="260" r:id="rId10"/>
    <p:sldId id="271" r:id="rId11"/>
    <p:sldId id="267" r:id="rId12"/>
    <p:sldId id="264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8CF98-B354-496B-8DEE-158D67C2ED74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8A6FCD-CED1-4D94-AD99-99E3541D3E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887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8A6FCD-CED1-4D94-AD99-99E3541D3E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169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D39994B-7C1A-465E-95C5-C615271C6A9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17082F5-FC63-41BF-BC2C-B40EA26216C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nNcG_BJuAUM&amp;feature=player_embedd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ruci.cz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ruci.cz/media/Bezruc2.mp3" TargetMode="External"/><Relationship Id="rId2" Type="http://schemas.openxmlformats.org/officeDocument/2006/relationships/hyperlink" Target="http://www.bezruci.cz/media/Bezruc1.mp3" TargetMode="External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199" y="335285"/>
            <a:ext cx="568801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412776"/>
            <a:ext cx="8640960" cy="532453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</a:t>
            </a:r>
            <a:r>
              <a:rPr lang="cs-CZ" sz="2000" b="1" dirty="0" smtClean="0">
                <a:solidFill>
                  <a:srgbClr val="00B050"/>
                </a:solidFill>
              </a:rPr>
              <a:t>ORGANIZACE, ZEYEROVA </a:t>
            </a:r>
            <a:r>
              <a:rPr lang="cs-CZ" sz="2000" b="1" dirty="0">
                <a:solidFill>
                  <a:srgbClr val="00B050"/>
                </a:solidFill>
              </a:rPr>
              <a:t>3354, 767 01 KROMĚŘÍŽ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sz="2000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sz="2000" b="1" dirty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ŠABLONA </a:t>
            </a:r>
            <a:r>
              <a:rPr lang="cs-CZ" sz="2000" b="1" dirty="0">
                <a:solidFill>
                  <a:schemeClr val="bg1"/>
                </a:solidFill>
              </a:rPr>
              <a:t>ČÍSLO: III/2</a:t>
            </a:r>
          </a:p>
          <a:p>
            <a:pPr algn="ctr"/>
            <a:r>
              <a:rPr lang="cs-CZ" sz="2000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TÉMA: </a:t>
            </a:r>
            <a:r>
              <a:rPr lang="cs-CZ" sz="2000" b="1" dirty="0" smtClean="0">
                <a:solidFill>
                  <a:schemeClr val="bg1"/>
                </a:solidFill>
              </a:rPr>
              <a:t>PETR BEZRUČ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18</a:t>
            </a:r>
            <a:r>
              <a:rPr lang="cs-CZ" sz="2000" b="1" dirty="0">
                <a:solidFill>
                  <a:schemeClr val="bg1"/>
                </a:solidFill>
              </a:rPr>
              <a:t>. 9.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VY_32_INOVACE_09_HG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76315"/>
            <a:ext cx="166901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4200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6916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sz="3500" dirty="0" smtClean="0">
                <a:solidFill>
                  <a:schemeClr val="bg1"/>
                </a:solidFill>
              </a:rPr>
              <a:t>PREZENTACE VYTVOŘENA JAKO DOPLNĚK K UČIVU 9. ROČNÍKU ČESKÁ LITERÁRNÍ MODERNA – SPISOVATEL PETR BEZRUČ.</a:t>
            </a:r>
          </a:p>
          <a:p>
            <a:pPr>
              <a:buClrTx/>
            </a:pPr>
            <a:r>
              <a:rPr lang="cs-CZ" sz="3500" dirty="0" smtClean="0">
                <a:solidFill>
                  <a:schemeClr val="bg1"/>
                </a:solidFill>
              </a:rPr>
              <a:t>ŽÁCI SE V RÁMCI PREZENTACE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SEZNÁMÍ SE STÁLE ŽIVÝM ODKAZEM SPISOVATELE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POSLECHNOU SI UKÁZKY Z JEHO DÍLA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NAHLÉDNOU DO DIVADLA  PETRA BEZRUČE V OSTRAVĚ</a:t>
            </a:r>
          </a:p>
          <a:p>
            <a:pPr marL="36576" indent="0" algn="ctr">
              <a:buNone/>
            </a:pPr>
            <a:r>
              <a:rPr lang="cs-CZ" sz="3100" dirty="0" smtClean="0">
                <a:solidFill>
                  <a:schemeClr val="bg1"/>
                </a:solidFill>
              </a:rPr>
              <a:t>PREZENTACE OBSAHUJE HYPERTEXTOVÉ ODKAZY</a:t>
            </a:r>
          </a:p>
          <a:p>
            <a:pPr marL="36576" indent="0" algn="ctr">
              <a:buNone/>
            </a:pPr>
            <a:r>
              <a:rPr lang="cs-CZ" sz="3100" dirty="0" smtClean="0">
                <a:solidFill>
                  <a:schemeClr val="bg1"/>
                </a:solidFill>
              </a:rPr>
              <a:t>Pilotáž: Prezentace pilotována na třídách 9. ročníku. Žáci mají možnost prvního seznámení s básní Ostrava v hypertextovém odkaze, který vede na stránky </a:t>
            </a:r>
            <a:r>
              <a:rPr lang="cs-CZ" sz="3100" dirty="0" err="1" smtClean="0">
                <a:solidFill>
                  <a:schemeClr val="bg1"/>
                </a:solidFill>
              </a:rPr>
              <a:t>You</a:t>
            </a:r>
            <a:r>
              <a:rPr lang="cs-CZ" sz="3100" dirty="0" smtClean="0">
                <a:solidFill>
                  <a:schemeClr val="bg1"/>
                </a:solidFill>
              </a:rPr>
              <a:t> Tube (Jiří </a:t>
            </a:r>
            <a:r>
              <a:rPr lang="cs-CZ" sz="3100" dirty="0" err="1" smtClean="0">
                <a:solidFill>
                  <a:schemeClr val="bg1"/>
                </a:solidFill>
              </a:rPr>
              <a:t>Wimr</a:t>
            </a:r>
            <a:r>
              <a:rPr lang="cs-CZ" sz="3100" dirty="0" smtClean="0">
                <a:solidFill>
                  <a:schemeClr val="bg1"/>
                </a:solidFill>
              </a:rPr>
              <a:t> – humorné zpracování první sloky básně). V další odkaze se podívají na stránky Slezského divadla Ostrava a na upoutávky k divadelní hře Bezruč. Je dobré využít webovou adresu a ukázat žákům také některé fotografie z této divadelní hry a pohovořit o absurdním divadle.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930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KLÍČOVÁ SLOVA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467600" cy="4137323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Pseudonym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Slezský bard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Literární hnutí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Anarchističtí buřiči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65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1" y="1556792"/>
            <a:ext cx="3676856" cy="4896544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7407" cy="1143000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JMENOVKA SPISOVATELE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98776" cy="4853136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Vlastním jménem Vladimír </a:t>
            </a:r>
            <a:r>
              <a:rPr lang="cs-CZ" dirty="0"/>
              <a:t>Vašek </a:t>
            </a:r>
            <a:endParaRPr lang="cs-CZ" dirty="0" smtClean="0"/>
          </a:p>
          <a:p>
            <a:r>
              <a:rPr lang="cs-CZ" dirty="0" smtClean="0"/>
              <a:t>19. a 20. století</a:t>
            </a:r>
            <a:endParaRPr lang="cs-CZ" dirty="0"/>
          </a:p>
          <a:p>
            <a:r>
              <a:rPr lang="cs-CZ" dirty="0" smtClean="0"/>
              <a:t>básník , prozaik</a:t>
            </a:r>
            <a:endParaRPr lang="cs-CZ" dirty="0"/>
          </a:p>
          <a:p>
            <a:r>
              <a:rPr lang="cs-CZ" dirty="0"/>
              <a:t>Literární hnutí Generace anarchistických </a:t>
            </a:r>
            <a:r>
              <a:rPr lang="cs-CZ" dirty="0" smtClean="0"/>
              <a:t>buřičů</a:t>
            </a:r>
          </a:p>
          <a:p>
            <a:r>
              <a:rPr lang="cs-CZ" dirty="0" smtClean="0"/>
              <a:t>„Slezský bard „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85313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12968" cy="1143000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ŽIVOTOPISNÉ ÚDAJE</a:t>
            </a:r>
            <a:endParaRPr lang="cs-CZ" sz="6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8784976" cy="4968552"/>
          </a:xfrm>
          <a:solidFill>
            <a:schemeClr val="accent1">
              <a:lumMod val="60000"/>
              <a:lumOff val="4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Petr Bezruč se narodil </a:t>
            </a:r>
            <a:r>
              <a:rPr lang="cs-CZ" b="1" dirty="0">
                <a:solidFill>
                  <a:srgbClr val="0070C0"/>
                </a:solidFill>
              </a:rPr>
              <a:t>v rodině </a:t>
            </a:r>
            <a:r>
              <a:rPr lang="cs-CZ" b="1" dirty="0" smtClean="0">
                <a:solidFill>
                  <a:srgbClr val="0070C0"/>
                </a:solidFill>
              </a:rPr>
              <a:t>spisovatele </a:t>
            </a:r>
            <a:r>
              <a:rPr lang="cs-CZ" b="1" dirty="0">
                <a:solidFill>
                  <a:srgbClr val="0070C0"/>
                </a:solidFill>
              </a:rPr>
              <a:t>Antonína </a:t>
            </a:r>
            <a:r>
              <a:rPr lang="cs-CZ" b="1" dirty="0" smtClean="0">
                <a:solidFill>
                  <a:srgbClr val="0070C0"/>
                </a:solidFill>
              </a:rPr>
              <a:t>Vaška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Místa pobytu: Frýdek Místek, Brno, Kostelec na Hané, Opava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Místecký pobyt měl pro Bezručův </a:t>
            </a:r>
            <a:r>
              <a:rPr lang="cs-CZ" b="1" dirty="0">
                <a:solidFill>
                  <a:srgbClr val="0070C0"/>
                </a:solidFill>
              </a:rPr>
              <a:t>osobní i umělecký vývoj velký význam</a:t>
            </a:r>
            <a:r>
              <a:rPr lang="cs-CZ" dirty="0">
                <a:solidFill>
                  <a:srgbClr val="0070C0"/>
                </a:solidFill>
              </a:rPr>
              <a:t>: ve </a:t>
            </a:r>
            <a:r>
              <a:rPr lang="cs-CZ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Slezsku poznal sociální i národnostní útlak </a:t>
            </a:r>
            <a:r>
              <a:rPr lang="cs-CZ" dirty="0">
                <a:solidFill>
                  <a:srgbClr val="0070C0"/>
                </a:solidFill>
              </a:rPr>
              <a:t>a zažil tu i citové zklamání. Obojí poznamenalo jeho básnickou tvorbu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Za 1. světové války byl Petr Bezruč </a:t>
            </a:r>
            <a:r>
              <a:rPr lang="cs-CZ" b="1" dirty="0">
                <a:solidFill>
                  <a:srgbClr val="0070C0"/>
                </a:solidFill>
              </a:rPr>
              <a:t>zatčen pro domnělé autorství protirakouské básně</a:t>
            </a:r>
            <a:r>
              <a:rPr lang="cs-CZ" dirty="0">
                <a:solidFill>
                  <a:srgbClr val="0070C0"/>
                </a:solidFill>
              </a:rPr>
              <a:t>. Po válce byl jmenován přednostou nádražní pošty v Brně, ale již druhý den se vzdal funkce. 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v </a:t>
            </a:r>
            <a:r>
              <a:rPr lang="cs-CZ" dirty="0">
                <a:solidFill>
                  <a:srgbClr val="0070C0"/>
                </a:solidFill>
              </a:rPr>
              <a:t>Kostelci na Hané a tam již zůstal do konce života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3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2220441"/>
            <a:ext cx="2376264" cy="402275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8136904" cy="1143000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PAMĚTNÍ MÍSTA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82" y="2220441"/>
            <a:ext cx="2772308" cy="402275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5368311"/>
            <a:ext cx="1944216" cy="646331"/>
          </a:xfrm>
          <a:prstGeom prst="rect">
            <a:avLst/>
          </a:prstGeom>
          <a:solidFill>
            <a:srgbClr val="0070C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Socha v </a:t>
            </a:r>
            <a:r>
              <a:rPr lang="cs-CZ" dirty="0"/>
              <a:t>K</a:t>
            </a:r>
            <a:r>
              <a:rPr lang="cs-CZ" dirty="0" smtClean="0"/>
              <a:t>arlové </a:t>
            </a:r>
            <a:r>
              <a:rPr lang="cs-CZ" dirty="0"/>
              <a:t>S</a:t>
            </a:r>
            <a:r>
              <a:rPr lang="cs-CZ" dirty="0" smtClean="0"/>
              <a:t>tudánce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373216"/>
            <a:ext cx="2016224" cy="646331"/>
          </a:xfrm>
          <a:prstGeom prst="rect">
            <a:avLst/>
          </a:prstGeom>
          <a:solidFill>
            <a:srgbClr val="0070C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Pamětní dům v Kostelci na </a:t>
            </a:r>
            <a:r>
              <a:rPr lang="cs-CZ" dirty="0"/>
              <a:t>H</a:t>
            </a:r>
            <a:r>
              <a:rPr lang="cs-CZ" dirty="0" smtClean="0"/>
              <a:t>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31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NEJVÝZNAMNĚJŠÍ BÁSNICKÁ SBÍRKA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b="1" dirty="0">
                <a:solidFill>
                  <a:srgbClr val="0070C0"/>
                </a:solidFill>
              </a:rPr>
              <a:t>Slezské písně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  <a:p>
            <a:r>
              <a:rPr lang="cs-CZ" dirty="0" smtClean="0"/>
              <a:t>sbírka </a:t>
            </a:r>
            <a:r>
              <a:rPr lang="cs-CZ" dirty="0"/>
              <a:t>obsahovala </a:t>
            </a:r>
            <a:r>
              <a:rPr lang="cs-CZ" dirty="0" smtClean="0"/>
              <a:t>45 </a:t>
            </a:r>
            <a:r>
              <a:rPr lang="cs-CZ" dirty="0"/>
              <a:t>básní a v každém dalším vydání jejich počet rostl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Poslechněte a zapamatujte si: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Kantor Halfar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Ostrava</a:t>
            </a:r>
            <a:endParaRPr lang="cs-CZ" dirty="0" smtClean="0">
              <a:solidFill>
                <a:srgbClr val="0070C0"/>
              </a:solidFill>
            </a:endParaRPr>
          </a:p>
          <a:p>
            <a:pPr marL="36576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Maryčka </a:t>
            </a:r>
            <a:r>
              <a:rPr lang="cs-CZ" dirty="0" err="1" smtClean="0">
                <a:solidFill>
                  <a:srgbClr val="0070C0"/>
                </a:solidFill>
              </a:rPr>
              <a:t>Magdoňova</a:t>
            </a:r>
            <a:r>
              <a:rPr lang="cs-CZ" dirty="0">
                <a:solidFill>
                  <a:srgbClr val="0070C0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32"/>
            <a:ext cx="2232248" cy="288032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5385990"/>
            <a:ext cx="2016224" cy="923330"/>
          </a:xfrm>
          <a:prstGeom prst="rect">
            <a:avLst/>
          </a:prstGeom>
          <a:solidFill>
            <a:srgbClr val="0070C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i="1" dirty="0" smtClean="0"/>
              <a:t>Pomník</a:t>
            </a:r>
            <a:r>
              <a:rPr lang="cs-CZ" dirty="0" smtClean="0"/>
              <a:t> Maryčky </a:t>
            </a:r>
            <a:r>
              <a:rPr lang="cs-CZ" dirty="0" err="1" smtClean="0"/>
              <a:t>Magdoňové</a:t>
            </a:r>
            <a:r>
              <a:rPr lang="cs-CZ" dirty="0" smtClean="0"/>
              <a:t> ve Starých Hamrech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64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70648" cy="1143000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DŮL PETR BEZRUČ </a:t>
            </a:r>
            <a:b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3078191" cy="446449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95" t="24758" r="23586" b="36117"/>
          <a:stretch/>
        </p:blipFill>
        <p:spPr bwMode="auto">
          <a:xfrm>
            <a:off x="4990404" y="2018572"/>
            <a:ext cx="2725865" cy="3570668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4990404" y="5996345"/>
            <a:ext cx="3398020" cy="70788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ZACHOVALÁ VĚŽ DOLU PETRA BEZRUČE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41720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DIVADLO PETRA BEZRUČE </a:t>
            </a:r>
            <a:b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 OSTRAVĚ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35161"/>
            <a:ext cx="2592288" cy="1296144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27984" y="1835161"/>
            <a:ext cx="4248472" cy="584775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hlinkClick r:id="rId3"/>
              </a:rPr>
              <a:t>http://www.bezruci.cz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224" t="3129" r="32262" b="-3129"/>
          <a:stretch/>
        </p:blipFill>
        <p:spPr bwMode="auto">
          <a:xfrm>
            <a:off x="4067944" y="2797575"/>
            <a:ext cx="4471748" cy="354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1" t="30087" r="26727" b="25000"/>
          <a:stretch/>
        </p:blipFill>
        <p:spPr bwMode="auto">
          <a:xfrm>
            <a:off x="251734" y="3645024"/>
            <a:ext cx="4256936" cy="2533650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9733871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320"/>
            <a:ext cx="7745991" cy="1143000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PŮVODNÍ DIVADELNÍ HRA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2721262"/>
            <a:ext cx="3600400" cy="1015663"/>
          </a:xfrm>
          <a:prstGeom prst="rect">
            <a:avLst/>
          </a:prstGeo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BEZRUČ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5436096" y="4509120"/>
            <a:ext cx="2923678" cy="461665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algn="ctr"/>
            <a:r>
              <a:rPr lang="x-none" sz="2400" smtClean="0">
                <a:solidFill>
                  <a:schemeClr val="bg1"/>
                </a:solidFill>
                <a:hlinkClick r:id="rId2"/>
              </a:rPr>
              <a:t>audioupoutávka 1</a:t>
            </a:r>
            <a:endParaRPr lang="x-none" sz="240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6096" y="5475041"/>
            <a:ext cx="2923678" cy="461665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x-none" sz="2400" smtClean="0">
                <a:hlinkClick r:id="rId3"/>
              </a:rPr>
              <a:t>audioupoutávka 2</a:t>
            </a:r>
            <a:endParaRPr lang="x-none" sz="240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5599"/>
            <a:ext cx="3830997" cy="4958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38746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LITERÁRNÍ TERMÍNY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467600" cy="4137323"/>
          </a:xfrm>
          <a:solidFill>
            <a:srgbClr val="0070C0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Pseudonym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Slezský bard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Literární hnutí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mtClean="0"/>
              <a:t>Anarchističtí buřiči</a:t>
            </a:r>
            <a:endParaRPr lang="cs-CZ" dirty="0" smtClean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91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7787208" cy="72008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1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CITACE: FOTOGRAFIE</a:t>
            </a:r>
            <a:endParaRPr lang="cs-CZ" sz="31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83264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 neznámý.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19. 11. 2008, 09:41.  [cit. 2011-09-18]. 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Soubor:Bezruc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2.jpg. Dostupné z WWW: &lt;http://cs.wikipedia.org/wiki/Soubor:Bezruc_2.jpg&gt;.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 vložil pod označením:Viki2007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22. 8. 2008, 15:49.  [cit. 2011-09-18]. 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Soubor:Petr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betruc.JPG. Dostupné z WWW: &lt;http://cs.wikipedia.org/wiki/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Soubor:Petr_betruc.JPG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&gt;.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 vložil pod </a:t>
            </a:r>
            <a:r>
              <a:rPr lang="cs-CZ" sz="2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označením:xkomczax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11. 8. 2009, 13:50.  [cit. 2011-09-18]. 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Soubor:Pamětní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síň Petra Bezruče, Kostelec na Hané, okres Prostějov.jpg. Dostupné z WWW: &lt;http://cs.wikipedia.org/wiki/Soubor:Pam%C4%9Btn%C3%AD_s%C3%AD%C5%88_Petra_Bezru%C4%8De,_Kostelec_na_Han%C3%A9,_okres_Prost%C4%9Bjov.jpg&gt;.</a:t>
            </a:r>
          </a:p>
          <a:p>
            <a:endParaRPr lang="cs-CZ" sz="24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0084145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7787208" cy="72008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1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CITACE: FOTOGRAFIE</a:t>
            </a:r>
            <a:endParaRPr lang="cs-CZ" sz="31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83264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BARÁNEK, Daniel .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3. 8. 2007, 18:16.  [cit. 2011-09-18]. 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Soubor:Pomník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Maryčky Magdonové.jpg. Dostupné z WWW: &lt;http://cs.wikipedia.org/wiki/Soubor:Pomn%C3%ADk_Mary%C4%8Dky_Magdonov%C3%A9.jpg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&gt;.</a:t>
            </a:r>
          </a:p>
          <a:p>
            <a:r>
              <a:rPr lang="cs-CZ" sz="2400" dirty="0" smtClean="0"/>
              <a:t>ŠTEFEK, Petr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15. 5. 2007, 18:32.  [cit. 2011-09-18]. </a:t>
            </a:r>
            <a:r>
              <a:rPr lang="cs-CZ" sz="2400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Soubor:Důl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Petr Bezruč.jpg. Dostupné z WWW: &lt;http://cs.wikipedia.org/wiki/Soubor:D%C5%AFl_Petr_Bezru%C4%8D.jpg&gt;.</a:t>
            </a:r>
          </a:p>
          <a:p>
            <a:r>
              <a:rPr lang="cs-CZ" sz="2400" dirty="0" smtClean="0"/>
              <a:t>ŠMERKL, </a:t>
            </a:r>
            <a:r>
              <a:rPr lang="cs-CZ" sz="2400" dirty="0"/>
              <a:t>Petr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 </a:t>
            </a:r>
            <a:r>
              <a:rPr lang="cs-CZ" sz="24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Http://cz.wikipedia.org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 [online]. Wolker, 31. 8. 2009, 19:50.  [cit. 2011-09-18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].</a:t>
            </a:r>
            <a:r>
              <a:rPr lang="pt-BR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Soubor:Divadlo Petra Bezruce Ostrava 2009.JPG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24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Dostupné z WWW: &lt;http://cs.wikipedia.org/wiki/Soubor:Divadlo_Petra_Bezruce_Ostrava_2009.JPG&gt;.</a:t>
            </a:r>
          </a:p>
          <a:p>
            <a:endParaRPr lang="cs-CZ" sz="24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309865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245</TotalTime>
  <Words>412</Words>
  <Application>Microsoft Office PowerPoint</Application>
  <PresentationFormat>Předvádění na obrazovce (4:3)</PresentationFormat>
  <Paragraphs>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ANOTACE</vt:lpstr>
      <vt:lpstr>KLÍČOVÁ SLOVA</vt:lpstr>
      <vt:lpstr>JMENOVKA SPISOVATELE</vt:lpstr>
      <vt:lpstr>ŽIVOTOPISNÉ ÚDAJE</vt:lpstr>
      <vt:lpstr>PAMĚTNÍ MÍSTA</vt:lpstr>
      <vt:lpstr>NEJVÝZNAMNĚJŠÍ BÁSNICKÁ SBÍRKA</vt:lpstr>
      <vt:lpstr> DŮL PETR BEZRUČ  </vt:lpstr>
      <vt:lpstr>DIVADLO PETRA BEZRUČE  V OSTRAVĚ</vt:lpstr>
      <vt:lpstr>PŮVODNÍ DIVADELNÍ HRA</vt:lpstr>
      <vt:lpstr>LITERÁRNÍ TERMÍNY</vt:lpstr>
      <vt:lpstr>CITACE: FOTOGRAFIE</vt:lpstr>
      <vt:lpstr>CITACE: FOTOGRAFIE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 BEZRUČ</dc:title>
  <dc:creator>EU12</dc:creator>
  <cp:lastModifiedBy>EU14</cp:lastModifiedBy>
  <cp:revision>29</cp:revision>
  <dcterms:created xsi:type="dcterms:W3CDTF">2011-09-24T19:14:19Z</dcterms:created>
  <dcterms:modified xsi:type="dcterms:W3CDTF">2012-05-30T08:28:18Z</dcterms:modified>
</cp:coreProperties>
</file>