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4"/>
  </p:notesMasterIdLst>
  <p:sldIdLst>
    <p:sldId id="273" r:id="rId2"/>
    <p:sldId id="274" r:id="rId3"/>
    <p:sldId id="276" r:id="rId4"/>
    <p:sldId id="256" r:id="rId5"/>
    <p:sldId id="257" r:id="rId6"/>
    <p:sldId id="267" r:id="rId7"/>
    <p:sldId id="260" r:id="rId8"/>
    <p:sldId id="270" r:id="rId9"/>
    <p:sldId id="269" r:id="rId10"/>
    <p:sldId id="272" r:id="rId11"/>
    <p:sldId id="275" r:id="rId12"/>
    <p:sldId id="263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86" y="-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17561A-9081-4AA9-8E5F-4295265EAB66}" type="datetimeFigureOut">
              <a:rPr lang="cs-CZ" smtClean="0"/>
              <a:t>30.5.2012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FDA596-4607-4E47-8656-044D77C3415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40869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FDA596-4607-4E47-8656-044D77C34159}" type="slidenum">
              <a:rPr lang="cs-CZ" smtClean="0"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228336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B9551-3382-44DF-9A25-2CB362D9226A}" type="datetimeFigureOut">
              <a:rPr lang="cs-CZ" smtClean="0"/>
              <a:pPr/>
              <a:t>30.5.2012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FA001-6393-4262-84DE-D51C5AD4788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B9551-3382-44DF-9A25-2CB362D9226A}" type="datetimeFigureOut">
              <a:rPr lang="cs-CZ" smtClean="0"/>
              <a:pPr/>
              <a:t>30.5.2012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FA001-6393-4262-84DE-D51C5AD4788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B9551-3382-44DF-9A25-2CB362D9226A}" type="datetimeFigureOut">
              <a:rPr lang="cs-CZ" smtClean="0"/>
              <a:pPr/>
              <a:t>30.5.2012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FA001-6393-4262-84DE-D51C5AD4788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B9551-3382-44DF-9A25-2CB362D9226A}" type="datetimeFigureOut">
              <a:rPr lang="cs-CZ" smtClean="0"/>
              <a:pPr/>
              <a:t>30.5.2012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FA001-6393-4262-84DE-D51C5AD4788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B9551-3382-44DF-9A25-2CB362D9226A}" type="datetimeFigureOut">
              <a:rPr lang="cs-CZ" smtClean="0"/>
              <a:pPr/>
              <a:t>30.5.2012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FA001-6393-4262-84DE-D51C5AD4788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B9551-3382-44DF-9A25-2CB362D9226A}" type="datetimeFigureOut">
              <a:rPr lang="cs-CZ" smtClean="0"/>
              <a:pPr/>
              <a:t>30.5.2012</a:t>
            </a:fld>
            <a:endParaRPr lang="cs-CZ"/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3FFA001-6393-4262-84DE-D51C5AD4788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zápatí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B9551-3382-44DF-9A25-2CB362D9226A}" type="datetimeFigureOut">
              <a:rPr lang="cs-CZ" smtClean="0"/>
              <a:pPr/>
              <a:t>30.5.2012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FA001-6393-4262-84DE-D51C5AD4788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B9551-3382-44DF-9A25-2CB362D9226A}" type="datetimeFigureOut">
              <a:rPr lang="cs-CZ" smtClean="0"/>
              <a:pPr/>
              <a:t>30.5.2012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63FFA001-6393-4262-84DE-D51C5AD4788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8EEB9551-3382-44DF-9A25-2CB362D9226A}" type="datetimeFigureOut">
              <a:rPr lang="cs-CZ" smtClean="0"/>
              <a:pPr/>
              <a:t>30.5.2012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FA001-6393-4262-84DE-D51C5AD4788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B9551-3382-44DF-9A25-2CB362D9226A}" type="datetimeFigureOut">
              <a:rPr lang="cs-CZ" smtClean="0"/>
              <a:pPr/>
              <a:t>30.5.2012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FA001-6393-4262-84DE-D51C5AD4788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B9551-3382-44DF-9A25-2CB362D9226A}" type="datetimeFigureOut">
              <a:rPr lang="cs-CZ" smtClean="0"/>
              <a:pPr/>
              <a:t>30.5.2012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FA001-6393-4262-84DE-D51C5AD4788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Volný tvar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Volný tvar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8EEB9551-3382-44DF-9A25-2CB362D9226A}" type="datetimeFigureOut">
              <a:rPr lang="cs-CZ" smtClean="0"/>
              <a:pPr/>
              <a:t>30.5.2012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63FFA001-6393-4262-84DE-D51C5AD4788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://ld.johanesville.net/macha/dilo" TargetMode="Externa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macha.cz/html/bastvar.htm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www.rozhlas.cz/ctenarskydenik/dila/_zprava/maj-karel-hynek-macha--487697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11.jpeg"/><Relationship Id="rId2" Type="http://schemas.openxmlformats.org/officeDocument/2006/relationships/hyperlink" Target="http://www.youtube.com/watch?v=j75zLpOYk6A&amp;feature=related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hyperlink" Target="http://www.rozhlas.cz/ctenarskydenik/dila/_zprava/cikani--486023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7199" y="332656"/>
            <a:ext cx="5688013" cy="854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Obdélník 3"/>
          <p:cNvSpPr/>
          <p:nvPr/>
        </p:nvSpPr>
        <p:spPr>
          <a:xfrm>
            <a:off x="322733" y="1340768"/>
            <a:ext cx="8496944" cy="4955203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cs-CZ" b="1" dirty="0">
                <a:solidFill>
                  <a:srgbClr val="00B050"/>
                </a:solidFill>
              </a:rPr>
              <a:t>ZÁKLADNÍ ŠKOLA SLOVAN, KROMĚŘÍŽ, PŘÍSPĚVKOVÁ ORGANIZACE</a:t>
            </a:r>
          </a:p>
          <a:p>
            <a:pPr algn="ctr"/>
            <a:r>
              <a:rPr lang="cs-CZ" b="1" dirty="0">
                <a:solidFill>
                  <a:srgbClr val="00B050"/>
                </a:solidFill>
              </a:rPr>
              <a:t>ZEYEROVA 3354, 767 01 KROMĚŘÍŽ</a:t>
            </a:r>
          </a:p>
          <a:p>
            <a:pPr algn="ctr"/>
            <a:endParaRPr lang="cs-CZ" b="1" dirty="0">
              <a:solidFill>
                <a:srgbClr val="00B050"/>
              </a:solidFill>
            </a:endParaRPr>
          </a:p>
          <a:p>
            <a:pPr algn="ctr"/>
            <a:r>
              <a:rPr lang="cs-CZ" b="1" dirty="0"/>
              <a:t>projekt v rámci vzdělávacího programu</a:t>
            </a:r>
          </a:p>
          <a:p>
            <a:pPr algn="ctr"/>
            <a:r>
              <a:rPr lang="cs-CZ" b="1" dirty="0"/>
              <a:t>VZDĚLÁNÍ PRO KONKURENCESCHOPNOST</a:t>
            </a:r>
          </a:p>
          <a:p>
            <a:pPr algn="ctr"/>
            <a:endParaRPr lang="cs-CZ" b="1" dirty="0"/>
          </a:p>
          <a:p>
            <a:pPr algn="ctr"/>
            <a:r>
              <a:rPr lang="cs-CZ" b="1" dirty="0" smtClean="0"/>
              <a:t>ŠABLONA </a:t>
            </a:r>
            <a:r>
              <a:rPr lang="cs-CZ" b="1" dirty="0"/>
              <a:t>ČÍSLO: III/2</a:t>
            </a:r>
          </a:p>
          <a:p>
            <a:pPr algn="ctr"/>
            <a:r>
              <a:rPr lang="cs-CZ" b="1" dirty="0"/>
              <a:t>NÁZEV:  INOVACE A ZKVALITNĚNÍ VÝUKY PROSTŘEDNICTVÍM ICT</a:t>
            </a:r>
          </a:p>
          <a:p>
            <a:pPr algn="ctr"/>
            <a:endParaRPr lang="cs-CZ" b="1" dirty="0"/>
          </a:p>
          <a:p>
            <a:endParaRPr lang="cs-CZ" dirty="0"/>
          </a:p>
          <a:p>
            <a:r>
              <a:rPr lang="cs-CZ" b="1" dirty="0"/>
              <a:t>PŘEDMĚT: JAZYK ČESKÝ</a:t>
            </a:r>
          </a:p>
          <a:p>
            <a:r>
              <a:rPr lang="cs-CZ" b="1" dirty="0"/>
              <a:t>ROČNÍK: IX.</a:t>
            </a:r>
          </a:p>
          <a:p>
            <a:r>
              <a:rPr lang="cs-CZ" b="1" dirty="0"/>
              <a:t>TÉMA: </a:t>
            </a:r>
            <a:r>
              <a:rPr lang="cs-CZ" b="1" dirty="0" smtClean="0"/>
              <a:t>KAREL HYNEK MÁCHA</a:t>
            </a:r>
            <a:endParaRPr lang="cs-CZ" b="1" dirty="0"/>
          </a:p>
          <a:p>
            <a:r>
              <a:rPr lang="cs-CZ" b="1" dirty="0"/>
              <a:t>AUTOR: MGR. HANA GINTEROVÁ</a:t>
            </a:r>
          </a:p>
          <a:p>
            <a:r>
              <a:rPr lang="cs-CZ" b="1" dirty="0"/>
              <a:t>DATUM VYTVOŘENÍ: </a:t>
            </a:r>
            <a:r>
              <a:rPr lang="cs-CZ" b="1" dirty="0" smtClean="0"/>
              <a:t>10. </a:t>
            </a:r>
            <a:r>
              <a:rPr lang="cs-CZ" b="1" dirty="0"/>
              <a:t>10. 2011</a:t>
            </a:r>
          </a:p>
          <a:p>
            <a:endParaRPr lang="cs-CZ" dirty="0"/>
          </a:p>
          <a:p>
            <a:pPr algn="ctr"/>
            <a:r>
              <a:rPr lang="cs-CZ" dirty="0"/>
              <a:t> </a:t>
            </a:r>
            <a:r>
              <a:rPr lang="cs-CZ" sz="2800" dirty="0" smtClean="0">
                <a:solidFill>
                  <a:srgbClr val="C00000"/>
                </a:solidFill>
              </a:rPr>
              <a:t>VY_32_INOVACE_12_HG</a:t>
            </a:r>
            <a:endParaRPr lang="cs-CZ" sz="2800" dirty="0">
              <a:solidFill>
                <a:srgbClr val="C000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3818369"/>
            <a:ext cx="1844254" cy="2262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3725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91264" cy="648072"/>
          </a:xfr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ctr"/>
            <a:r>
              <a:rPr lang="cs-CZ" sz="4800" b="1" dirty="0" smtClean="0">
                <a:solidFill>
                  <a:schemeClr val="bg1"/>
                </a:solidFill>
              </a:rPr>
              <a:t>ANOTACE</a:t>
            </a:r>
            <a:endParaRPr lang="cs-CZ" sz="4800" b="1" dirty="0">
              <a:solidFill>
                <a:schemeClr val="bg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908720"/>
            <a:ext cx="8856984" cy="5949280"/>
          </a:xfr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>
            <a:normAutofit fontScale="77500" lnSpcReduction="20000"/>
          </a:bodyPr>
          <a:lstStyle/>
          <a:p>
            <a:pPr>
              <a:buClrTx/>
            </a:pPr>
            <a:r>
              <a:rPr lang="cs-CZ" sz="2800" dirty="0" smtClean="0">
                <a:solidFill>
                  <a:schemeClr val="bg1"/>
                </a:solidFill>
              </a:rPr>
              <a:t>PREZENTACE VYTVOŘENA JAKO DOPLNĚK K OPAKOVACÍMU UČIVU 9. ROČNÍKU LITERATURA OBDOBÍ NÁRODNÍHO OBROZENÍ – SPISOVATEL KAREL HYNEK MÁCHA</a:t>
            </a:r>
          </a:p>
          <a:p>
            <a:pPr>
              <a:buClrTx/>
            </a:pPr>
            <a:r>
              <a:rPr lang="cs-CZ" sz="2800" dirty="0" smtClean="0">
                <a:solidFill>
                  <a:schemeClr val="bg1"/>
                </a:solidFill>
              </a:rPr>
              <a:t>V RÁMCI PREZENTACE SE ŽÁCI</a:t>
            </a:r>
          </a:p>
          <a:p>
            <a:pPr marL="550926" indent="-514350">
              <a:buClrTx/>
              <a:buFont typeface="+mj-lt"/>
              <a:buAutoNum type="arabicPeriod"/>
            </a:pPr>
            <a:r>
              <a:rPr lang="cs-CZ" sz="2800" dirty="0" smtClean="0">
                <a:solidFill>
                  <a:schemeClr val="bg1"/>
                </a:solidFill>
              </a:rPr>
              <a:t>SEZNÁMÍ S OSOBNOSTÍ A DÍLEM SPISOVATELE</a:t>
            </a:r>
          </a:p>
          <a:p>
            <a:pPr marL="550926" indent="-514350">
              <a:buClrTx/>
              <a:buFont typeface="+mj-lt"/>
              <a:buAutoNum type="arabicPeriod"/>
            </a:pPr>
            <a:r>
              <a:rPr lang="cs-CZ" sz="2800" dirty="0" smtClean="0">
                <a:solidFill>
                  <a:schemeClr val="bg1"/>
                </a:solidFill>
              </a:rPr>
              <a:t>PŘIPOMENOU SI FILMOVÉ ZPRACOVÁNÍ BÁSNĚ MÁJ</a:t>
            </a:r>
          </a:p>
          <a:p>
            <a:pPr marL="550926" indent="-514350">
              <a:buClrTx/>
              <a:buFont typeface="+mj-lt"/>
              <a:buAutoNum type="arabicPeriod"/>
            </a:pPr>
            <a:r>
              <a:rPr lang="cs-CZ" sz="2800" dirty="0" smtClean="0">
                <a:solidFill>
                  <a:schemeClr val="bg1"/>
                </a:solidFill>
              </a:rPr>
              <a:t>PŘIPOMENOU PAMÁTNÁ MÍSTA SPOJENÁ S OSOBNOSTÍ SPISOVATELE</a:t>
            </a:r>
          </a:p>
          <a:p>
            <a:pPr marL="36576" indent="0" algn="ctr">
              <a:buNone/>
            </a:pPr>
            <a:r>
              <a:rPr lang="cs-CZ" sz="2800" dirty="0" smtClean="0">
                <a:solidFill>
                  <a:schemeClr val="bg1"/>
                </a:solidFill>
              </a:rPr>
              <a:t>DO PREZENTACE JSOU VLOŽENY HYPERTEXTOVÉ ODKAZY</a:t>
            </a:r>
          </a:p>
          <a:p>
            <a:pPr marL="36576" indent="0" algn="ctr">
              <a:buNone/>
            </a:pPr>
            <a:r>
              <a:rPr lang="cs-CZ" sz="3100" dirty="0" smtClean="0">
                <a:solidFill>
                  <a:schemeClr val="bg1"/>
                </a:solidFill>
              </a:rPr>
              <a:t>Pilotáž: Prezentace pilotována ve třídách 9. ročníku, ale svým tématem i zpracováním se hodí i pro ostatní ročníky ZŠ nebo víceletá gymnázia. Hypertextové odkazy vás postupně dovedou na stránky historika, který zrekonstruoval Máchovu skutečnou podobu; k ukázkám z Máchových děl na stránkách Českého rozhlasu Vltava; na stránky </a:t>
            </a:r>
            <a:r>
              <a:rPr lang="cs-CZ" sz="3100" dirty="0" err="1" smtClean="0">
                <a:solidFill>
                  <a:schemeClr val="bg1"/>
                </a:solidFill>
              </a:rPr>
              <a:t>You</a:t>
            </a:r>
            <a:r>
              <a:rPr lang="cs-CZ" sz="3100" dirty="0" smtClean="0">
                <a:solidFill>
                  <a:schemeClr val="bg1"/>
                </a:solidFill>
              </a:rPr>
              <a:t> Tube – filmová upoutávka k filmu Máj (zde můžete využít další klipy, které jsou pro žáky velmi poutavé). Součástí prezentace je také zápis nových informací a opakování klíčových pojmů literární teorie, které by měli žáci zvládnout</a:t>
            </a:r>
            <a:r>
              <a:rPr lang="cs-CZ" sz="2800" dirty="0" smtClean="0">
                <a:solidFill>
                  <a:schemeClr val="bg1"/>
                </a:solidFill>
              </a:rPr>
              <a:t>.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73996748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cs-CZ" b="1" dirty="0" smtClean="0">
                <a:solidFill>
                  <a:schemeClr val="bg1"/>
                </a:solidFill>
              </a:rPr>
              <a:t>KLÍČOVÁ SLOVA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7467600" cy="4925144"/>
          </a:xfr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sz="3600" b="1" dirty="0" smtClean="0">
                <a:solidFill>
                  <a:schemeClr val="bg1"/>
                </a:solidFill>
              </a:rPr>
              <a:t>BÁSNÍK</a:t>
            </a:r>
          </a:p>
          <a:p>
            <a:r>
              <a:rPr lang="cs-CZ" sz="3600" b="1" dirty="0" smtClean="0">
                <a:solidFill>
                  <a:schemeClr val="bg1"/>
                </a:solidFill>
              </a:rPr>
              <a:t>PROZAIK</a:t>
            </a:r>
          </a:p>
          <a:p>
            <a:r>
              <a:rPr lang="cs-CZ" sz="3600" b="1" dirty="0" smtClean="0">
                <a:solidFill>
                  <a:schemeClr val="bg1"/>
                </a:solidFill>
              </a:rPr>
              <a:t>DRAMATIK</a:t>
            </a:r>
          </a:p>
          <a:p>
            <a:r>
              <a:rPr lang="cs-CZ" sz="3600" b="1" dirty="0" smtClean="0">
                <a:solidFill>
                  <a:schemeClr val="bg1"/>
                </a:solidFill>
              </a:rPr>
              <a:t>LYRIKA</a:t>
            </a:r>
          </a:p>
          <a:p>
            <a:r>
              <a:rPr lang="cs-CZ" sz="3600" b="1" dirty="0" smtClean="0">
                <a:solidFill>
                  <a:schemeClr val="bg1"/>
                </a:solidFill>
              </a:rPr>
              <a:t>EPIKA</a:t>
            </a:r>
          </a:p>
          <a:p>
            <a:r>
              <a:rPr lang="cs-CZ" sz="3600" b="1" dirty="0" smtClean="0">
                <a:solidFill>
                  <a:schemeClr val="bg1"/>
                </a:solidFill>
              </a:rPr>
              <a:t>CENZURA</a:t>
            </a:r>
          </a:p>
          <a:p>
            <a:r>
              <a:rPr lang="cs-CZ" sz="3600" b="1" dirty="0" smtClean="0">
                <a:solidFill>
                  <a:schemeClr val="bg1"/>
                </a:solidFill>
              </a:rPr>
              <a:t>FILMOVÁ ADAPTACE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81652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/>
            <a:r>
              <a:rPr lang="cs-CZ" b="1" dirty="0" smtClean="0">
                <a:solidFill>
                  <a:schemeClr val="accent1">
                    <a:lumMod val="50000"/>
                  </a:schemeClr>
                </a:solidFill>
                <a:latin typeface="Georgia" pitchFamily="18" charset="0"/>
              </a:rPr>
              <a:t>Karel Hynek Mácha</a:t>
            </a:r>
            <a:endParaRPr lang="cs-CZ" b="1" dirty="0">
              <a:solidFill>
                <a:schemeClr val="accent1">
                  <a:lumMod val="50000"/>
                </a:schemeClr>
              </a:solidFill>
              <a:latin typeface="Georgia" pitchFamily="18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4294967295"/>
          </p:nvPr>
        </p:nvSpPr>
        <p:spPr>
          <a:xfrm>
            <a:off x="251520" y="1844824"/>
            <a:ext cx="6480175" cy="1752600"/>
          </a:xfrm>
        </p:spPr>
        <p:txBody>
          <a:bodyPr>
            <a:normAutofit/>
          </a:bodyPr>
          <a:lstStyle/>
          <a:p>
            <a:endParaRPr lang="cs-CZ" i="1" dirty="0"/>
          </a:p>
          <a:p>
            <a:endParaRPr lang="cs-CZ" i="1" dirty="0"/>
          </a:p>
          <a:p>
            <a:pPr marL="36576" indent="0">
              <a:buNone/>
            </a:pPr>
            <a:endParaRPr lang="cs-CZ" i="1" dirty="0"/>
          </a:p>
          <a:p>
            <a:endParaRPr lang="cs-CZ" i="1" dirty="0">
              <a:solidFill>
                <a:schemeClr val="tx1"/>
              </a:solidFill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816" y="1916832"/>
            <a:ext cx="3453951" cy="427887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4572000" y="2204864"/>
            <a:ext cx="3672408" cy="1938992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36576" indent="0" algn="ctr">
              <a:buNone/>
            </a:pPr>
            <a:r>
              <a:rPr lang="cs-CZ" sz="4000" b="1" i="1" dirty="0" smtClean="0">
                <a:solidFill>
                  <a:schemeClr val="bg1"/>
                </a:solidFill>
              </a:rPr>
              <a:t>„Na </a:t>
            </a:r>
            <a:r>
              <a:rPr lang="cs-CZ" sz="4000" b="1" i="1" dirty="0">
                <a:solidFill>
                  <a:schemeClr val="bg1"/>
                </a:solidFill>
              </a:rPr>
              <a:t>tváři lehký smích, hluboký v srdci žal</a:t>
            </a:r>
            <a:r>
              <a:rPr lang="cs-CZ" sz="4000" b="1" i="1" dirty="0" smtClean="0">
                <a:solidFill>
                  <a:schemeClr val="bg1"/>
                </a:solidFill>
              </a:rPr>
              <a:t>.“</a:t>
            </a:r>
            <a:endParaRPr lang="cs-CZ" sz="4000" b="1" i="1" dirty="0">
              <a:solidFill>
                <a:schemeClr val="bg1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732500" y="5805264"/>
            <a:ext cx="5004048" cy="584775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chemeClr val="bg1"/>
                </a:solidFill>
              </a:rPr>
              <a:t>NEJVĚTŠÍ ČESKÝ BÁSNÍK</a:t>
            </a:r>
            <a:endParaRPr lang="cs-CZ" sz="32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499992" y="274638"/>
            <a:ext cx="3424808" cy="889015"/>
          </a:xfr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cs-CZ" sz="4400" dirty="0" smtClean="0">
                <a:solidFill>
                  <a:schemeClr val="bg1"/>
                </a:solidFill>
              </a:rPr>
              <a:t>Kdo byl Mácha </a:t>
            </a:r>
            <a:endParaRPr lang="cs-CZ" sz="4400" dirty="0">
              <a:solidFill>
                <a:schemeClr val="bg1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0" y="1600200"/>
            <a:ext cx="4355976" cy="5069160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q"/>
            </a:pPr>
            <a:r>
              <a:rPr lang="cs-CZ" sz="3200" b="1" dirty="0" smtClean="0">
                <a:solidFill>
                  <a:srgbClr val="FFC000"/>
                </a:solidFill>
              </a:rPr>
              <a:t>19. století</a:t>
            </a:r>
          </a:p>
          <a:p>
            <a:pPr>
              <a:buFont typeface="Wingdings" pitchFamily="2" charset="2"/>
              <a:buChar char="q"/>
            </a:pPr>
            <a:r>
              <a:rPr lang="cs-CZ" sz="3200" b="1" dirty="0" smtClean="0">
                <a:solidFill>
                  <a:srgbClr val="FFC000"/>
                </a:solidFill>
              </a:rPr>
              <a:t>zemřel v 26 letech</a:t>
            </a:r>
          </a:p>
          <a:p>
            <a:pPr>
              <a:buFont typeface="Wingdings" pitchFamily="2" charset="2"/>
              <a:buChar char="q"/>
            </a:pPr>
            <a:r>
              <a:rPr lang="cs-CZ" sz="3200" b="1" dirty="0" err="1" smtClean="0">
                <a:solidFill>
                  <a:srgbClr val="FFC000"/>
                </a:solidFill>
                <a:hlinkClick r:id="rId2"/>
              </a:rPr>
              <a:t>Básnik</a:t>
            </a:r>
            <a:r>
              <a:rPr lang="cs-CZ" sz="3200" b="1" dirty="0" smtClean="0">
                <a:solidFill>
                  <a:srgbClr val="FFC000"/>
                </a:solidFill>
              </a:rPr>
              <a:t> – Máj</a:t>
            </a:r>
          </a:p>
          <a:p>
            <a:pPr>
              <a:buFont typeface="Wingdings" pitchFamily="2" charset="2"/>
              <a:buChar char="q"/>
            </a:pPr>
            <a:r>
              <a:rPr lang="cs-CZ" sz="3200" b="1" dirty="0" smtClean="0">
                <a:solidFill>
                  <a:srgbClr val="FFC000"/>
                </a:solidFill>
              </a:rPr>
              <a:t>prozaik</a:t>
            </a:r>
            <a:r>
              <a:rPr lang="cs-CZ" sz="3200" b="1" dirty="0">
                <a:solidFill>
                  <a:srgbClr val="FFC000"/>
                </a:solidFill>
              </a:rPr>
              <a:t> </a:t>
            </a:r>
            <a:r>
              <a:rPr lang="cs-CZ" sz="3200" b="1" dirty="0" smtClean="0">
                <a:solidFill>
                  <a:srgbClr val="FFC000"/>
                </a:solidFill>
              </a:rPr>
              <a:t>– r. Cikáni</a:t>
            </a:r>
          </a:p>
          <a:p>
            <a:pPr>
              <a:buFont typeface="Wingdings" pitchFamily="2" charset="2"/>
              <a:buChar char="q"/>
            </a:pPr>
            <a:r>
              <a:rPr lang="cs-CZ" sz="3200" b="1" dirty="0" smtClean="0">
                <a:solidFill>
                  <a:srgbClr val="FFC000"/>
                </a:solidFill>
              </a:rPr>
              <a:t>dramatik</a:t>
            </a:r>
          </a:p>
          <a:p>
            <a:pPr marL="36576" indent="0">
              <a:buNone/>
            </a:pPr>
            <a:endParaRPr lang="cs-CZ" dirty="0">
              <a:solidFill>
                <a:srgbClr val="FFC000"/>
              </a:solidFill>
            </a:endParaRPr>
          </a:p>
        </p:txBody>
      </p:sp>
      <p:sp>
        <p:nvSpPr>
          <p:cNvPr id="5" name="Zástupný symbol pro text 4"/>
          <p:cNvSpPr>
            <a:spLocks noGrp="1"/>
          </p:cNvSpPr>
          <p:nvPr>
            <p:ph sz="half" idx="2"/>
          </p:nvPr>
        </p:nvSpPr>
        <p:spPr>
          <a:xfrm>
            <a:off x="4499992" y="1268760"/>
            <a:ext cx="4248472" cy="5400600"/>
          </a:xfrm>
        </p:spPr>
        <p:txBody>
          <a:bodyPr>
            <a:normAutofit/>
          </a:bodyPr>
          <a:lstStyle/>
          <a:p>
            <a:r>
              <a:rPr lang="cs-CZ" sz="3200" b="1" dirty="0">
                <a:solidFill>
                  <a:srgbClr val="FFC000"/>
                </a:solidFill>
              </a:rPr>
              <a:t>N</a:t>
            </a:r>
            <a:r>
              <a:rPr lang="cs-CZ" sz="3200" b="1" dirty="0" smtClean="0">
                <a:solidFill>
                  <a:srgbClr val="FFC000"/>
                </a:solidFill>
              </a:rPr>
              <a:t>ejvětší český básník</a:t>
            </a:r>
          </a:p>
          <a:p>
            <a:r>
              <a:rPr lang="cs-CZ" sz="3200" b="1" dirty="0" smtClean="0">
                <a:solidFill>
                  <a:srgbClr val="FFC000"/>
                </a:solidFill>
              </a:rPr>
              <a:t>Vášnivý </a:t>
            </a:r>
            <a:r>
              <a:rPr lang="cs-CZ" sz="3200" b="1" dirty="0">
                <a:solidFill>
                  <a:srgbClr val="FFC000"/>
                </a:solidFill>
              </a:rPr>
              <a:t>turista. </a:t>
            </a:r>
          </a:p>
          <a:p>
            <a:r>
              <a:rPr lang="cs-CZ" sz="3200" b="1" dirty="0">
                <a:solidFill>
                  <a:srgbClr val="FFC000"/>
                </a:solidFill>
              </a:rPr>
              <a:t>Ochotnický herec. </a:t>
            </a:r>
          </a:p>
          <a:p>
            <a:r>
              <a:rPr lang="cs-CZ" sz="3200" b="1" dirty="0">
                <a:solidFill>
                  <a:srgbClr val="FFC000"/>
                </a:solidFill>
              </a:rPr>
              <a:t>Náruživý </a:t>
            </a:r>
            <a:r>
              <a:rPr lang="cs-CZ" sz="3200" b="1" dirty="0" smtClean="0">
                <a:solidFill>
                  <a:srgbClr val="FFC000"/>
                </a:solidFill>
              </a:rPr>
              <a:t>milenec</a:t>
            </a:r>
          </a:p>
          <a:p>
            <a:r>
              <a:rPr lang="cs-CZ" sz="3200" b="1" dirty="0">
                <a:solidFill>
                  <a:srgbClr val="FFC000"/>
                </a:solidFill>
              </a:rPr>
              <a:t>Ž</a:t>
            </a:r>
            <a:r>
              <a:rPr lang="cs-CZ" sz="3200" b="1" dirty="0" smtClean="0">
                <a:solidFill>
                  <a:srgbClr val="FFC000"/>
                </a:solidFill>
              </a:rPr>
              <a:t>árlivý </a:t>
            </a:r>
            <a:r>
              <a:rPr lang="cs-CZ" sz="3200" b="1" dirty="0">
                <a:solidFill>
                  <a:srgbClr val="FFC000"/>
                </a:solidFill>
              </a:rPr>
              <a:t>partner. </a:t>
            </a:r>
            <a:endParaRPr lang="cs-CZ" sz="3200" b="1" dirty="0" smtClean="0">
              <a:solidFill>
                <a:srgbClr val="FFC000"/>
              </a:solidFill>
            </a:endParaRPr>
          </a:p>
          <a:p>
            <a:endParaRPr lang="cs-CZ" dirty="0">
              <a:solidFill>
                <a:srgbClr val="FFC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83568" y="332656"/>
            <a:ext cx="3096344" cy="830997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4800" dirty="0" smtClean="0">
                <a:solidFill>
                  <a:schemeClr val="bg1"/>
                </a:solidFill>
              </a:rPr>
              <a:t>Jmenovka</a:t>
            </a:r>
            <a:endParaRPr lang="cs-CZ" sz="4800" dirty="0">
              <a:solidFill>
                <a:schemeClr val="bg1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08712" y="4653136"/>
            <a:ext cx="8640960" cy="193899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</a:rPr>
              <a:t>V Litoměřicích se seznámil </a:t>
            </a:r>
            <a:r>
              <a:rPr lang="cs-CZ" sz="2400" b="1" dirty="0">
                <a:solidFill>
                  <a:srgbClr val="C00000"/>
                </a:solidFill>
              </a:rPr>
              <a:t>s Eleonorou „Lori“ </a:t>
            </a:r>
            <a:r>
              <a:rPr lang="cs-CZ" sz="2400" b="1" dirty="0" err="1">
                <a:solidFill>
                  <a:srgbClr val="C00000"/>
                </a:solidFill>
              </a:rPr>
              <a:t>Šomkovou</a:t>
            </a:r>
            <a:r>
              <a:rPr lang="cs-CZ" sz="2400" b="1" dirty="0">
                <a:solidFill>
                  <a:srgbClr val="C00000"/>
                </a:solidFill>
              </a:rPr>
              <a:t>, jíž si však nestihl vzít za manželku – po </a:t>
            </a:r>
            <a:r>
              <a:rPr lang="cs-CZ" sz="2400" b="1" dirty="0" smtClean="0">
                <a:solidFill>
                  <a:srgbClr val="C00000"/>
                </a:solidFill>
              </a:rPr>
              <a:t>náhlém onemocnění</a:t>
            </a:r>
          </a:p>
          <a:p>
            <a:r>
              <a:rPr lang="cs-CZ" sz="2400" b="1" dirty="0" smtClean="0">
                <a:solidFill>
                  <a:srgbClr val="C00000"/>
                </a:solidFill>
              </a:rPr>
              <a:t> </a:t>
            </a:r>
            <a:r>
              <a:rPr lang="cs-CZ" sz="2400" b="1" dirty="0">
                <a:solidFill>
                  <a:srgbClr val="C00000"/>
                </a:solidFill>
              </a:rPr>
              <a:t>/ zápalu plic nebo břišním tyfu/ </a:t>
            </a:r>
            <a:r>
              <a:rPr lang="cs-CZ" sz="2400" b="1" dirty="0" smtClean="0">
                <a:solidFill>
                  <a:srgbClr val="C00000"/>
                </a:solidFill>
              </a:rPr>
              <a:t>zemřel. </a:t>
            </a:r>
          </a:p>
          <a:p>
            <a:r>
              <a:rPr lang="cs-CZ" sz="2400" b="1" dirty="0" smtClean="0">
                <a:solidFill>
                  <a:srgbClr val="C00000"/>
                </a:solidFill>
              </a:rPr>
              <a:t>Pohřeb </a:t>
            </a:r>
            <a:r>
              <a:rPr lang="cs-CZ" sz="2400" b="1" dirty="0">
                <a:solidFill>
                  <a:srgbClr val="C00000"/>
                </a:solidFill>
              </a:rPr>
              <a:t>26letého básníka se konal v den, na který si s Lori naplánovali svatbu. 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2783">
        <p:blinds dir="vert"/>
      </p:transition>
    </mc:Choice>
    <mc:Fallback xmlns="">
      <p:transition spd="slow" advTm="12783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706090"/>
          </a:xfr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ctr"/>
            <a:r>
              <a:rPr lang="cs-CZ" dirty="0" smtClean="0"/>
              <a:t/>
            </a:r>
            <a:br>
              <a:rPr lang="cs-CZ" dirty="0" smtClean="0"/>
            </a:br>
            <a:r>
              <a:rPr lang="cs-CZ" sz="4900" b="1" dirty="0" smtClean="0">
                <a:solidFill>
                  <a:schemeClr val="bg1"/>
                </a:solidFill>
              </a:rPr>
              <a:t>Tajemství </a:t>
            </a:r>
            <a:r>
              <a:rPr lang="cs-CZ" sz="4900" b="1" dirty="0">
                <a:solidFill>
                  <a:schemeClr val="bg1"/>
                </a:solidFill>
              </a:rPr>
              <a:t>básníkovy tváře</a:t>
            </a:r>
            <a:br>
              <a:rPr lang="cs-CZ" sz="4900" b="1" dirty="0">
                <a:solidFill>
                  <a:schemeClr val="bg1"/>
                </a:solidFill>
              </a:rPr>
            </a:br>
            <a:endParaRPr lang="cs-CZ" sz="4900" b="1" dirty="0">
              <a:solidFill>
                <a:schemeClr val="bg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196752"/>
            <a:ext cx="8820472" cy="4968552"/>
          </a:xfrm>
        </p:spPr>
        <p:txBody>
          <a:bodyPr>
            <a:normAutofit fontScale="85000" lnSpcReduction="10000"/>
          </a:bodyPr>
          <a:lstStyle/>
          <a:p>
            <a:pPr>
              <a:buFont typeface="Wingdings" pitchFamily="2" charset="2"/>
              <a:buChar char="q"/>
            </a:pPr>
            <a:r>
              <a:rPr lang="cs-CZ" sz="3100" b="1" dirty="0" smtClean="0">
                <a:solidFill>
                  <a:schemeClr val="bg1"/>
                </a:solidFill>
              </a:rPr>
              <a:t>Kdekdo </a:t>
            </a:r>
            <a:r>
              <a:rPr lang="cs-CZ" sz="3100" b="1" dirty="0">
                <a:solidFill>
                  <a:schemeClr val="bg1"/>
                </a:solidFill>
              </a:rPr>
              <a:t>sice zná Máchovo dílo</a:t>
            </a:r>
            <a:r>
              <a:rPr lang="cs-CZ" sz="3100" b="1" dirty="0" smtClean="0">
                <a:solidFill>
                  <a:schemeClr val="bg1"/>
                </a:solidFill>
              </a:rPr>
              <a:t>, </a:t>
            </a:r>
            <a:r>
              <a:rPr lang="cs-CZ" sz="3100" b="1" dirty="0">
                <a:solidFill>
                  <a:schemeClr val="bg1"/>
                </a:solidFill>
              </a:rPr>
              <a:t>ale až donedávna nikdo netušil, jak básník vypadal. Jeho tvář zůstávala zahalena tajemstvím, jehož roušku strhl až prof. MUDr. Emanuel Vlček, DrSc., antropolog světového </a:t>
            </a:r>
            <a:r>
              <a:rPr lang="cs-CZ" sz="3100" b="1" dirty="0" smtClean="0">
                <a:solidFill>
                  <a:schemeClr val="bg1"/>
                </a:solidFill>
              </a:rPr>
              <a:t>jména. </a:t>
            </a:r>
          </a:p>
          <a:p>
            <a:pPr>
              <a:buFont typeface="Wingdings" pitchFamily="2" charset="2"/>
              <a:buChar char="q"/>
            </a:pPr>
            <a:r>
              <a:rPr lang="cs-CZ" sz="3100" b="1" dirty="0" smtClean="0">
                <a:solidFill>
                  <a:schemeClr val="bg1"/>
                </a:solidFill>
              </a:rPr>
              <a:t>Ke </a:t>
            </a:r>
            <a:r>
              <a:rPr lang="cs-CZ" sz="3100" b="1" dirty="0">
                <a:solidFill>
                  <a:schemeClr val="bg1"/>
                </a:solidFill>
              </a:rPr>
              <a:t>srovnání napomohl tvar Máchovy lebky a obličeje. Antropolog mohl číst nejen z odlitku lebky, ale vycházel i ze svědectví Máchových současníků. Je prokázáno, že básník byl dinárského typu, dlouhého obličeje, měl tmavomodré </a:t>
            </a:r>
            <a:r>
              <a:rPr lang="cs-CZ" sz="3100" b="1" dirty="0" smtClean="0">
                <a:solidFill>
                  <a:schemeClr val="bg1"/>
                </a:solidFill>
              </a:rPr>
              <a:t>oči. Dinár </a:t>
            </a:r>
            <a:r>
              <a:rPr lang="cs-CZ" sz="3100" b="1" dirty="0">
                <a:solidFill>
                  <a:schemeClr val="bg1"/>
                </a:solidFill>
              </a:rPr>
              <a:t>je horský typ, kostnatý, vyšší, </a:t>
            </a:r>
            <a:r>
              <a:rPr lang="cs-CZ" sz="3100" b="1" dirty="0" smtClean="0">
                <a:solidFill>
                  <a:schemeClr val="bg1"/>
                </a:solidFill>
              </a:rPr>
              <a:t>tmavý.  </a:t>
            </a:r>
            <a:r>
              <a:rPr lang="cs-CZ" sz="3100" b="1" dirty="0">
                <a:solidFill>
                  <a:schemeClr val="bg1"/>
                </a:solidFill>
              </a:rPr>
              <a:t>Známe i výšku. Mácha měřil 175 cm. </a:t>
            </a:r>
            <a:endParaRPr lang="cs-CZ" sz="3100" b="1" dirty="0" smtClean="0">
              <a:solidFill>
                <a:schemeClr val="bg1"/>
              </a:solidFill>
            </a:endParaRPr>
          </a:p>
          <a:p>
            <a:r>
              <a:rPr lang="cs-CZ" sz="3100" b="1" dirty="0" smtClean="0">
                <a:solidFill>
                  <a:schemeClr val="bg1"/>
                </a:solidFill>
                <a:hlinkClick r:id="rId2"/>
              </a:rPr>
              <a:t>http://www.macha.cz/html/bastvar.htm</a:t>
            </a:r>
            <a:endParaRPr lang="cs-CZ" sz="31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6148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98375" y="332656"/>
            <a:ext cx="7889915" cy="2376264"/>
          </a:xfr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/>
            <a:r>
              <a:rPr lang="cs-CZ" sz="9600" dirty="0" smtClean="0">
                <a:solidFill>
                  <a:schemeClr val="bg1"/>
                </a:solidFill>
                <a:hlinkClick r:id="rId2"/>
              </a:rPr>
              <a:t>Máj</a:t>
            </a:r>
            <a:r>
              <a:rPr lang="cs-CZ" sz="9600" dirty="0" smtClean="0">
                <a:solidFill>
                  <a:schemeClr val="bg1"/>
                </a:solidFill>
              </a:rPr>
              <a:t> </a:t>
            </a:r>
            <a:br>
              <a:rPr lang="cs-CZ" sz="9600" dirty="0" smtClean="0">
                <a:solidFill>
                  <a:schemeClr val="bg1"/>
                </a:solidFill>
              </a:rPr>
            </a:br>
            <a:r>
              <a:rPr lang="cs-CZ" sz="2400" b="1" dirty="0" smtClean="0">
                <a:solidFill>
                  <a:schemeClr val="bg1"/>
                </a:solidFill>
              </a:rPr>
              <a:t>UKÁZKA ČESKÝ ROZHLAS VLTAVA- ČTENÁŘSKÝ DENÍK</a:t>
            </a:r>
            <a:r>
              <a:rPr lang="cs-CZ" sz="6600" b="1" dirty="0" smtClean="0">
                <a:solidFill>
                  <a:schemeClr val="bg1"/>
                </a:solidFill>
              </a:rPr>
              <a:t> </a:t>
            </a:r>
            <a:endParaRPr lang="cs-CZ" sz="6600" b="1" dirty="0">
              <a:solidFill>
                <a:schemeClr val="bg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020105" y="3068960"/>
            <a:ext cx="5256451" cy="1200329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ü"/>
            </a:pPr>
            <a:r>
              <a:rPr lang="cs-CZ" sz="2400" b="1" dirty="0" smtClean="0">
                <a:solidFill>
                  <a:schemeClr val="bg1"/>
                </a:solidFill>
              </a:rPr>
              <a:t>Jeden z klenotů české kultury</a:t>
            </a:r>
          </a:p>
          <a:p>
            <a:pPr marL="342900" indent="-342900">
              <a:buFont typeface="Wingdings" pitchFamily="2" charset="2"/>
              <a:buChar char="ü"/>
            </a:pPr>
            <a:r>
              <a:rPr lang="cs-CZ" sz="2400" b="1" dirty="0" smtClean="0">
                <a:solidFill>
                  <a:schemeClr val="bg1"/>
                </a:solidFill>
              </a:rPr>
              <a:t>Lyricko-epická báseň</a:t>
            </a:r>
          </a:p>
          <a:p>
            <a:pPr marL="342900" indent="-342900">
              <a:buFont typeface="Wingdings" pitchFamily="2" charset="2"/>
              <a:buChar char="ü"/>
            </a:pPr>
            <a:r>
              <a:rPr lang="cs-CZ" sz="2400" b="1" dirty="0" smtClean="0">
                <a:solidFill>
                  <a:schemeClr val="bg1"/>
                </a:solidFill>
              </a:rPr>
              <a:t>Autor ji vydal vlastním nákladem</a:t>
            </a:r>
            <a:endParaRPr lang="cs-CZ" sz="2400" b="1" dirty="0">
              <a:solidFill>
                <a:schemeClr val="bg1"/>
              </a:solidFill>
            </a:endParaRPr>
          </a:p>
        </p:txBody>
      </p:sp>
      <p:pic>
        <p:nvPicPr>
          <p:cNvPr id="3075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996952"/>
            <a:ext cx="2095872" cy="1376289"/>
          </a:xfrm>
          <a:prstGeom prst="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0728" y="4556770"/>
            <a:ext cx="1334123" cy="2112590"/>
          </a:xfrm>
          <a:prstGeom prst="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  <p:pic>
        <p:nvPicPr>
          <p:cNvPr id="3077" name="Picture 5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901"/>
          <a:stretch/>
        </p:blipFill>
        <p:spPr bwMode="auto">
          <a:xfrm>
            <a:off x="3851920" y="4581172"/>
            <a:ext cx="3370480" cy="1722329"/>
          </a:xfrm>
          <a:prstGeom prst="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2905">
        <p14:flip dir="r"/>
      </p:transition>
    </mc:Choice>
    <mc:Fallback xmlns="">
      <p:transition spd="slow" advTm="22905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535110" y="5500518"/>
            <a:ext cx="5439894" cy="1200329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chemeClr val="bg1"/>
                </a:solidFill>
                <a:hlinkClick r:id="rId2"/>
              </a:rPr>
              <a:t>FILMOVÉ</a:t>
            </a:r>
            <a:r>
              <a:rPr lang="cs-CZ" sz="3600" b="1" dirty="0" smtClean="0">
                <a:solidFill>
                  <a:schemeClr val="bg1"/>
                </a:solidFill>
              </a:rPr>
              <a:t> ZPRACOVÁNÍ  MÁJE Z ROKU 2008</a:t>
            </a:r>
            <a:endParaRPr lang="cs-CZ" sz="3600" b="1" dirty="0">
              <a:solidFill>
                <a:schemeClr val="bg1"/>
              </a:solidFill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3059207"/>
            <a:ext cx="2660919" cy="18005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751298"/>
            <a:ext cx="1673919" cy="25146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3849" y="587550"/>
            <a:ext cx="2779262" cy="18528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678" r="11542"/>
          <a:stretch/>
        </p:blipFill>
        <p:spPr bwMode="auto">
          <a:xfrm>
            <a:off x="899592" y="587551"/>
            <a:ext cx="2184317" cy="22653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3059207"/>
            <a:ext cx="2895150" cy="19494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86898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108309" y="862699"/>
            <a:ext cx="3816424" cy="70788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chemeClr val="bg1"/>
                </a:solidFill>
              </a:rPr>
              <a:t>Román </a:t>
            </a:r>
            <a:r>
              <a:rPr lang="cs-CZ" sz="4000" b="1" dirty="0" smtClean="0">
                <a:solidFill>
                  <a:schemeClr val="bg1"/>
                </a:solidFill>
                <a:hlinkClick r:id="rId2"/>
              </a:rPr>
              <a:t>Cikáni</a:t>
            </a:r>
            <a:endParaRPr lang="cs-CZ" sz="4000" b="1" dirty="0">
              <a:solidFill>
                <a:schemeClr val="bg1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95536" y="2019385"/>
            <a:ext cx="4608512" cy="452431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</a:rPr>
              <a:t>Jediný dokončený román </a:t>
            </a:r>
            <a:r>
              <a:rPr lang="cs-CZ" sz="2400" b="1" dirty="0">
                <a:solidFill>
                  <a:schemeClr val="bg1"/>
                </a:solidFill>
              </a:rPr>
              <a:t>Karla Hynka Máchy</a:t>
            </a:r>
            <a:r>
              <a:rPr lang="cs-CZ" sz="2400" b="1" dirty="0" smtClean="0">
                <a:solidFill>
                  <a:schemeClr val="bg1"/>
                </a:solidFill>
              </a:rPr>
              <a:t>.</a:t>
            </a:r>
            <a:endParaRPr lang="cs-CZ" sz="2400" b="1" dirty="0">
              <a:solidFill>
                <a:schemeClr val="bg1"/>
              </a:solidFill>
            </a:endParaRPr>
          </a:p>
          <a:p>
            <a:r>
              <a:rPr lang="cs-CZ" sz="2400" b="1" dirty="0" smtClean="0">
                <a:solidFill>
                  <a:schemeClr val="bg1"/>
                </a:solidFill>
              </a:rPr>
              <a:t>I </a:t>
            </a:r>
            <a:r>
              <a:rPr lang="cs-CZ" sz="2400" b="1" dirty="0">
                <a:solidFill>
                  <a:schemeClr val="bg1"/>
                </a:solidFill>
              </a:rPr>
              <a:t>když Karel Hynek Mácha tento román dopsal už v roce 1835, tedy rok před </a:t>
            </a:r>
            <a:r>
              <a:rPr lang="cs-CZ" sz="2400" b="1" dirty="0" smtClean="0">
                <a:solidFill>
                  <a:schemeClr val="bg1"/>
                </a:solidFill>
              </a:rPr>
              <a:t>vydáním </a:t>
            </a:r>
            <a:r>
              <a:rPr lang="cs-CZ" sz="2400" b="1" dirty="0">
                <a:solidFill>
                  <a:schemeClr val="bg1"/>
                </a:solidFill>
              </a:rPr>
              <a:t>slavného Máje, v necenzurované kompletní podobě poprvé vyšel až v roce 1857. Děj se odehrává v okolí hradu Kokořín a v Itálii. V roce 1921 byl ztvárněn v němém </a:t>
            </a:r>
            <a:r>
              <a:rPr lang="cs-CZ" sz="2400" b="1" dirty="0" smtClean="0">
                <a:solidFill>
                  <a:schemeClr val="bg1"/>
                </a:solidFill>
              </a:rPr>
              <a:t>filmu</a:t>
            </a:r>
            <a:endParaRPr lang="cs-CZ" sz="2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5824602" y="5536504"/>
            <a:ext cx="2416055" cy="1015663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dirty="0" smtClean="0">
                <a:solidFill>
                  <a:schemeClr val="bg1"/>
                </a:solidFill>
              </a:rPr>
              <a:t>MÁCHOVA KRESBA HRADU HAZMBURK </a:t>
            </a:r>
            <a:endParaRPr lang="cs-CZ" sz="2000" b="1" dirty="0">
              <a:solidFill>
                <a:schemeClr val="bg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1" y="2276872"/>
            <a:ext cx="3592901" cy="2814439"/>
          </a:xfrm>
          <a:prstGeom prst="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548681"/>
            <a:ext cx="2598488" cy="14578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29713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670138"/>
            <a:ext cx="4082804" cy="2338334"/>
          </a:xfrm>
          <a:prstGeom prst="rect">
            <a:avLst/>
          </a:prstGeom>
          <a:ln/>
          <a:extLst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  <p:sp>
        <p:nvSpPr>
          <p:cNvPr id="2" name="TextovéPole 1"/>
          <p:cNvSpPr txBox="1"/>
          <p:nvPr/>
        </p:nvSpPr>
        <p:spPr>
          <a:xfrm>
            <a:off x="4440895" y="1225598"/>
            <a:ext cx="3456384" cy="707886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000" b="1" dirty="0">
                <a:solidFill>
                  <a:schemeClr val="bg1"/>
                </a:solidFill>
              </a:rPr>
              <a:t>Pamětní deska na domě na </a:t>
            </a:r>
            <a:r>
              <a:rPr lang="cs-CZ" sz="2000" b="1" dirty="0" smtClean="0">
                <a:solidFill>
                  <a:schemeClr val="bg1"/>
                </a:solidFill>
              </a:rPr>
              <a:t>Karlově náměstí v Praze</a:t>
            </a:r>
            <a:endParaRPr lang="cs-CZ" sz="2000" b="1" dirty="0">
              <a:solidFill>
                <a:schemeClr val="bg1"/>
              </a:solidFill>
              <a:effectLst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6638" y="2636912"/>
            <a:ext cx="3914918" cy="3096344"/>
          </a:xfrm>
          <a:prstGeom prst="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460" t="6046" r="20537" b="13307"/>
          <a:stretch/>
        </p:blipFill>
        <p:spPr bwMode="auto">
          <a:xfrm>
            <a:off x="1187624" y="3232047"/>
            <a:ext cx="1694541" cy="3372856"/>
          </a:xfrm>
          <a:prstGeom prst="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  <p:sp>
        <p:nvSpPr>
          <p:cNvPr id="3" name="TextovéPole 2"/>
          <p:cNvSpPr txBox="1"/>
          <p:nvPr/>
        </p:nvSpPr>
        <p:spPr>
          <a:xfrm>
            <a:off x="3250630" y="5589240"/>
            <a:ext cx="2792015" cy="1015663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bg1"/>
                </a:solidFill>
              </a:rPr>
              <a:t>Máchova socha na Petříně symbol lásky a zamilovaných</a:t>
            </a:r>
          </a:p>
        </p:txBody>
      </p:sp>
    </p:spTree>
    <p:extLst>
      <p:ext uri="{BB962C8B-B14F-4D97-AF65-F5344CB8AC3E}">
        <p14:creationId xmlns:p14="http://schemas.microsoft.com/office/powerpoint/2010/main" val="2097255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cs-CZ" b="1" dirty="0" smtClean="0">
                <a:solidFill>
                  <a:schemeClr val="bg1"/>
                </a:solidFill>
              </a:rPr>
              <a:t>LITERÁRNÍ TERMÍNY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7467600" cy="4925144"/>
          </a:xfr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sz="3600" b="1" dirty="0" smtClean="0">
                <a:solidFill>
                  <a:schemeClr val="bg1"/>
                </a:solidFill>
              </a:rPr>
              <a:t>BÁSNÍK</a:t>
            </a:r>
          </a:p>
          <a:p>
            <a:r>
              <a:rPr lang="cs-CZ" sz="3600" b="1" dirty="0" smtClean="0">
                <a:solidFill>
                  <a:schemeClr val="bg1"/>
                </a:solidFill>
              </a:rPr>
              <a:t>PROZAIK</a:t>
            </a:r>
          </a:p>
          <a:p>
            <a:r>
              <a:rPr lang="cs-CZ" sz="3600" b="1" dirty="0" smtClean="0">
                <a:solidFill>
                  <a:schemeClr val="bg1"/>
                </a:solidFill>
              </a:rPr>
              <a:t>DRAMATIK</a:t>
            </a:r>
          </a:p>
          <a:p>
            <a:r>
              <a:rPr lang="cs-CZ" sz="3600" b="1" dirty="0" smtClean="0">
                <a:solidFill>
                  <a:schemeClr val="bg1"/>
                </a:solidFill>
              </a:rPr>
              <a:t>LYRIKA</a:t>
            </a:r>
          </a:p>
          <a:p>
            <a:r>
              <a:rPr lang="cs-CZ" sz="3600" b="1" dirty="0" smtClean="0">
                <a:solidFill>
                  <a:schemeClr val="bg1"/>
                </a:solidFill>
              </a:rPr>
              <a:t>EPIKA</a:t>
            </a:r>
          </a:p>
          <a:p>
            <a:r>
              <a:rPr lang="cs-CZ" sz="3600" b="1" dirty="0" smtClean="0">
                <a:solidFill>
                  <a:schemeClr val="bg1"/>
                </a:solidFill>
              </a:rPr>
              <a:t>CENZURA</a:t>
            </a:r>
          </a:p>
          <a:p>
            <a:r>
              <a:rPr lang="cs-CZ" sz="3600" b="1" dirty="0" smtClean="0">
                <a:solidFill>
                  <a:schemeClr val="bg1"/>
                </a:solidFill>
              </a:rPr>
              <a:t>FILMOVÁ ADAPTACE</a:t>
            </a:r>
          </a:p>
          <a:p>
            <a:endParaRPr lang="cs-CZ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5566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7571184" cy="648072"/>
          </a:xfrm>
          <a:solidFill>
            <a:schemeClr val="accent2"/>
          </a:solidFill>
        </p:spPr>
        <p:txBody>
          <a:bodyPr>
            <a:noAutofit/>
          </a:bodyPr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 CITACE: OBRÁZKY, ILUSTRACE, FOTOGRAFIE</a:t>
            </a:r>
            <a:endParaRPr lang="cs-CZ" sz="3200" b="1" dirty="0">
              <a:solidFill>
                <a:schemeClr val="bg1"/>
              </a:solidFill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idx="1"/>
          </p:nvPr>
        </p:nvSpPr>
        <p:spPr>
          <a:xfrm>
            <a:off x="179512" y="908720"/>
            <a:ext cx="8784976" cy="5688632"/>
          </a:xfr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>
              <a:buFont typeface="Wingdings" pitchFamily="2" charset="2"/>
              <a:buChar char="q"/>
            </a:pPr>
            <a:r>
              <a:rPr lang="cs-CZ" sz="2000" dirty="0">
                <a:solidFill>
                  <a:schemeClr val="bg1"/>
                </a:solidFill>
              </a:rPr>
              <a:t>VILÍMEK, Jan. Http://cz.wikipedia.org [online]. 15. 1. 2009, 12:18.  [cit. 2011-10-10]. </a:t>
            </a:r>
            <a:r>
              <a:rPr lang="cs-CZ" sz="2000" dirty="0" err="1">
                <a:solidFill>
                  <a:schemeClr val="bg1"/>
                </a:solidFill>
              </a:rPr>
              <a:t>Soubor:Jan</a:t>
            </a:r>
            <a:r>
              <a:rPr lang="cs-CZ" sz="2000" dirty="0">
                <a:solidFill>
                  <a:schemeClr val="bg1"/>
                </a:solidFill>
              </a:rPr>
              <a:t> Vilímek - Karel Hynek Mácha.jpg. Dostupné z WWW: &lt;http://cs.wikipedia.org/wiki/Soubor:Jan_Vil%C3%ADmek_-_Karel_Hynek_M%C3%A1cha.jpg&gt;.</a:t>
            </a:r>
          </a:p>
          <a:p>
            <a:pPr>
              <a:buFont typeface="Wingdings" pitchFamily="2" charset="2"/>
              <a:buChar char="q"/>
            </a:pPr>
            <a:r>
              <a:rPr lang="cs-CZ" sz="2400" i="1" dirty="0" smtClean="0"/>
              <a:t> </a:t>
            </a:r>
            <a:r>
              <a:rPr lang="cs-CZ" sz="2000" dirty="0" smtClean="0">
                <a:solidFill>
                  <a:schemeClr val="bg1"/>
                </a:solidFill>
              </a:rPr>
              <a:t>MÁCHA, Karel Hynek.</a:t>
            </a:r>
            <a:r>
              <a:rPr lang="cs-CZ" sz="2000" dirty="0">
                <a:solidFill>
                  <a:schemeClr val="bg1"/>
                </a:solidFill>
              </a:rPr>
              <a:t> Http://cz.wikipedia.org [online]. 24. 10. 2006, 07:24.  [cit. 2011-10-10]. </a:t>
            </a:r>
            <a:r>
              <a:rPr lang="cs-CZ" sz="2000" dirty="0" err="1">
                <a:solidFill>
                  <a:schemeClr val="bg1"/>
                </a:solidFill>
              </a:rPr>
              <a:t>Soubor:Jan</a:t>
            </a:r>
            <a:r>
              <a:rPr lang="cs-CZ" sz="2000" dirty="0">
                <a:solidFill>
                  <a:schemeClr val="bg1"/>
                </a:solidFill>
              </a:rPr>
              <a:t> Vilímek - Karel Havlíček Borovský.jpg. Dostupné z WWW: &lt;http://cs.wikipedia.org/wiki/</a:t>
            </a:r>
            <a:r>
              <a:rPr lang="cs-CZ" sz="2000" dirty="0" err="1">
                <a:solidFill>
                  <a:schemeClr val="bg1"/>
                </a:solidFill>
              </a:rPr>
              <a:t>Soubor:Castle_Hazmburk</a:t>
            </a:r>
            <a:r>
              <a:rPr lang="cs-CZ" sz="2000" dirty="0">
                <a:solidFill>
                  <a:schemeClr val="bg1"/>
                </a:solidFill>
              </a:rPr>
              <a:t>_(1833).</a:t>
            </a:r>
            <a:r>
              <a:rPr lang="cs-CZ" sz="2000" dirty="0" err="1">
                <a:solidFill>
                  <a:schemeClr val="bg1"/>
                </a:solidFill>
              </a:rPr>
              <a:t>jpg</a:t>
            </a:r>
            <a:r>
              <a:rPr lang="cs-CZ" sz="2000" dirty="0">
                <a:solidFill>
                  <a:schemeClr val="bg1"/>
                </a:solidFill>
              </a:rPr>
              <a:t>&gt;.</a:t>
            </a:r>
          </a:p>
          <a:p>
            <a:pPr>
              <a:buFont typeface="Wingdings" pitchFamily="2" charset="2"/>
              <a:buChar char="q"/>
            </a:pPr>
            <a:r>
              <a:rPr lang="cs-CZ" sz="2000" dirty="0" smtClean="0">
                <a:solidFill>
                  <a:schemeClr val="bg1"/>
                </a:solidFill>
              </a:rPr>
              <a:t>KOVÁŘ, Luděk.</a:t>
            </a:r>
            <a:r>
              <a:rPr lang="cs-CZ" sz="2000" dirty="0">
                <a:solidFill>
                  <a:schemeClr val="bg1"/>
                </a:solidFill>
              </a:rPr>
              <a:t> Http://cz.wikipedia.org [online]. 2. 4. 2011, 01:25.  [cit. 2011-10-10]. Soubor</a:t>
            </a:r>
            <a:r>
              <a:rPr lang="cs-CZ" sz="2000" dirty="0" smtClean="0">
                <a:solidFill>
                  <a:schemeClr val="bg1"/>
                </a:solidFill>
              </a:rPr>
              <a:t>: Karel </a:t>
            </a:r>
            <a:r>
              <a:rPr lang="cs-CZ" sz="2000" dirty="0">
                <a:solidFill>
                  <a:schemeClr val="bg1"/>
                </a:solidFill>
              </a:rPr>
              <a:t>Hynek Mácha - dům, kde napsal Máj.jpg. Dostupné z WWW: &lt;http://cs.wikipedia.org/wiki/Soubor:Karel_Hynek_M%C3%A1cha_-_d%C5%AFm,_kde_napsal_M%C3%A1j.jpg</a:t>
            </a:r>
            <a:r>
              <a:rPr lang="cs-CZ" sz="2000" dirty="0" smtClean="0">
                <a:solidFill>
                  <a:schemeClr val="bg1"/>
                </a:solidFill>
              </a:rPr>
              <a:t>&gt;.</a:t>
            </a:r>
          </a:p>
          <a:p>
            <a:pPr>
              <a:buFont typeface="Wingdings" pitchFamily="2" charset="2"/>
              <a:buChar char="q"/>
            </a:pPr>
            <a:r>
              <a:rPr lang="cs-CZ" sz="2000" dirty="0" smtClean="0">
                <a:solidFill>
                  <a:schemeClr val="bg1"/>
                </a:solidFill>
              </a:rPr>
              <a:t>HULME, </a:t>
            </a:r>
            <a:r>
              <a:rPr lang="cs-CZ" sz="2000" dirty="0">
                <a:solidFill>
                  <a:schemeClr val="bg1"/>
                </a:solidFill>
              </a:rPr>
              <a:t>D</a:t>
            </a:r>
            <a:r>
              <a:rPr lang="cs-CZ" sz="2000" dirty="0" smtClean="0">
                <a:solidFill>
                  <a:schemeClr val="bg1"/>
                </a:solidFill>
              </a:rPr>
              <a:t>aniel.</a:t>
            </a:r>
            <a:r>
              <a:rPr lang="cs-CZ" sz="2000" dirty="0">
                <a:solidFill>
                  <a:schemeClr val="bg1"/>
                </a:solidFill>
              </a:rPr>
              <a:t> Http://cz.wikipedia.org [online]. 8. 1. 2006, 22:26.  [cit. 2011-10-10]. </a:t>
            </a:r>
            <a:r>
              <a:rPr lang="cs-CZ" sz="2000" dirty="0" err="1">
                <a:solidFill>
                  <a:schemeClr val="bg1"/>
                </a:solidFill>
              </a:rPr>
              <a:t>Soubor:Karel</a:t>
            </a:r>
            <a:r>
              <a:rPr lang="cs-CZ" sz="2000" dirty="0">
                <a:solidFill>
                  <a:schemeClr val="bg1"/>
                </a:solidFill>
              </a:rPr>
              <a:t> Hynek Macha statue.jpeg. Dostupné z WWW: &lt;http://cs.wikipedia.org/wiki/</a:t>
            </a:r>
            <a:r>
              <a:rPr lang="cs-CZ" sz="2000" dirty="0" err="1">
                <a:solidFill>
                  <a:schemeClr val="bg1"/>
                </a:solidFill>
              </a:rPr>
              <a:t>Soubor:Karel_Hynek_Macha_statue.jpeg</a:t>
            </a:r>
            <a:r>
              <a:rPr lang="cs-CZ" sz="2000" dirty="0" smtClean="0">
                <a:solidFill>
                  <a:schemeClr val="bg1"/>
                </a:solidFill>
              </a:rPr>
              <a:t>&gt;.</a:t>
            </a:r>
          </a:p>
          <a:p>
            <a:pPr>
              <a:buFont typeface="Wingdings" pitchFamily="2" charset="2"/>
              <a:buChar char="q"/>
            </a:pPr>
            <a:r>
              <a:rPr lang="pl-PL" sz="2400" i="1" dirty="0" smtClean="0">
                <a:solidFill>
                  <a:schemeClr val="bg1"/>
                </a:solidFill>
              </a:rPr>
              <a:t>Ostatní </a:t>
            </a:r>
            <a:r>
              <a:rPr lang="pl-PL" sz="2400" i="1" dirty="0">
                <a:solidFill>
                  <a:schemeClr val="bg1"/>
                </a:solidFill>
              </a:rPr>
              <a:t>obrázky a fotografie – kliparty office- www.office.com</a:t>
            </a:r>
          </a:p>
          <a:p>
            <a:pPr marL="36576" indent="0">
              <a:buNone/>
            </a:pPr>
            <a:endParaRPr lang="pl-PL" sz="2000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7314438"/>
      </p:ext>
    </p:extLst>
  </p:cSld>
  <p:clrMapOvr>
    <a:masterClrMapping/>
  </p:clrMapOvr>
  <p:transition spd="slow" advTm="6182">
    <p:pull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chnický">
  <a:themeElements>
    <a:clrScheme name="Základní">
      <a:dk1>
        <a:srgbClr val="000000"/>
      </a:dk1>
      <a:lt1>
        <a:srgbClr val="FFFFFF"/>
      </a:lt1>
      <a:dk2>
        <a:srgbClr val="D1282E"/>
      </a:dk2>
      <a:lt2>
        <a:srgbClr val="C8C8B1"/>
      </a:lt2>
      <a:accent1>
        <a:srgbClr val="7A7A7A"/>
      </a:accent1>
      <a:accent2>
        <a:srgbClr val="F5C201"/>
      </a:accent2>
      <a:accent3>
        <a:srgbClr val="526DB0"/>
      </a:accent3>
      <a:accent4>
        <a:srgbClr val="989AAC"/>
      </a:accent4>
      <a:accent5>
        <a:srgbClr val="DC5924"/>
      </a:accent5>
      <a:accent6>
        <a:srgbClr val="B4B392"/>
      </a:accent6>
      <a:hlink>
        <a:srgbClr val="CC9900"/>
      </a:hlink>
      <a:folHlink>
        <a:srgbClr val="969696"/>
      </a:folHlink>
    </a:clrScheme>
    <a:fontScheme name="Office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Technický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568</TotalTime>
  <Words>543</Words>
  <Application>Microsoft Office PowerPoint</Application>
  <PresentationFormat>Předvádění na obrazovce (4:3)</PresentationFormat>
  <Paragraphs>84</Paragraphs>
  <Slides>12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Technický</vt:lpstr>
      <vt:lpstr>Prezentace aplikace PowerPoint</vt:lpstr>
      <vt:lpstr>ANOTACE</vt:lpstr>
      <vt:lpstr>KLÍČOVÁ SLOVA</vt:lpstr>
      <vt:lpstr>Karel Hynek Mácha</vt:lpstr>
      <vt:lpstr>Kdo byl Mácha </vt:lpstr>
      <vt:lpstr> Tajemství básníkovy tváře </vt:lpstr>
      <vt:lpstr>Máj  UKÁZKA ČESKÝ ROZHLAS VLTAVA- ČTENÁŘSKÝ DENÍK </vt:lpstr>
      <vt:lpstr>Prezentace aplikace PowerPoint</vt:lpstr>
      <vt:lpstr>Prezentace aplikace PowerPoint</vt:lpstr>
      <vt:lpstr>Prezentace aplikace PowerPoint</vt:lpstr>
      <vt:lpstr>LITERÁRNÍ TERMÍNY</vt:lpstr>
      <vt:lpstr> CITACE: OBRÁZKY, ILUSTRACE, FOTOGRAFIE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Karel Hynek Mácha</dc:title>
  <dc:creator>EU12</dc:creator>
  <cp:lastModifiedBy>EU14</cp:lastModifiedBy>
  <cp:revision>44</cp:revision>
  <dcterms:created xsi:type="dcterms:W3CDTF">2011-04-29T18:57:26Z</dcterms:created>
  <dcterms:modified xsi:type="dcterms:W3CDTF">2012-05-30T08:31:48Z</dcterms:modified>
</cp:coreProperties>
</file>