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7" r:id="rId2"/>
    <p:sldId id="278" r:id="rId3"/>
    <p:sldId id="276" r:id="rId4"/>
    <p:sldId id="280" r:id="rId5"/>
    <p:sldId id="273" r:id="rId6"/>
    <p:sldId id="274" r:id="rId7"/>
    <p:sldId id="275" r:id="rId8"/>
    <p:sldId id="269" r:id="rId9"/>
    <p:sldId id="270" r:id="rId10"/>
    <p:sldId id="266" r:id="rId11"/>
    <p:sldId id="268" r:id="rId12"/>
    <p:sldId id="261" r:id="rId13"/>
    <p:sldId id="272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7166"/>
    <a:srgbClr val="FF0066"/>
    <a:srgbClr val="66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AD66FF5-76D5-46C6-8A59-77D55C118DCB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F020065C-C8EE-4B76-8FD3-DED9258632F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www.rozhlas.cz/ctenarskydenik/dila/_zprava/babicka-bozena-nemcova--486027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rozhlas.cz/ctenarskydenik/dila/_zprava/cert-a-kaca--527374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emf"/><Relationship Id="rId5" Type="http://schemas.openxmlformats.org/officeDocument/2006/relationships/image" Target="../media/image13.emf"/><Relationship Id="rId4" Type="http://schemas.openxmlformats.org/officeDocument/2006/relationships/hyperlink" Target="http://www.rozhlas.cz/ctenarskydenik/dila/_zprava/chytra-horakyne--527370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png"/><Relationship Id="rId2" Type="http://schemas.openxmlformats.org/officeDocument/2006/relationships/hyperlink" Target="http://www.rozhlas.cz/ctenarskydenik/dila/_zprava/diva-bara--484326" TargetMode="External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16.png"/><Relationship Id="rId4" Type="http://schemas.microsoft.com/office/2007/relationships/hdphoto" Target="../media/hdphoto4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www.rozhlas.cz/ctenarskydenik/dila/_zprava/babicka-bozena-nemcova--486027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emf"/><Relationship Id="rId4" Type="http://schemas.openxmlformats.org/officeDocument/2006/relationships/hyperlink" Target="http://babicka.webnode.cz/rozhodujici-babicka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985" y="332656"/>
            <a:ext cx="5688013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09434" y="1340768"/>
            <a:ext cx="8352928" cy="5078313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chemeClr val="bg1"/>
              </a:solidFill>
            </a:endParaRPr>
          </a:p>
          <a:p>
            <a:pPr algn="ctr"/>
            <a:r>
              <a:rPr lang="cs-CZ" b="1" dirty="0">
                <a:solidFill>
                  <a:schemeClr val="tx2">
                    <a:lumMod val="25000"/>
                  </a:schemeClr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tx2">
                    <a:lumMod val="25000"/>
                  </a:schemeClr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tx2">
                  <a:lumMod val="25000"/>
                </a:schemeClr>
              </a:solidFill>
            </a:endParaRPr>
          </a:p>
          <a:p>
            <a:pPr algn="ctr"/>
            <a:r>
              <a:rPr lang="cs-CZ" b="1" dirty="0" smtClean="0">
                <a:solidFill>
                  <a:schemeClr val="tx2">
                    <a:lumMod val="25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tx2">
                    <a:lumMod val="25000"/>
                  </a:schemeClr>
                </a:solidFill>
              </a:rPr>
              <a:t>ČÍSLO: III/2</a:t>
            </a:r>
          </a:p>
          <a:p>
            <a:pPr algn="ctr"/>
            <a:r>
              <a:rPr lang="cs-CZ" b="1" dirty="0">
                <a:solidFill>
                  <a:schemeClr val="tx2">
                    <a:lumMod val="25000"/>
                  </a:schemeClr>
                </a:solidFill>
              </a:rPr>
              <a:t>NÁZEV:  INOVACE A ZKVALITNĚNÍ VÝUKY PROSTŘEDNICTVÍM ICT</a:t>
            </a:r>
          </a:p>
          <a:p>
            <a:pPr algn="ctr"/>
            <a:endParaRPr lang="cs-CZ" b="1" dirty="0">
              <a:solidFill>
                <a:schemeClr val="tx2">
                  <a:lumMod val="25000"/>
                </a:schemeClr>
              </a:solidFill>
            </a:endParaRPr>
          </a:p>
          <a:p>
            <a:endParaRPr lang="cs-CZ" dirty="0">
              <a:solidFill>
                <a:schemeClr val="tx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</a:rPr>
              <a:t>TÉMA: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BOŽENA NĚMCOVÁ</a:t>
            </a:r>
            <a:endParaRPr lang="cs-CZ" sz="2000" b="1" dirty="0">
              <a:solidFill>
                <a:schemeClr val="tx2">
                  <a:lumMod val="25000"/>
                </a:schemeClr>
              </a:solidFill>
            </a:endParaRP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tx2">
                    <a:lumMod val="25000"/>
                  </a:schemeClr>
                </a:solidFill>
              </a:rPr>
              <a:t>DATUM VYTVOŘENÍ: </a:t>
            </a:r>
            <a:r>
              <a:rPr lang="cs-CZ" sz="2000" b="1" dirty="0" smtClean="0">
                <a:solidFill>
                  <a:schemeClr val="tx2">
                    <a:lumMod val="25000"/>
                  </a:schemeClr>
                </a:solidFill>
              </a:rPr>
              <a:t>15. </a:t>
            </a:r>
            <a:r>
              <a:rPr lang="cs-CZ" sz="2000" b="1" dirty="0">
                <a:solidFill>
                  <a:schemeClr val="tx2">
                    <a:lumMod val="25000"/>
                  </a:schemeClr>
                </a:solidFill>
              </a:rPr>
              <a:t>10. 2011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pPr algn="ctr"/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VY_32_INOVACE_15_HG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187" y="3428206"/>
            <a:ext cx="2670175" cy="2944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23260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260648"/>
            <a:ext cx="8208912" cy="54006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sz="2400" dirty="0" smtClean="0">
                <a:solidFill>
                  <a:schemeClr val="tx2">
                    <a:lumMod val="25000"/>
                  </a:schemeClr>
                </a:solidFill>
              </a:rPr>
              <a:t>PREZENTACE VYTVOŘENA JAKO DOPLNĚK K OPAKOVACÍMU UČIVU 9. ROČNÍKU LITERATURA V OBDOBÍ NÁRODNÍHO OBROZENÍ – SPISOVATELKA BOŽENA NĚMCOVÁ</a:t>
            </a:r>
          </a:p>
          <a:p>
            <a:r>
              <a:rPr lang="cs-CZ" sz="2400" dirty="0" smtClean="0">
                <a:solidFill>
                  <a:schemeClr val="tx2">
                    <a:lumMod val="25000"/>
                  </a:schemeClr>
                </a:solidFill>
              </a:rPr>
              <a:t>V RÁMCI PREZENTACE  SE ŽÁCI SEZNÁMÍ:</a:t>
            </a:r>
          </a:p>
          <a:p>
            <a:pPr marL="475488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25000"/>
                  </a:schemeClr>
                </a:solidFill>
              </a:rPr>
              <a:t>S ŽIVOTNÍMI OSUDY SPISOVATELKY</a:t>
            </a:r>
          </a:p>
          <a:p>
            <a:pPr marL="475488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25000"/>
                  </a:schemeClr>
                </a:solidFill>
              </a:rPr>
              <a:t>S PŘEHLEDEN ZÁKLADNÍCH DĚL</a:t>
            </a:r>
          </a:p>
          <a:p>
            <a:pPr marL="475488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25000"/>
                  </a:schemeClr>
                </a:solidFill>
              </a:rPr>
              <a:t>S AUDIOUKÁZKAMI Z NĚKOLIKA DĚL</a:t>
            </a:r>
          </a:p>
          <a:p>
            <a:pPr marL="18288" indent="0" algn="ctr">
              <a:buNone/>
            </a:pPr>
            <a:r>
              <a:rPr lang="cs-CZ" sz="2400" dirty="0" smtClean="0">
                <a:solidFill>
                  <a:schemeClr val="tx2">
                    <a:lumMod val="25000"/>
                  </a:schemeClr>
                </a:solidFill>
              </a:rPr>
              <a:t>DO PREZENTACE JSOU VLOŽENY HYPERTEXTOVÉ ODKAZY</a:t>
            </a:r>
          </a:p>
          <a:p>
            <a:pPr marL="18288" indent="0" algn="ctr">
              <a:buNone/>
            </a:pPr>
            <a:r>
              <a:rPr lang="cs-CZ" sz="2400" dirty="0" smtClean="0">
                <a:solidFill>
                  <a:schemeClr val="tx2">
                    <a:lumMod val="25000"/>
                  </a:schemeClr>
                </a:solidFill>
              </a:rPr>
              <a:t>Pilotáž: Prezentace pilotována ve třídách 9. ročníku, ale svým obsahem i zpracováním je vhodná k doplnění učiva literatury ve všech třídách II. stupně ZŠ i odpovídající ročníky víceletých gymnázií. Ukázky, ke kterým se dostanete přes hypertextové odkazy, jsou žáky velmi dobře přijímány a doporučuji je dle časových možností  a věku žáků zařadit.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5949280"/>
            <a:ext cx="8119864" cy="792088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2534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685801"/>
            <a:ext cx="7474024" cy="432737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ETNOGRAFKA</a:t>
            </a: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FOLKLORISTKA</a:t>
            </a: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PUBLICISTKA</a:t>
            </a: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PROZAIČKA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5445224"/>
            <a:ext cx="7543800" cy="9144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Klíčová slova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2122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60648"/>
            <a:ext cx="8686800" cy="1034752"/>
          </a:xfr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7200" b="1" dirty="0" smtClean="0">
                <a:solidFill>
                  <a:srgbClr val="00B050"/>
                </a:solidFill>
                <a:latin typeface="Berylium" pitchFamily="2" charset="-18"/>
              </a:rPr>
              <a:t>Božena Němcová</a:t>
            </a:r>
            <a:endParaRPr lang="cs-CZ" sz="7200" b="1" dirty="0">
              <a:solidFill>
                <a:srgbClr val="00B050"/>
              </a:solidFill>
              <a:latin typeface="Berylium" pitchFamily="2" charset="-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1960" y="1844824"/>
            <a:ext cx="4104456" cy="1569660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pl-PL" sz="3200" b="1" i="1" dirty="0" smtClean="0">
                <a:solidFill>
                  <a:srgbClr val="660033"/>
                </a:solidFill>
              </a:rPr>
              <a:t>„Neodháněj </a:t>
            </a:r>
            <a:r>
              <a:rPr lang="pl-PL" sz="3200" b="1" i="1" dirty="0">
                <a:solidFill>
                  <a:srgbClr val="660033"/>
                </a:solidFill>
              </a:rPr>
              <a:t>nikdy lásku od sebe. Je jí tak málo na světě</a:t>
            </a:r>
            <a:r>
              <a:rPr lang="pl-PL" sz="3200" b="1" i="1" dirty="0" smtClean="0">
                <a:solidFill>
                  <a:srgbClr val="660033"/>
                </a:solidFill>
              </a:rPr>
              <a:t>.” </a:t>
            </a:r>
            <a:endParaRPr lang="pl-PL" sz="3200" b="1" i="1" dirty="0">
              <a:solidFill>
                <a:srgbClr val="6600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20772"/>
            <a:ext cx="3295253" cy="4393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973334"/>
            <a:ext cx="1635944" cy="2180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2608" y="3971517"/>
            <a:ext cx="1639887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320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487221"/>
            <a:ext cx="7272808" cy="431560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indent="-285750" algn="ctr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DÍVKA, JEJÍŽ PŮVOD OBESTÍRÁ TAJEMSTVÍ.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ŠPATNÁ MANŽELKA I HOSPODYNĚ. 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VÝBORNÁ TANEČNICE. 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000" b="1" u="sng" dirty="0" smtClean="0">
                <a:solidFill>
                  <a:schemeClr val="tx2">
                    <a:lumMod val="50000"/>
                  </a:schemeClr>
                </a:solidFill>
              </a:rPr>
              <a:t>ETNOGRAFKA A FOLKLORISTKA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. 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MILUJÍCÍ MATKA. 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000" b="1" u="sng" dirty="0" smtClean="0">
                <a:solidFill>
                  <a:schemeClr val="tx2">
                    <a:lumMod val="50000"/>
                  </a:schemeClr>
                </a:solidFill>
              </a:rPr>
              <a:t>PUBLICISTKA A PROZAIČKA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. 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q"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ŽENA VYMYKAJÍCÍ SE SVÉ DOBĚ.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6228495"/>
            <a:ext cx="734481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VYSVĚTLI VÝZNAM PODRŽENÝCH TERMÍNŮ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225472" y="620688"/>
            <a:ext cx="6621047" cy="52322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KDO BYLA BOŽENA NĚMCOVÁ</a:t>
            </a:r>
            <a:endParaRPr lang="cs-CZ" sz="2800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74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340768"/>
            <a:ext cx="8568952" cy="353943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>Barbora Panklová se podle matriky narodila 4. února 1820 jako nemanželská dcera české služky ve Vídni, nicméně tato fakta nejsou průkazná a spekuluje se o jejím šlechtickém původu. Dětství prožila s rodinou v Ratibořicích u České Skalice, kde chodila i do školy. V letech 1830–1833 byla na vychování ve Chvalkovicích, kde propadla vášni k literatuře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332656"/>
            <a:ext cx="8568952" cy="830997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DÍVKA, JEJÍŽ PŮVOD OBESTÍRÁ TAJEMSTVÍ</a:t>
            </a:r>
            <a:r>
              <a:rPr lang="cs-CZ" b="1" dirty="0">
                <a:solidFill>
                  <a:srgbClr val="00B050"/>
                </a:solidFill>
              </a:rPr>
              <a:t>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509120"/>
            <a:ext cx="1706687" cy="21010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017" y="4509120"/>
            <a:ext cx="1706563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476750"/>
            <a:ext cx="1706563" cy="2097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955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29964" y="188640"/>
            <a:ext cx="6734324" cy="57606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dirty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</a:rPr>
              <a:t>ŠPATNÁ MANŽELKA I HOSPODYNĚ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908720"/>
            <a:ext cx="8352928" cy="1569660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V listopadu 1859 si Němec napsal tvrdou žádost o rozvod. Mimo jiné Boženu nařkl z nechuti k domácí práci a žádal, ať se živí „na svou pěst“. Vyhrožoval, že nebude přispívat na domácnost. Oficiálně se ale nerozvedli.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3059296"/>
            <a:ext cx="3168352" cy="46166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MILUJÍCÍ MATKA.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5536" y="3645024"/>
            <a:ext cx="8352928" cy="3046988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Dora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(1841-1920) ukončila v Praze vyšší dívčí školu a v roce 1863 odešla do Jičína, kde působila jako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učitelka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. Nikdy se nevdala a byla zahořklá a chladná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 Karel (1839-1901) pracoval na několika místech jako zahradník. V roce 1864 se oženil s Marií Šťastnou, se kterou měl tři děti. </a:t>
            </a:r>
          </a:p>
          <a:p>
            <a:r>
              <a:rPr lang="cs-CZ" sz="2400" dirty="0">
                <a:solidFill>
                  <a:schemeClr val="tx2">
                    <a:lumMod val="50000"/>
                  </a:schemeClr>
                </a:solidFill>
              </a:rPr>
              <a:t>Jaroslav (1842-1898) odešel v roce 1863 do ruské Oděsy, kde se stal učitelem kreslení a rýsování na reálce.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264970"/>
            <a:ext cx="982832" cy="1308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071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96072"/>
            <a:ext cx="2852484" cy="4130396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glow rad="139700">
              <a:schemeClr val="accent4">
                <a:satMod val="175000"/>
                <a:alpha val="40000"/>
              </a:schemeClr>
            </a:glow>
            <a:outerShdw blurRad="101600" dist="50800" dir="7200000" algn="tl" rotWithShape="0">
              <a:srgbClr val="000000">
                <a:alpha val="45000"/>
              </a:srgbClr>
            </a:outerShdw>
            <a:reflection blurRad="6350" stA="52000" endA="300" endPos="35000" dir="5400000" sy="-100000" algn="bl" rotWithShape="0"/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154" y="193340"/>
            <a:ext cx="3857873" cy="493586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reflection blurRad="6350" stA="52000" endA="300" endPos="3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5373216"/>
            <a:ext cx="4824536" cy="954107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BOŽENA NĚMCOVÁ </a:t>
            </a:r>
          </a:p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FOTOGRAFIE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38924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085184"/>
            <a:ext cx="8280920" cy="9144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4400" b="1" dirty="0" smtClean="0">
                <a:solidFill>
                  <a:srgbClr val="00B050"/>
                </a:solidFill>
              </a:rPr>
              <a:t>JMENOVKA SPISOVATELKY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08754" y="548680"/>
            <a:ext cx="6614864" cy="4010744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OBDIVOVANÁ I ZATRACOVANÁ ŽENA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NEJZNÁMĚJŠÍ  ČESKÁ PROZAIČKA 19. STOLETÍ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SBĚRATELKA ÚSTNÍ  LIDOVÉ SLOVESNOSTI</a:t>
            </a:r>
          </a:p>
          <a:p>
            <a:pPr marL="18288" indent="0"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               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Národní pohádky a pověsti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POVÍDKY: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Divá Bára</a:t>
            </a:r>
          </a:p>
          <a:p>
            <a:pPr marL="18288" indent="0">
              <a:buNone/>
            </a:pP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                        Pohorská vesnice</a:t>
            </a:r>
          </a:p>
          <a:p>
            <a:pPr marL="18288" indent="0">
              <a:buNone/>
            </a:pPr>
            <a:r>
              <a:rPr lang="cs-CZ" b="1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                       V zámku a podzámčí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PRÓZA  </a:t>
            </a:r>
            <a:r>
              <a:rPr lang="cs-CZ" b="1" dirty="0" smtClean="0">
                <a:solidFill>
                  <a:schemeClr val="bg2">
                    <a:lumMod val="75000"/>
                  </a:schemeClr>
                </a:solidFill>
              </a:rPr>
              <a:t>Babička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– dětství na Starém bělidle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PROŽILA TĚŽKÝ ŽIVOT A ZEMŘELA V BÍDĚ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2470" y="3479006"/>
            <a:ext cx="1368152" cy="1015663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OPIŠTE SI DO SEŠITU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6268670"/>
            <a:ext cx="7632848" cy="40011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hlinkClick r:id="rId2"/>
              </a:rPr>
              <a:t>UKÁZKA</a:t>
            </a:r>
            <a:r>
              <a:rPr lang="cs-CZ" sz="2000" b="1" dirty="0" smtClean="0"/>
              <a:t> K POSLECHU PŘI ZÁPISU DO SEŠITU</a:t>
            </a:r>
            <a:endParaRPr lang="cs-CZ" sz="20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602" y="548680"/>
            <a:ext cx="1639887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5411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325310" y="188640"/>
            <a:ext cx="4320480" cy="1022970"/>
          </a:xfr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POHÁDKY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785132" y="1412776"/>
            <a:ext cx="3528392" cy="194421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SBĚRATELKA </a:t>
            </a:r>
          </a:p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ÚSTNÍ LIDOVÉ SLOVESNOSTI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943210"/>
            <a:ext cx="2448272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hlinkClick r:id="rId2"/>
              </a:rPr>
              <a:t>ČERT</a:t>
            </a:r>
            <a:r>
              <a:rPr lang="cs-CZ" sz="2400" b="1" dirty="0" smtClean="0">
                <a:solidFill>
                  <a:srgbClr val="00B050"/>
                </a:solidFill>
              </a:rPr>
              <a:t> A KÁČA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010" y="1628800"/>
            <a:ext cx="2857500" cy="202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07663" y="3881655"/>
            <a:ext cx="3600399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hlinkClick r:id="rId4"/>
              </a:rPr>
              <a:t>CHYTRÁ</a:t>
            </a:r>
            <a:r>
              <a:rPr lang="cs-CZ" sz="2400" b="1" dirty="0" smtClean="0">
                <a:solidFill>
                  <a:srgbClr val="00B050"/>
                </a:solidFill>
              </a:rPr>
              <a:t> HORÁKYNĚ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371" y="4470598"/>
            <a:ext cx="4041292" cy="228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666" y="4481595"/>
            <a:ext cx="2731858" cy="2063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495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3586" y="1592913"/>
            <a:ext cx="5907285" cy="5232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2"/>
                </a:solidFill>
                <a:hlinkClick r:id="rId2"/>
              </a:rPr>
              <a:t>POVÍDKA</a:t>
            </a:r>
            <a:r>
              <a:rPr lang="cs-CZ" sz="2800" b="1" dirty="0" smtClean="0">
                <a:solidFill>
                  <a:schemeClr val="bg2"/>
                </a:solidFill>
              </a:rPr>
              <a:t> DIVÁ BÁRA</a:t>
            </a:r>
            <a:endParaRPr lang="cs-CZ" sz="2800" b="1" dirty="0">
              <a:solidFill>
                <a:schemeClr val="bg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64311" y="476672"/>
            <a:ext cx="4214704" cy="830997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chemeClr val="bg2"/>
                </a:solidFill>
              </a:rPr>
              <a:t>POVÍDKY</a:t>
            </a:r>
            <a:endParaRPr lang="cs-CZ" sz="4800" b="1" dirty="0">
              <a:solidFill>
                <a:schemeClr val="bg2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Cutou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708920"/>
            <a:ext cx="3401120" cy="3401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002" y="3354918"/>
            <a:ext cx="3402013" cy="3402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304" y="2708027"/>
            <a:ext cx="3402013" cy="3402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4898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204087" y="5733256"/>
            <a:ext cx="6948264" cy="9144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effectLst/>
                <a:latin typeface="Berylium" pitchFamily="2" charset="-18"/>
              </a:rPr>
              <a:t>Nejznámější dílo - </a:t>
            </a:r>
            <a:r>
              <a:rPr lang="cs-CZ" b="1" dirty="0" smtClean="0">
                <a:solidFill>
                  <a:srgbClr val="00B050"/>
                </a:solidFill>
                <a:effectLst/>
                <a:latin typeface="Berylium" pitchFamily="2" charset="-18"/>
                <a:hlinkClick r:id="rId2"/>
              </a:rPr>
              <a:t>Babička</a:t>
            </a:r>
            <a:endParaRPr lang="cs-CZ" b="1" dirty="0">
              <a:solidFill>
                <a:srgbClr val="00B050"/>
              </a:solidFill>
              <a:effectLst/>
              <a:latin typeface="Berylium" pitchFamily="2" charset="-18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674" y="116632"/>
            <a:ext cx="2781494" cy="3830876"/>
          </a:xfrm>
          <a:prstGeom prst="rect">
            <a:avLst/>
          </a:prstGeom>
          <a:ln/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  <p:sp>
        <p:nvSpPr>
          <p:cNvPr id="4" name="TextovéPole 3"/>
          <p:cNvSpPr txBox="1"/>
          <p:nvPr/>
        </p:nvSpPr>
        <p:spPr>
          <a:xfrm>
            <a:off x="5873674" y="4149080"/>
            <a:ext cx="2808312" cy="1015663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50"/>
                </a:solidFill>
              </a:rPr>
              <a:t>ÚVODNÍ LIST BABIČKY </a:t>
            </a:r>
          </a:p>
          <a:p>
            <a:pPr algn="ctr"/>
            <a:r>
              <a:rPr lang="cs-CZ" sz="2000" b="1" dirty="0" smtClean="0">
                <a:solidFill>
                  <a:srgbClr val="00B050"/>
                </a:solidFill>
              </a:rPr>
              <a:t>Z ROKU 1913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476672"/>
            <a:ext cx="4248471" cy="1200329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B050"/>
                </a:solidFill>
              </a:rPr>
              <a:t>RŮZNÁ </a:t>
            </a:r>
            <a:r>
              <a:rPr lang="cs-CZ" sz="3600" b="1" dirty="0" smtClean="0">
                <a:solidFill>
                  <a:srgbClr val="00B050"/>
                </a:solidFill>
                <a:hlinkClick r:id="rId4"/>
              </a:rPr>
              <a:t>VYDÁNÍ</a:t>
            </a:r>
            <a:r>
              <a:rPr lang="cs-CZ" sz="3600" b="1" dirty="0" smtClean="0">
                <a:solidFill>
                  <a:srgbClr val="00B050"/>
                </a:solidFill>
              </a:rPr>
              <a:t> BABIČKY </a:t>
            </a:r>
            <a:endParaRPr lang="cs-CZ" sz="3600" b="1" dirty="0">
              <a:solidFill>
                <a:srgbClr val="00B05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5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5113152" cy="287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603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685801"/>
            <a:ext cx="7474024" cy="432737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ETNOGRAFKA</a:t>
            </a: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FOLKLORISTKA</a:t>
            </a: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PUBLICISTKA</a:t>
            </a:r>
          </a:p>
          <a:p>
            <a:pPr algn="ctr">
              <a:lnSpc>
                <a:spcPct val="200000"/>
              </a:lnSpc>
            </a:pP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PROZAIČKA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5576" y="5445224"/>
            <a:ext cx="7543800" cy="9144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LITERÁRNÍ TERMÍNY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77326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784976" cy="576064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q"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Autor neznámý – </a:t>
            </a:r>
            <a:r>
              <a:rPr lang="cs-CZ" sz="2400" dirty="0">
                <a:solidFill>
                  <a:schemeClr val="bg1"/>
                </a:solidFill>
              </a:rPr>
              <a:t>vložil uživatel </a:t>
            </a:r>
            <a:r>
              <a:rPr lang="cs-CZ" sz="2400" dirty="0" smtClean="0">
                <a:solidFill>
                  <a:schemeClr val="bg1"/>
                </a:solidFill>
              </a:rPr>
              <a:t>Karel K</a:t>
            </a:r>
            <a:r>
              <a:rPr lang="cs-CZ" sz="2400" dirty="0">
                <a:solidFill>
                  <a:schemeClr val="bg1"/>
                </a:solidFill>
              </a:rPr>
              <a:t>. </a:t>
            </a:r>
            <a:r>
              <a:rPr lang="cs-CZ" sz="2400" dirty="0" smtClean="0">
                <a:solidFill>
                  <a:schemeClr val="bg1"/>
                </a:solidFill>
              </a:rPr>
              <a:t> Http</a:t>
            </a:r>
            <a:r>
              <a:rPr lang="cs-CZ" sz="2400" dirty="0">
                <a:solidFill>
                  <a:schemeClr val="bg1"/>
                </a:solidFill>
              </a:rPr>
              <a:t>://cz.wikipedia.org [online]. 31. 3. 2010, 09:51.  [cit. 2011-10-15]. Soubor</a:t>
            </a:r>
            <a:r>
              <a:rPr lang="cs-CZ" sz="2400" dirty="0" smtClean="0">
                <a:solidFill>
                  <a:schemeClr val="bg1"/>
                </a:solidFill>
              </a:rPr>
              <a:t>: Božena </a:t>
            </a:r>
            <a:r>
              <a:rPr lang="cs-CZ" sz="2400" dirty="0">
                <a:solidFill>
                  <a:schemeClr val="bg1"/>
                </a:solidFill>
              </a:rPr>
              <a:t>Němcová 1850.jpg. Dostupné z WWW: &lt;http://cs.wikipedia.org/wiki/Soubor:Bo%C5%BEena_N%C4%9Bmcov%C3%A1_1850.jpg&gt;.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VILÍMEK, Jan.</a:t>
            </a:r>
            <a:r>
              <a:rPr lang="cs-CZ" sz="2400" dirty="0">
                <a:solidFill>
                  <a:schemeClr val="bg1"/>
                </a:solidFill>
              </a:rPr>
              <a:t> Http://cz.wikipedia.org [online]. 15. 1. 2009, 12:14.  [cit. 2011-10-15]. Soubor</a:t>
            </a:r>
            <a:r>
              <a:rPr lang="cs-CZ" sz="2400" dirty="0" smtClean="0">
                <a:solidFill>
                  <a:schemeClr val="bg1"/>
                </a:solidFill>
              </a:rPr>
              <a:t>: Jan </a:t>
            </a:r>
            <a:r>
              <a:rPr lang="cs-CZ" sz="2400" dirty="0">
                <a:solidFill>
                  <a:schemeClr val="bg1"/>
                </a:solidFill>
              </a:rPr>
              <a:t>Vilímek - Božena Němcová.jpg. Dostupné z WWW: &lt;http://cs.wikipedia.org/wiki/Soubor:Jan_Vil%C3%ADmek_-_Bo%C5%BEena_N%C4%9Bmcov%C3%A1.jpg&gt;.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Autor neznámý – vložil uživatel </a:t>
            </a:r>
            <a:r>
              <a:rPr lang="cs-CZ" sz="2400" dirty="0" smtClean="0">
                <a:solidFill>
                  <a:schemeClr val="bg1"/>
                </a:solidFill>
              </a:rPr>
              <a:t>Karel. K.</a:t>
            </a:r>
            <a:r>
              <a:rPr lang="cs-CZ" sz="2400" dirty="0">
                <a:solidFill>
                  <a:schemeClr val="bg1"/>
                </a:solidFill>
              </a:rPr>
              <a:t> Http://cz.wikipedia.org [online]. 31. 3. 2010, 09:52.  [cit. 2011-10-15]. Soubor</a:t>
            </a:r>
            <a:r>
              <a:rPr lang="cs-CZ" sz="2400" dirty="0" smtClean="0">
                <a:solidFill>
                  <a:schemeClr val="bg1"/>
                </a:solidFill>
              </a:rPr>
              <a:t>: Božena </a:t>
            </a:r>
            <a:r>
              <a:rPr lang="cs-CZ" sz="2400" dirty="0">
                <a:solidFill>
                  <a:schemeClr val="bg1"/>
                </a:solidFill>
              </a:rPr>
              <a:t>Němcová 1860.jpg. Dostupné z WWW: &lt;http://cs.wikipedia.org/wiki/Soubor:Bo%C5%BEena_N%C4%9Bmcov%C3%A1_1860.jpg</a:t>
            </a:r>
            <a:r>
              <a:rPr lang="cs-CZ" sz="2400" dirty="0" smtClean="0">
                <a:solidFill>
                  <a:schemeClr val="bg1"/>
                </a:solidFill>
              </a:rPr>
              <a:t>&gt;.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VILÍMEK, Jan. Http://cz.wikipedia.org [online]. 15. 1. 2009, 12:14.  [cit. 2011-10-15]. Soubor</a:t>
            </a:r>
            <a:r>
              <a:rPr lang="cs-CZ" sz="2400" dirty="0" smtClean="0">
                <a:solidFill>
                  <a:schemeClr val="bg1"/>
                </a:solidFill>
              </a:rPr>
              <a:t>: Jan </a:t>
            </a:r>
            <a:r>
              <a:rPr lang="cs-CZ" sz="2400" dirty="0">
                <a:solidFill>
                  <a:schemeClr val="bg1"/>
                </a:solidFill>
              </a:rPr>
              <a:t>Vilímek - Božena Němcová.jpg. Dostupné z WWW: &lt;http://cs.wikipedia.org/wiki/Soubor:Jan_Vil%C3%ADmek_-_Bo%C5%BEena_N%C4%9Bmcov%C3%A1.jpg&gt;.</a:t>
            </a:r>
          </a:p>
          <a:p>
            <a:pPr>
              <a:buFont typeface="Wingdings" pitchFamily="2" charset="2"/>
              <a:buChar char="q"/>
            </a:pPr>
            <a:r>
              <a:rPr lang="pl-PL" sz="2800" i="1" dirty="0" smtClean="0">
                <a:solidFill>
                  <a:schemeClr val="bg1"/>
                </a:solidFill>
              </a:rPr>
              <a:t>Ostatní </a:t>
            </a:r>
            <a:r>
              <a:rPr lang="pl-PL" sz="2800" i="1" dirty="0">
                <a:solidFill>
                  <a:schemeClr val="bg1"/>
                </a:solidFill>
              </a:rPr>
              <a:t>obrázky a fotografie – kliparty office- www.office.com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093296"/>
            <a:ext cx="7632848" cy="648072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sz="2800" b="1" dirty="0">
                <a:solidFill>
                  <a:srgbClr val="00B050"/>
                </a:solidFill>
                <a:latin typeface="Berylium" pitchFamily="2" charset="-18"/>
              </a:rPr>
              <a:t>CITACE: OBRÁZKY, ILUSTRACE, FOTOGRAFIE</a:t>
            </a:r>
          </a:p>
        </p:txBody>
      </p:sp>
    </p:spTree>
    <p:extLst>
      <p:ext uri="{BB962C8B-B14F-4D97-AF65-F5344CB8AC3E}">
        <p14:creationId xmlns:p14="http://schemas.microsoft.com/office/powerpoint/2010/main" val="258224078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408</TotalTime>
  <Words>535</Words>
  <Application>Microsoft Office PowerPoint</Application>
  <PresentationFormat>Předvádění na obrazovce (4:3)</PresentationFormat>
  <Paragraphs>86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Živly</vt:lpstr>
      <vt:lpstr>Prezentace aplikace PowerPoint</vt:lpstr>
      <vt:lpstr>ANOTACE</vt:lpstr>
      <vt:lpstr>Klíčová slova</vt:lpstr>
      <vt:lpstr>Božena Němcová</vt:lpstr>
      <vt:lpstr>Prezentace aplikace PowerPoint</vt:lpstr>
      <vt:lpstr>Prezentace aplikace PowerPoint</vt:lpstr>
      <vt:lpstr>     ŠPATNÁ MANŽELKA I HOSPODYNĚ</vt:lpstr>
      <vt:lpstr>Prezentace aplikace PowerPoint</vt:lpstr>
      <vt:lpstr>JMENOVKA SPISOVATELKY</vt:lpstr>
      <vt:lpstr>POHÁDKY</vt:lpstr>
      <vt:lpstr>Prezentace aplikace PowerPoint</vt:lpstr>
      <vt:lpstr>Nejznámější dílo - Babička</vt:lpstr>
      <vt:lpstr>LITERÁRNÍ TERMÍNY</vt:lpstr>
      <vt:lpstr>CITACE: OBRÁZKY, ILUSTRACE, FOTOGRAFIE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Božena Němcová</dc:title>
  <dc:creator>EU12</dc:creator>
  <cp:lastModifiedBy>EU14</cp:lastModifiedBy>
  <cp:revision>47</cp:revision>
  <dcterms:created xsi:type="dcterms:W3CDTF">2011-04-08T08:37:14Z</dcterms:created>
  <dcterms:modified xsi:type="dcterms:W3CDTF">2012-05-30T08:34:48Z</dcterms:modified>
</cp:coreProperties>
</file>