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74" r:id="rId4"/>
    <p:sldId id="256" r:id="rId5"/>
    <p:sldId id="257" r:id="rId6"/>
    <p:sldId id="269" r:id="rId7"/>
    <p:sldId id="258" r:id="rId8"/>
    <p:sldId id="259" r:id="rId9"/>
    <p:sldId id="271" r:id="rId10"/>
    <p:sldId id="267" r:id="rId11"/>
    <p:sldId id="270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BD4F4F8-0BDD-4240-A4BD-C706FD1E02B0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AC82889-6976-4253-93CF-B7DF1E09138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microsoft.com/office/2007/relationships/hdphoto" Target="../media/hdphoto3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fd.cz/film/77143-na-zapadni-fronte-klid/videa/" TargetMode="External"/><Relationship Id="rId2" Type="http://schemas.openxmlformats.org/officeDocument/2006/relationships/hyperlink" Target="http://www.fdb.cz/film-fotogalerie/13412-na-zapadni-fronte-klid-all-quiet-on-the-western-front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199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099" y="1412776"/>
            <a:ext cx="8712968" cy="489364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</a:t>
            </a:r>
            <a:r>
              <a:rPr lang="cs-CZ" b="1" dirty="0">
                <a:solidFill>
                  <a:schemeClr val="bg1"/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TÉMA: </a:t>
            </a:r>
            <a:r>
              <a:rPr lang="cs-CZ" sz="2000" b="1" dirty="0" smtClean="0">
                <a:solidFill>
                  <a:schemeClr val="bg1"/>
                </a:solidFill>
              </a:rPr>
              <a:t>ERICH MARIA REMARQUE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28. 09. </a:t>
            </a:r>
            <a:r>
              <a:rPr lang="cs-CZ" sz="2000" b="1" dirty="0">
                <a:solidFill>
                  <a:schemeClr val="bg1"/>
                </a:solidFill>
              </a:rPr>
              <a:t>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VY_32_INOVACE_16_HG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6" t="16941" r="24876" b="46194"/>
          <a:stretch/>
        </p:blipFill>
        <p:spPr bwMode="auto">
          <a:xfrm>
            <a:off x="6876256" y="3980478"/>
            <a:ext cx="1534586" cy="1857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91140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864096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600" b="0" dirty="0" smtClean="0">
                <a:solidFill>
                  <a:schemeClr val="bg1"/>
                </a:solidFill>
              </a:rPr>
              <a:t>ANOTACE</a:t>
            </a:r>
            <a:endParaRPr lang="cs-CZ" sz="6600" b="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784976" cy="568863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VYTVOŘENA JAKO DOPROVOD K UČIVU 9. ROČNÍKU  SVĚTOVÍ SPISOVATELÉ REAGUJÍCÍ VE SVÝCH DÍLECH NA VÁLKU – SPISOVATEL ERICH MARIA REMARQUE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PREZENTACI SE ŽÁCI SEZNÁMÍ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bg1"/>
                </a:solidFill>
              </a:rPr>
              <a:t>S OSOBNOSTÍ A DÍLEM SPISOVATELE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solidFill>
                  <a:schemeClr val="bg1"/>
                </a:solidFill>
              </a:rPr>
              <a:t>S HLAVNÍMI DÍLY 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DO PREZENTACE JSOU VLOŽENY HYPERTEXTOVÉ ODKAZY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Pilotáž: Prezentace pilotována ve třídách 9. ročníku. Zvláště dobře jsou žáky přijímány ukázky , na které se dostanete přes hypertextové odkazy (fotografie k filmu Na západní frontě klid a videoklip ke staršímu zpracování tohoto díla). Celkově žáky příběh díla zajímá a je možné s ním pracovat dále – například ve slohové </a:t>
            </a:r>
            <a:r>
              <a:rPr lang="cs-CZ" sz="2800" smtClean="0">
                <a:solidFill>
                  <a:schemeClr val="bg1"/>
                </a:solidFill>
              </a:rPr>
              <a:t>výchově (charakteristika </a:t>
            </a:r>
            <a:r>
              <a:rPr lang="cs-CZ" sz="2800" dirty="0" smtClean="0">
                <a:solidFill>
                  <a:schemeClr val="bg1"/>
                </a:solidFill>
              </a:rPr>
              <a:t>hlavních postav, </a:t>
            </a:r>
            <a:r>
              <a:rPr lang="cs-CZ" sz="2800" smtClean="0">
                <a:solidFill>
                  <a:schemeClr val="bg1"/>
                </a:solidFill>
              </a:rPr>
              <a:t>vyprávění děje).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9691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KLÍČOVÁ SLOVA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93629"/>
          </a:xfrm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ANTIMILITARISMUS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FAŠISMUS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DEMOBILIZACE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ROMÁN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VÁLEČNÝ ROMÁN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TÉMA ROMÁNU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76" t="16941" r="24876" b="46194"/>
          <a:stretch/>
        </p:blipFill>
        <p:spPr bwMode="auto">
          <a:xfrm>
            <a:off x="5868144" y="2708920"/>
            <a:ext cx="220094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627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229600" cy="1733375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Erich Maria </a:t>
            </a:r>
            <a:r>
              <a:rPr lang="cs-CZ" cap="none" dirty="0" err="1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</a:t>
            </a:r>
            <a:r>
              <a:rPr lang="cs-CZ" cap="none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emarque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          / </a:t>
            </a:r>
            <a:r>
              <a:rPr lang="cs-CZ" cap="none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erich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cap="none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maria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cap="none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remárk</a:t>
            </a:r>
            <a:r>
              <a:rPr lang="cs-CZ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/</a:t>
            </a:r>
            <a:endParaRPr lang="cs-CZ" cap="none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47864" y="3861048"/>
            <a:ext cx="5184576" cy="1728192"/>
          </a:xfrm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chemeClr val="bg1"/>
                </a:solidFill>
              </a:rPr>
              <a:t>„</a:t>
            </a:r>
            <a:r>
              <a:rPr lang="cs-CZ" sz="3200" b="1" i="1" dirty="0" smtClean="0">
                <a:solidFill>
                  <a:schemeClr val="bg1"/>
                </a:solidFill>
              </a:rPr>
              <a:t>Vždycky </a:t>
            </a:r>
            <a:r>
              <a:rPr lang="cs-CZ" sz="3200" b="1" i="1" dirty="0">
                <a:solidFill>
                  <a:schemeClr val="bg1"/>
                </a:solidFill>
              </a:rPr>
              <a:t>se nám zdá lepší to, </a:t>
            </a:r>
            <a:endParaRPr lang="cs-CZ" sz="3200" b="1" i="1" dirty="0" smtClean="0">
              <a:solidFill>
                <a:schemeClr val="bg1"/>
              </a:solidFill>
            </a:endParaRPr>
          </a:p>
          <a:p>
            <a:r>
              <a:rPr lang="cs-CZ" sz="3200" b="1" i="1" dirty="0" smtClean="0">
                <a:solidFill>
                  <a:schemeClr val="bg1"/>
                </a:solidFill>
              </a:rPr>
              <a:t>co </a:t>
            </a:r>
            <a:r>
              <a:rPr lang="cs-CZ" sz="3200" b="1" i="1" dirty="0">
                <a:solidFill>
                  <a:schemeClr val="bg1"/>
                </a:solidFill>
              </a:rPr>
              <a:t>nemůžeme dostat, </a:t>
            </a:r>
            <a:endParaRPr lang="cs-CZ" sz="3200" b="1" i="1" dirty="0" smtClean="0">
              <a:solidFill>
                <a:schemeClr val="bg1"/>
              </a:solidFill>
            </a:endParaRPr>
          </a:p>
          <a:p>
            <a:r>
              <a:rPr lang="cs-CZ" sz="3200" b="1" i="1" dirty="0" smtClean="0">
                <a:solidFill>
                  <a:schemeClr val="bg1"/>
                </a:solidFill>
              </a:rPr>
              <a:t>než </a:t>
            </a:r>
            <a:r>
              <a:rPr lang="cs-CZ" sz="3200" b="1" i="1" dirty="0">
                <a:solidFill>
                  <a:schemeClr val="bg1"/>
                </a:solidFill>
              </a:rPr>
              <a:t>to, co už máme. </a:t>
            </a:r>
            <a:endParaRPr lang="cs-CZ" sz="3200" b="1" i="1" dirty="0" smtClean="0">
              <a:solidFill>
                <a:schemeClr val="bg1"/>
              </a:solidFill>
            </a:endParaRPr>
          </a:p>
          <a:p>
            <a:endParaRPr lang="cs-CZ" sz="3200" b="1" i="1" dirty="0" smtClean="0">
              <a:solidFill>
                <a:schemeClr val="bg1"/>
              </a:solidFill>
            </a:endParaRPr>
          </a:p>
          <a:p>
            <a:r>
              <a:rPr lang="cs-CZ" sz="3200" b="1" i="1" dirty="0" smtClean="0">
                <a:solidFill>
                  <a:schemeClr val="bg1"/>
                </a:solidFill>
              </a:rPr>
              <a:t>V </a:t>
            </a:r>
            <a:r>
              <a:rPr lang="cs-CZ" sz="3200" b="1" i="1" dirty="0">
                <a:solidFill>
                  <a:schemeClr val="bg1"/>
                </a:solidFill>
              </a:rPr>
              <a:t>tom spočívá romantika a idiotství lidského života</a:t>
            </a:r>
            <a:r>
              <a:rPr lang="cs-CZ" sz="3200" b="1" i="1" dirty="0" smtClean="0">
                <a:solidFill>
                  <a:schemeClr val="bg1"/>
                </a:solidFill>
              </a:rPr>
              <a:t>.“</a:t>
            </a:r>
            <a:endParaRPr lang="cs-CZ" sz="32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205"/>
          <a:stretch/>
        </p:blipFill>
        <p:spPr bwMode="auto">
          <a:xfrm>
            <a:off x="483356" y="1412776"/>
            <a:ext cx="2144428" cy="3803873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/>
            </a:solidFill>
            <a:miter lim="800000"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712659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97839"/>
            <a:ext cx="4572000" cy="4524315"/>
          </a:xfrm>
          <a:prstGeom prst="rect">
            <a:avLst/>
          </a:prstGeom>
          <a:solidFill>
            <a:schemeClr val="accent2"/>
          </a:solidFill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N</a:t>
            </a:r>
            <a:r>
              <a:rPr lang="hu-HU" sz="2400" dirty="0" smtClean="0">
                <a:solidFill>
                  <a:schemeClr val="bg1"/>
                </a:solidFill>
              </a:rPr>
              <a:t>ěmecký spisovatel a dramatik 20. století, vlastním jménem Erich Paul Remark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 smtClean="0">
                <a:solidFill>
                  <a:schemeClr val="bg1"/>
                </a:solidFill>
              </a:rPr>
              <a:t>V osmnácti letech narukoval jako dobrovolník do armády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B</a:t>
            </a:r>
            <a:r>
              <a:rPr lang="hu-HU" sz="2400" dirty="0" smtClean="0">
                <a:solidFill>
                  <a:schemeClr val="bg1"/>
                </a:solidFill>
              </a:rPr>
              <a:t>yl několikrát zraněn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C</a:t>
            </a:r>
            <a:r>
              <a:rPr lang="hu-HU" sz="2400" dirty="0" smtClean="0">
                <a:solidFill>
                  <a:schemeClr val="bg1"/>
                </a:solidFill>
              </a:rPr>
              <a:t>elé jeho dílo poznamenáno odporem k válce a antimilitarismem.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 smtClean="0">
                <a:solidFill>
                  <a:schemeClr val="bg1"/>
                </a:solidFill>
              </a:rPr>
              <a:t>Přestože se narodil v kolébce fašismu, popisuje ho jako "rakovinu tohoto století".</a:t>
            </a:r>
            <a:endParaRPr lang="hu-HU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57411" y="520940"/>
            <a:ext cx="4320480" cy="95410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VYBER A ZAPIS  4 DŮLEŽITÉ INFORMACE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44" y="2188697"/>
            <a:ext cx="1703600" cy="20712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778" y="2074800"/>
            <a:ext cx="1583287" cy="2007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97" y="4475086"/>
            <a:ext cx="1584325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776" y="4336196"/>
            <a:ext cx="1700213" cy="207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052142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6000" y="1997839"/>
            <a:ext cx="4572000" cy="4524315"/>
          </a:xfrm>
          <a:prstGeom prst="rect">
            <a:avLst/>
          </a:prstGeom>
          <a:solidFill>
            <a:schemeClr val="accent2"/>
          </a:solidFill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hu-HU" sz="2400" u="sng" dirty="0">
                <a:solidFill>
                  <a:schemeClr val="bg1"/>
                </a:solidFill>
              </a:rPr>
              <a:t>N</a:t>
            </a:r>
            <a:r>
              <a:rPr lang="hu-HU" sz="2400" u="sng" dirty="0" smtClean="0">
                <a:solidFill>
                  <a:schemeClr val="bg1"/>
                </a:solidFill>
              </a:rPr>
              <a:t>ěmecký spisovatel a dramatik 20. století</a:t>
            </a:r>
            <a:r>
              <a:rPr lang="hu-HU" sz="2400" dirty="0" smtClean="0">
                <a:solidFill>
                  <a:schemeClr val="bg1"/>
                </a:solidFill>
              </a:rPr>
              <a:t>, vlastním jménem Erich Paul Remark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 smtClean="0">
                <a:solidFill>
                  <a:schemeClr val="bg1"/>
                </a:solidFill>
              </a:rPr>
              <a:t>V osmnácti letech </a:t>
            </a:r>
            <a:r>
              <a:rPr lang="hu-HU" sz="2400" u="sng" dirty="0" smtClean="0">
                <a:solidFill>
                  <a:schemeClr val="bg1"/>
                </a:solidFill>
              </a:rPr>
              <a:t>narukoval jako dobrovolník do armády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u="sng" dirty="0">
                <a:solidFill>
                  <a:schemeClr val="bg1"/>
                </a:solidFill>
              </a:rPr>
              <a:t>B</a:t>
            </a:r>
            <a:r>
              <a:rPr lang="hu-HU" sz="2400" u="sng" dirty="0" smtClean="0">
                <a:solidFill>
                  <a:schemeClr val="bg1"/>
                </a:solidFill>
              </a:rPr>
              <a:t>yl několikrát zraněn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>
                <a:solidFill>
                  <a:schemeClr val="bg1"/>
                </a:solidFill>
              </a:rPr>
              <a:t>C</a:t>
            </a:r>
            <a:r>
              <a:rPr lang="hu-HU" sz="2400" dirty="0" smtClean="0">
                <a:solidFill>
                  <a:schemeClr val="bg1"/>
                </a:solidFill>
              </a:rPr>
              <a:t>elé jeho </a:t>
            </a:r>
            <a:r>
              <a:rPr lang="hu-HU" sz="2400" u="sng" dirty="0" smtClean="0">
                <a:solidFill>
                  <a:schemeClr val="bg1"/>
                </a:solidFill>
              </a:rPr>
              <a:t>dílo poznamenáno odporem k válce </a:t>
            </a:r>
            <a:r>
              <a:rPr lang="hu-HU" sz="2400" dirty="0" smtClean="0">
                <a:solidFill>
                  <a:schemeClr val="bg1"/>
                </a:solidFill>
              </a:rPr>
              <a:t>a antimilitarismem.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hu-HU" sz="2400" dirty="0" smtClean="0">
                <a:solidFill>
                  <a:schemeClr val="bg1"/>
                </a:solidFill>
              </a:rPr>
              <a:t>Přestože se narodil v kolébce fašismu, popisuje ho jako "rakovinu tohoto století".</a:t>
            </a:r>
            <a:endParaRPr lang="hu-HU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4665" y="490464"/>
            <a:ext cx="2934669" cy="52322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PRO KONTROLU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1819078" cy="221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1578330"/>
            <a:ext cx="1646733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as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32" y="4149080"/>
            <a:ext cx="1646237" cy="209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Glas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428" y="4026842"/>
            <a:ext cx="1822450" cy="221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301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072133"/>
            <a:ext cx="878497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Po demobilizaci vystřídal </a:t>
            </a:r>
            <a:r>
              <a:rPr lang="cs-CZ" sz="2800" b="1" dirty="0" smtClean="0">
                <a:solidFill>
                  <a:schemeClr val="bg1"/>
                </a:solidFill>
              </a:rPr>
              <a:t>řadu různých povolání</a:t>
            </a:r>
            <a:r>
              <a:rPr lang="cs-CZ" sz="2800" dirty="0" smtClean="0">
                <a:solidFill>
                  <a:schemeClr val="bg1"/>
                </a:solidFill>
              </a:rPr>
              <a:t>, například působil jako redaktor , pracoval jako učitel, agent firmy s náhrobními kameny, účetní, obchodní příručí, automobilový závodník, reklamní agent a v neposlední řadě </a:t>
            </a:r>
            <a:r>
              <a:rPr lang="cs-CZ" sz="2800" b="1" dirty="0" smtClean="0">
                <a:solidFill>
                  <a:schemeClr val="bg1"/>
                </a:solidFill>
              </a:rPr>
              <a:t>se stal světoznámým spisovatelem</a:t>
            </a:r>
            <a:r>
              <a:rPr lang="cs-CZ" sz="28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Emigroval do USA. Střídavě žil v Americe a ve Švýcarsku.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smtClean="0">
                <a:solidFill>
                  <a:schemeClr val="bg1"/>
                </a:solidFill>
              </a:rPr>
              <a:t>Oženil se s </a:t>
            </a:r>
            <a:r>
              <a:rPr lang="cs-CZ" sz="2800" dirty="0" smtClean="0">
                <a:solidFill>
                  <a:schemeClr val="bg1"/>
                </a:solidFill>
              </a:rPr>
              <a:t>americkou filmovou hvězdou </a:t>
            </a:r>
            <a:r>
              <a:rPr lang="cs-CZ" sz="2800" dirty="0" err="1" smtClean="0">
                <a:solidFill>
                  <a:schemeClr val="bg1"/>
                </a:solidFill>
              </a:rPr>
              <a:t>Paulette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Goddard</a:t>
            </a:r>
            <a:r>
              <a:rPr lang="cs-CZ" sz="2800" dirty="0" smtClean="0">
                <a:solidFill>
                  <a:schemeClr val="bg1"/>
                </a:solidFill>
              </a:rPr>
              <a:t>, bývalou manželkou Charlieho Chaplina.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487" y="4671108"/>
            <a:ext cx="1458466" cy="2113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7387" y="4671108"/>
            <a:ext cx="1356524" cy="2084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51720" y="404664"/>
            <a:ext cx="5262537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ZAJÍMAVOSTI O ŽIVOTĚ</a:t>
            </a:r>
            <a:endParaRPr lang="cs-CZ" sz="36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124" y="4640695"/>
            <a:ext cx="1701751" cy="2066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5590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4756" y="1340768"/>
            <a:ext cx="4464496" cy="304698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 vydání svého románu Na západní frontě klid se rázem stal jedním z nejčtenějších autorů 20. století.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(Jen tak pro zajímavost se během 3 let prodalo 3.5 milionů výtisků). Kniha se již rok po jejím vydání dočkala filmového zpracování.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061" y="260648"/>
            <a:ext cx="5328592" cy="707886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NEJZNÁMĚJŠÍ ROMÁN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2549" y="368369"/>
            <a:ext cx="2513087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VYBER A ZAPIŠ 1 DŮLEŽITOU INFORMACI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50673"/>
            <a:ext cx="7502233" cy="4157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3799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5" y="1340768"/>
            <a:ext cx="6840760" cy="2308324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 vydání svého románu </a:t>
            </a:r>
            <a:r>
              <a:rPr lang="cs-CZ" sz="2400" b="1" dirty="0" smtClean="0">
                <a:solidFill>
                  <a:schemeClr val="bg1"/>
                </a:solidFill>
              </a:rPr>
              <a:t>Na západní frontě klid se rázem stal jedním z nejčtenějších autorů 20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století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(Jen tak pro zajímavost se během 3 let prodalo 3.5 milionů výtisků). Kniha se již rok po jejím vydání dočkala filmového zpracování.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061" y="260648"/>
            <a:ext cx="5328592" cy="707886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NEJZNÁMĚJŠÍ ROMÁN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56176" y="224075"/>
            <a:ext cx="2441079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PRO KONTROLU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789040"/>
            <a:ext cx="5157915" cy="2899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6373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01097"/>
            <a:ext cx="8208912" cy="144655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hlinkClick r:id="rId2"/>
              </a:rPr>
              <a:t>Filmové</a:t>
            </a:r>
            <a:r>
              <a:rPr lang="cs-CZ" sz="4400" b="1" dirty="0" smtClean="0"/>
              <a:t> zpracování </a:t>
            </a:r>
          </a:p>
          <a:p>
            <a:r>
              <a:rPr lang="cs-CZ" sz="4400" b="1" dirty="0" smtClean="0"/>
              <a:t> </a:t>
            </a:r>
            <a:r>
              <a:rPr lang="cs-CZ" sz="4400" b="1" dirty="0" smtClean="0">
                <a:hlinkClick r:id="rId3"/>
              </a:rPr>
              <a:t>NA</a:t>
            </a:r>
            <a:r>
              <a:rPr lang="cs-CZ" sz="4400" b="1" dirty="0" smtClean="0"/>
              <a:t> ZÁPADNÍ FRONTĚ KLID</a:t>
            </a:r>
            <a:endParaRPr lang="cs-CZ" sz="4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0536" y="2492896"/>
            <a:ext cx="653891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1074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877272"/>
            <a:ext cx="8677703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bg1"/>
                </a:solidFill>
              </a:rPr>
              <a:t>Když člověk nic nežádá, je ze všeho dárek.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6632"/>
            <a:ext cx="3816424" cy="2308324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bg1"/>
                </a:solidFill>
              </a:rPr>
              <a:t>kniha a film </a:t>
            </a:r>
          </a:p>
          <a:p>
            <a:pPr algn="ctr"/>
            <a:r>
              <a:rPr lang="cs-CZ" sz="4800" b="1" u="sng" dirty="0" smtClean="0">
                <a:solidFill>
                  <a:schemeClr val="bg1"/>
                </a:solidFill>
              </a:rPr>
              <a:t>TŘI KAMARÁDI</a:t>
            </a:r>
            <a:endParaRPr lang="cs-CZ" sz="4800" b="1" u="sng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06919" y="504350"/>
            <a:ext cx="2654976" cy="95410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PŘIPIŠ K NÁZVŮM DĚL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346" y="2152770"/>
            <a:ext cx="2143780" cy="3004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40004"/>
            <a:ext cx="2003848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527" y="2499933"/>
            <a:ext cx="2111579" cy="2959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98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LITERÁRNÍ TERMÍNY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593629"/>
          </a:xfrm>
        </p:spPr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ANTIMILITARISMUS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FAŠISMUS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DEMOBILIZACE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ROMÁN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VÁLEČNÝ ROMÁN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TÉMA ROMÁNU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564904"/>
            <a:ext cx="2448421" cy="309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6302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15888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cs-CZ" sz="3200" dirty="0"/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5976664"/>
          </a:xfr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q"/>
            </a:pPr>
            <a:r>
              <a:rPr lang="cs-CZ" sz="4000" dirty="0" smtClean="0">
                <a:solidFill>
                  <a:schemeClr val="bg1"/>
                </a:solidFill>
              </a:rPr>
              <a:t>Neznámý autor.</a:t>
            </a:r>
            <a:r>
              <a:rPr lang="cs-CZ" sz="4000" dirty="0">
                <a:solidFill>
                  <a:schemeClr val="bg1"/>
                </a:solidFill>
              </a:rPr>
              <a:t> Http://cz.wikipedia.org [online]., 7. 1. 2009, 20:57.  [cit. 2011-09-28]. </a:t>
            </a:r>
            <a:r>
              <a:rPr lang="cs-CZ" sz="4000" dirty="0" err="1">
                <a:solidFill>
                  <a:schemeClr val="bg1"/>
                </a:solidFill>
              </a:rPr>
              <a:t>Soubor:Bundesarchiv</a:t>
            </a:r>
            <a:r>
              <a:rPr lang="cs-CZ" sz="4000" dirty="0">
                <a:solidFill>
                  <a:schemeClr val="bg1"/>
                </a:solidFill>
              </a:rPr>
              <a:t> </a:t>
            </a:r>
            <a:r>
              <a:rPr lang="cs-CZ" sz="4000" dirty="0" err="1">
                <a:solidFill>
                  <a:schemeClr val="bg1"/>
                </a:solidFill>
              </a:rPr>
              <a:t>Bild</a:t>
            </a:r>
            <a:r>
              <a:rPr lang="cs-CZ" sz="4000" dirty="0">
                <a:solidFill>
                  <a:schemeClr val="bg1"/>
                </a:solidFill>
              </a:rPr>
              <a:t> 183-R04034, Erich Maria Remarque.jpg. Dostupné z WWW: &lt;http://cs.wikipedia.org/wiki/Soubor:Bundesarchiv_Bild_183-R04034,_Erich_Maria_Remarque.jpg&gt;.</a:t>
            </a:r>
            <a:endParaRPr lang="cs-CZ" sz="4000" dirty="0" smtClean="0">
              <a:solidFill>
                <a:schemeClr val="bg1"/>
              </a:solidFill>
            </a:endParaRPr>
          </a:p>
          <a:p>
            <a:pPr>
              <a:buClrTx/>
              <a:buFont typeface="Wingdings" pitchFamily="2" charset="2"/>
              <a:buChar char="q"/>
            </a:pPr>
            <a:r>
              <a:rPr lang="cs-CZ" sz="4000" dirty="0" smtClean="0">
                <a:solidFill>
                  <a:schemeClr val="bg1"/>
                </a:solidFill>
              </a:rPr>
              <a:t>Neznámý autor .</a:t>
            </a:r>
            <a:r>
              <a:rPr lang="cs-CZ" sz="4000" dirty="0">
                <a:solidFill>
                  <a:schemeClr val="bg1"/>
                </a:solidFill>
              </a:rPr>
              <a:t> Http</a:t>
            </a:r>
            <a:r>
              <a:rPr lang="cs-CZ" sz="4000" dirty="0" smtClean="0">
                <a:solidFill>
                  <a:schemeClr val="bg1"/>
                </a:solidFill>
              </a:rPr>
              <a:t>://de.wikipedia.org</a:t>
            </a:r>
            <a:r>
              <a:rPr lang="cs-CZ" sz="4000" dirty="0">
                <a:solidFill>
                  <a:schemeClr val="bg1"/>
                </a:solidFill>
              </a:rPr>
              <a:t> [online]. 16:30, 6. </a:t>
            </a:r>
            <a:r>
              <a:rPr lang="cs-CZ" sz="4000" dirty="0" err="1">
                <a:solidFill>
                  <a:schemeClr val="bg1"/>
                </a:solidFill>
              </a:rPr>
              <a:t>Apr</a:t>
            </a:r>
            <a:r>
              <a:rPr lang="cs-CZ" sz="4000" dirty="0">
                <a:solidFill>
                  <a:schemeClr val="bg1"/>
                </a:solidFill>
              </a:rPr>
              <a:t>. 2009.  [cit. </a:t>
            </a:r>
            <a:r>
              <a:rPr lang="cs-CZ" sz="4000">
                <a:solidFill>
                  <a:schemeClr val="bg1"/>
                </a:solidFill>
              </a:rPr>
              <a:t>2011-09-28]Datei:Erich</a:t>
            </a:r>
            <a:r>
              <a:rPr lang="cs-CZ" sz="4000" dirty="0">
                <a:solidFill>
                  <a:schemeClr val="bg1"/>
                </a:solidFill>
              </a:rPr>
              <a:t> Maria Remarque1.jpg. Dostupné z WWW: &lt;http://de.wikipedia.org/w/</a:t>
            </a:r>
            <a:r>
              <a:rPr lang="cs-CZ" sz="4000" dirty="0" err="1">
                <a:solidFill>
                  <a:schemeClr val="bg1"/>
                </a:solidFill>
              </a:rPr>
              <a:t>index.php?title</a:t>
            </a:r>
            <a:r>
              <a:rPr lang="cs-CZ" sz="4000" dirty="0">
                <a:solidFill>
                  <a:schemeClr val="bg1"/>
                </a:solidFill>
              </a:rPr>
              <a:t>=Datei:Erich_Maria_Remarque1.jpg&amp;filetimestamp=20090406153004&gt;.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pl-PL" sz="4400" i="1" dirty="0" smtClean="0">
                <a:solidFill>
                  <a:schemeClr val="bg1"/>
                </a:solidFill>
              </a:rPr>
              <a:t>Ostatní </a:t>
            </a:r>
            <a:r>
              <a:rPr lang="pl-PL" sz="4400" i="1" dirty="0">
                <a:solidFill>
                  <a:schemeClr val="bg1"/>
                </a:solidFill>
              </a:rPr>
              <a:t>obrázky a fotografie – kliparty office- </a:t>
            </a:r>
            <a:r>
              <a:rPr lang="pl-PL" sz="4400" i="1" dirty="0" smtClean="0">
                <a:solidFill>
                  <a:schemeClr val="bg1"/>
                </a:solidFill>
              </a:rPr>
              <a:t>www.office.com</a:t>
            </a:r>
          </a:p>
          <a:p>
            <a:pPr marL="0" indent="0" algn="ctr">
              <a:buClrTx/>
              <a:buNone/>
            </a:pPr>
            <a:r>
              <a:rPr lang="pl-PL" sz="4400" i="1" dirty="0" smtClean="0">
                <a:solidFill>
                  <a:schemeClr val="bg1"/>
                </a:solidFill>
              </a:rPr>
              <a:t>FOTOGRAFIE JSOU VKLÁDÁNY OPAKOVANĚ</a:t>
            </a:r>
            <a:endParaRPr lang="pl-PL" sz="4400" i="1" dirty="0">
              <a:solidFill>
                <a:schemeClr val="bg1"/>
              </a:solidFill>
            </a:endParaRPr>
          </a:p>
          <a:p>
            <a:endParaRPr lang="cs-CZ" sz="4000" dirty="0" smtClean="0"/>
          </a:p>
        </p:txBody>
      </p:sp>
    </p:spTree>
    <p:extLst>
      <p:ext uri="{BB962C8B-B14F-4D97-AF65-F5344CB8AC3E}">
        <p14:creationId xmlns:p14="http://schemas.microsoft.com/office/powerpoint/2010/main" val="70698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222</TotalTime>
  <Words>519</Words>
  <Application>Microsoft Office PowerPoint</Application>
  <PresentationFormat>Předvádění na obrazovce (4:3)</PresentationFormat>
  <Paragraphs>80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Deluxe</vt:lpstr>
      <vt:lpstr>Prezentace aplikace PowerPoint</vt:lpstr>
      <vt:lpstr>ANOTACE</vt:lpstr>
      <vt:lpstr>KLÍČOVÁ SLOVA</vt:lpstr>
      <vt:lpstr>Erich Maria Remarque                    / erich maria remárk/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ERICH MARIA REMARQUE                    / erich maria remárk/</dc:title>
  <dc:creator>EU12</dc:creator>
  <cp:lastModifiedBy>EU14</cp:lastModifiedBy>
  <cp:revision>27</cp:revision>
  <dcterms:created xsi:type="dcterms:W3CDTF">2011-10-08T04:43:15Z</dcterms:created>
  <dcterms:modified xsi:type="dcterms:W3CDTF">2012-05-30T08:36:23Z</dcterms:modified>
</cp:coreProperties>
</file>