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3" r:id="rId3"/>
    <p:sldId id="271" r:id="rId4"/>
    <p:sldId id="256" r:id="rId5"/>
    <p:sldId id="257" r:id="rId6"/>
    <p:sldId id="260" r:id="rId7"/>
    <p:sldId id="274" r:id="rId8"/>
    <p:sldId id="265" r:id="rId9"/>
    <p:sldId id="275" r:id="rId10"/>
    <p:sldId id="267" r:id="rId11"/>
    <p:sldId id="266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29DAAC-39AE-44FD-9892-D24A7D73E82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D94F94-2317-4961-84AB-038F4F10B8B6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1Y2APJNfXmg&amp;feature=related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1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8hcpdhT8jyU&amp;feature=related" TargetMode="External"/><Relationship Id="rId3" Type="http://schemas.openxmlformats.org/officeDocument/2006/relationships/hyperlink" Target="http://www.fdb.cz/film-fotogalerie/11921-maly-princ-the-little-prince.html" TargetMode="External"/><Relationship Id="rId7" Type="http://schemas.openxmlformats.org/officeDocument/2006/relationships/image" Target="../media/image17.emf"/><Relationship Id="rId2" Type="http://schemas.openxmlformats.org/officeDocument/2006/relationships/hyperlink" Target="http://tubehned.cz/video/CZBAQN4IG24/Kry%C5%A1tof-Mal%C3%BD-princ.html" TargetMode="Externa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6.emf"/><Relationship Id="rId5" Type="http://schemas.openxmlformats.org/officeDocument/2006/relationships/image" Target="../media/image15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8640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5060" y="1412776"/>
            <a:ext cx="8784976" cy="473975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ZEYEROVA 3354, 767 01 KROMĚŘÍŽ</a:t>
            </a:r>
          </a:p>
          <a:p>
            <a:endParaRPr lang="cs-CZ" dirty="0"/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ŠABLONA </a:t>
            </a:r>
            <a:r>
              <a:rPr lang="cs-CZ" dirty="0"/>
              <a:t>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pPr algn="ctr"/>
            <a:endParaRPr lang="cs-CZ" dirty="0"/>
          </a:p>
          <a:p>
            <a:r>
              <a:rPr lang="cs-CZ" b="1" dirty="0"/>
              <a:t>PŘEDMĚT: JAZYK ČESKÝ</a:t>
            </a:r>
          </a:p>
          <a:p>
            <a:r>
              <a:rPr lang="cs-CZ" b="1" dirty="0"/>
              <a:t>ROČNÍK: IX.</a:t>
            </a:r>
          </a:p>
          <a:p>
            <a:r>
              <a:rPr lang="cs-CZ" b="1" dirty="0"/>
              <a:t>TÉMA: </a:t>
            </a:r>
            <a:r>
              <a:rPr lang="cs-CZ" b="1" dirty="0" smtClean="0"/>
              <a:t>ANTOINE DE SAINT - EXUPERY</a:t>
            </a:r>
            <a:endParaRPr lang="cs-CZ" b="1" dirty="0"/>
          </a:p>
          <a:p>
            <a:r>
              <a:rPr lang="cs-CZ" b="1" dirty="0"/>
              <a:t>AUTOR: MGR. HANA GINTEROVÁ</a:t>
            </a:r>
          </a:p>
          <a:p>
            <a:r>
              <a:rPr lang="cs-CZ" b="1" dirty="0"/>
              <a:t>DATUM VYTVOŘENÍ: </a:t>
            </a:r>
            <a:r>
              <a:rPr lang="cs-CZ" b="1" dirty="0" smtClean="0"/>
              <a:t>18. </a:t>
            </a:r>
            <a:r>
              <a:rPr lang="cs-CZ" b="1" dirty="0"/>
              <a:t>10. 2011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VY_32_INOVACE_17_HG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861590"/>
            <a:ext cx="187220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40418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7888" y="0"/>
            <a:ext cx="8640960" cy="76470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2800" dirty="0"/>
              <a:t>ANOTACE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62608" y="836712"/>
            <a:ext cx="9036496" cy="6001643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PREZENTACE VYTVOŘENÁ ZA ÚČELEM DOPLNĚNÍ VÝKLADU UČIVA SPISOVATELÉ 20. STOLETÍ REAGUJÍCÍ VE SVÝCH DÍLECH NA VÁLKU – SPISOVATEL ANTOINE DE SAINT-EXUPERY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V PREZENTACI SE ŽÁCI SEZNÁMÍ: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>
                <a:solidFill>
                  <a:schemeClr val="bg1"/>
                </a:solidFill>
              </a:rPr>
              <a:t>S OSOBNOSTÍ A DÍLEM SPISOVATELE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SE </a:t>
            </a:r>
            <a:r>
              <a:rPr lang="cs-CZ" sz="2400" dirty="0">
                <a:solidFill>
                  <a:schemeClr val="bg1"/>
                </a:solidFill>
              </a:rPr>
              <a:t>STĚŽEJNÍM DÍLEM MALÝ PRINC</a:t>
            </a:r>
          </a:p>
          <a:p>
            <a:pPr algn="ctr"/>
            <a:r>
              <a:rPr lang="cs-CZ" sz="2400" dirty="0">
                <a:solidFill>
                  <a:schemeClr val="bg1"/>
                </a:solidFill>
              </a:rPr>
              <a:t>V PREZENTACI JSOU OBSAŽENY  HYPERTEXTOVÉ </a:t>
            </a:r>
            <a:r>
              <a:rPr lang="cs-CZ" sz="2400" dirty="0" smtClean="0">
                <a:solidFill>
                  <a:schemeClr val="bg1"/>
                </a:solidFill>
              </a:rPr>
              <a:t>ODKAZY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Pilotáž: Prezentace pilotována ve třídách 9. ročníku. Žáky zaujmou životní osudy spisovatele, a především neobjasněné okolnosti úmrtí. Hypertextové odkazy vás dovedou na stránky </a:t>
            </a:r>
            <a:r>
              <a:rPr lang="cs-CZ" sz="2400" dirty="0" err="1" smtClean="0">
                <a:solidFill>
                  <a:schemeClr val="bg1"/>
                </a:solidFill>
              </a:rPr>
              <a:t>You</a:t>
            </a:r>
            <a:r>
              <a:rPr lang="cs-CZ" sz="2400" dirty="0" smtClean="0">
                <a:solidFill>
                  <a:schemeClr val="bg1"/>
                </a:solidFill>
              </a:rPr>
              <a:t> tube, kde najdete videosekvence s </a:t>
            </a:r>
            <a:r>
              <a:rPr lang="cs-CZ" sz="2400" dirty="0" err="1" smtClean="0">
                <a:solidFill>
                  <a:schemeClr val="bg1"/>
                </a:solidFill>
              </a:rPr>
              <a:t>Exuperyho</a:t>
            </a:r>
            <a:r>
              <a:rPr lang="cs-CZ" sz="2400" dirty="0" smtClean="0">
                <a:solidFill>
                  <a:schemeClr val="bg1"/>
                </a:solidFill>
              </a:rPr>
              <a:t> fotografiemi, a také prezentace ke knize a filmu Malý princ.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Závěrečné opakování pomocí klíčových slov zaměřte na oblast prózy.</a:t>
            </a:r>
          </a:p>
        </p:txBody>
      </p:sp>
    </p:spTree>
    <p:extLst>
      <p:ext uri="{BB962C8B-B14F-4D97-AF65-F5344CB8AC3E}">
        <p14:creationId xmlns:p14="http://schemas.microsoft.com/office/powerpoint/2010/main" val="330639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5540" y="1988840"/>
            <a:ext cx="8856984" cy="422452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PRÓZA</a:t>
            </a:r>
          </a:p>
          <a:p>
            <a:r>
              <a:rPr lang="cs-CZ" dirty="0" smtClean="0"/>
              <a:t>ROMÁN</a:t>
            </a:r>
          </a:p>
          <a:p>
            <a:r>
              <a:rPr lang="cs-CZ" dirty="0" smtClean="0"/>
              <a:t>BIOGRAFIE</a:t>
            </a:r>
          </a:p>
          <a:p>
            <a:r>
              <a:rPr lang="cs-CZ" dirty="0" smtClean="0"/>
              <a:t>AUTOBIOGRAFIE</a:t>
            </a:r>
          </a:p>
          <a:p>
            <a:r>
              <a:rPr lang="cs-CZ" dirty="0" smtClean="0"/>
              <a:t>AUTOBIOGRAFICKÝ ROMÁN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77072"/>
            <a:ext cx="3151237" cy="2282896"/>
          </a:xfrm>
          <a:prstGeom prst="rect">
            <a:avLst/>
          </a:prstGeom>
          <a:solidFill>
            <a:srgbClr val="FFFFFF">
              <a:shade val="85000"/>
            </a:srgbClr>
          </a:solidFill>
          <a:ln w="76200">
            <a:solidFill>
              <a:schemeClr val="accent5">
                <a:lumMod val="75000"/>
              </a:schemeClr>
            </a:solidFill>
            <a:miter lim="800000"/>
            <a:headEnd/>
            <a:tailEnd/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889058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573016"/>
            <a:ext cx="5112568" cy="3024336"/>
          </a:xfrm>
        </p:spPr>
        <p:txBody>
          <a:bodyPr/>
          <a:lstStyle/>
          <a:p>
            <a:r>
              <a:rPr lang="cs-CZ" sz="4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ANTOINE </a:t>
            </a:r>
            <a:br>
              <a:rPr lang="cs-CZ" sz="4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SAINT-EXUPÉRY</a:t>
            </a:r>
            <a:r>
              <a:rPr lang="cs-CZ" sz="4800" dirty="0" smtClean="0">
                <a:solidFill>
                  <a:srgbClr val="00B050"/>
                </a:solidFill>
              </a:rPr>
              <a:t/>
            </a:r>
            <a:br>
              <a:rPr lang="cs-CZ" sz="4800" dirty="0" smtClean="0">
                <a:solidFill>
                  <a:srgbClr val="00B050"/>
                </a:solidFill>
              </a:rPr>
            </a:br>
            <a:r>
              <a:rPr lang="cs-CZ" sz="4800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antoán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de </a:t>
            </a:r>
            <a:r>
              <a:rPr lang="cs-CZ" dirty="0" err="1" smtClean="0">
                <a:solidFill>
                  <a:srgbClr val="00B050"/>
                </a:solidFill>
              </a:rPr>
              <a:t>san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exipery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1560" y="188640"/>
            <a:ext cx="3200400" cy="1524000"/>
          </a:xfrm>
        </p:spPr>
        <p:txBody>
          <a:bodyPr>
            <a:noAutofit/>
          </a:bodyPr>
          <a:lstStyle/>
          <a:p>
            <a:r>
              <a:rPr lang="cs-CZ" sz="2300" b="1" i="1" dirty="0" smtClean="0"/>
              <a:t>„Tady </a:t>
            </a:r>
            <a:r>
              <a:rPr lang="cs-CZ" sz="2300" b="1" i="1" dirty="0"/>
              <a:t>je to mé tajemství, úplně prostinké: správně vidíme jen srdcem. Co je důležité, je očím neviditelné</a:t>
            </a:r>
            <a:r>
              <a:rPr lang="cs-CZ" sz="2300" b="1" i="1" dirty="0" smtClean="0"/>
              <a:t>.“</a:t>
            </a:r>
            <a:endParaRPr lang="cs-CZ" sz="2300" b="1" dirty="0"/>
          </a:p>
          <a:p>
            <a:endParaRPr lang="cs-CZ" dirty="0"/>
          </a:p>
        </p:txBody>
      </p:sp>
      <p:pic>
        <p:nvPicPr>
          <p:cNvPr id="2052" name="Picture 4"/>
          <p:cNvPicPr>
            <a:picLocks noGrp="1" noChangeAspect="1" noChangeArrowheads="1"/>
          </p:cNvPicPr>
          <p:nvPr>
            <p:ph type="pic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59" b="7959"/>
          <a:stretch>
            <a:fillRect/>
          </a:stretch>
        </p:blipFill>
        <p:spPr bwMode="auto">
          <a:xfrm>
            <a:off x="6156176" y="4005064"/>
            <a:ext cx="2514600" cy="25146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4" name="Picture 6"/>
          <p:cNvPicPr>
            <a:picLocks noGrp="1" noChangeAspect="1" noChangeArrowheads="1"/>
          </p:cNvPicPr>
          <p:nvPr>
            <p:ph type="pic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7" r="13827"/>
          <a:stretch>
            <a:fillRect/>
          </a:stretch>
        </p:blipFill>
        <p:spPr bwMode="auto">
          <a:xfrm>
            <a:off x="4130096" y="1648780"/>
            <a:ext cx="2514600" cy="25146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2531"/>
            <a:ext cx="2218195" cy="1243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512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260649"/>
            <a:ext cx="8280920" cy="93610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>
                <a:solidFill>
                  <a:schemeClr val="bg1"/>
                </a:solidFill>
                <a:hlinkClick r:id="rId2"/>
              </a:rPr>
              <a:t>Videosekvence</a:t>
            </a:r>
            <a:r>
              <a:rPr lang="cs-CZ" dirty="0">
                <a:solidFill>
                  <a:schemeClr val="bg1"/>
                </a:solidFill>
              </a:rPr>
              <a:t> fotografií</a:t>
            </a:r>
          </a:p>
        </p:txBody>
      </p:sp>
      <p:sp>
        <p:nvSpPr>
          <p:cNvPr id="13" name="Podnadpis 12"/>
          <p:cNvSpPr>
            <a:spLocks noGrp="1"/>
          </p:cNvSpPr>
          <p:nvPr>
            <p:ph type="subTitle" idx="1"/>
          </p:nvPr>
        </p:nvSpPr>
        <p:spPr>
          <a:xfrm>
            <a:off x="4572000" y="4941168"/>
            <a:ext cx="4432300" cy="1752600"/>
          </a:xfrm>
        </p:spPr>
        <p:txBody>
          <a:bodyPr>
            <a:normAutofit/>
          </a:bodyPr>
          <a:lstStyle/>
          <a:p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4075300" cy="2952328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3015285" cy="3771304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416321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908720"/>
            <a:ext cx="6732240" cy="5813521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Francouzský </a:t>
            </a:r>
            <a:r>
              <a:rPr lang="cs-CZ" sz="2400" dirty="0" smtClean="0">
                <a:solidFill>
                  <a:schemeClr val="bg1"/>
                </a:solidFill>
              </a:rPr>
              <a:t>spisovatel 1. poloviny 20. století</a:t>
            </a:r>
          </a:p>
          <a:p>
            <a:r>
              <a:rPr lang="cs-CZ" sz="2400" dirty="0">
                <a:solidFill>
                  <a:schemeClr val="bg1"/>
                </a:solidFill>
              </a:rPr>
              <a:t>P</a:t>
            </a:r>
            <a:r>
              <a:rPr lang="cs-CZ" sz="2400" dirty="0" smtClean="0">
                <a:solidFill>
                  <a:schemeClr val="bg1"/>
                </a:solidFill>
              </a:rPr>
              <a:t>ovoláním </a:t>
            </a:r>
            <a:r>
              <a:rPr lang="cs-CZ" sz="2400" dirty="0">
                <a:solidFill>
                  <a:schemeClr val="bg1"/>
                </a:solidFill>
              </a:rPr>
              <a:t>letec (později válečný pilot). 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Autor </a:t>
            </a:r>
            <a:r>
              <a:rPr lang="cs-CZ" sz="2400" dirty="0">
                <a:solidFill>
                  <a:schemeClr val="bg1"/>
                </a:solidFill>
              </a:rPr>
              <a:t>oblíbené pohádkové prózy  </a:t>
            </a:r>
            <a:r>
              <a:rPr lang="cs-CZ" sz="2400" dirty="0" smtClean="0">
                <a:solidFill>
                  <a:schemeClr val="bg1"/>
                </a:solidFill>
              </a:rPr>
              <a:t>Malý princ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Romány :  Letec, </a:t>
            </a:r>
            <a:r>
              <a:rPr lang="cs-CZ" sz="2400" dirty="0">
                <a:solidFill>
                  <a:schemeClr val="bg1"/>
                </a:solidFill>
              </a:rPr>
              <a:t>Kurýr na </a:t>
            </a:r>
            <a:r>
              <a:rPr lang="cs-CZ" sz="2400" dirty="0" smtClean="0">
                <a:solidFill>
                  <a:schemeClr val="bg1"/>
                </a:solidFill>
              </a:rPr>
              <a:t>jih, </a:t>
            </a:r>
            <a:r>
              <a:rPr lang="cs-CZ" sz="2400" dirty="0">
                <a:solidFill>
                  <a:schemeClr val="bg1"/>
                </a:solidFill>
              </a:rPr>
              <a:t>Válečný pilot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Tragicky zemřel za zvláštních okolností</a:t>
            </a:r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7504" y="4645152"/>
            <a:ext cx="2952328" cy="160020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NAPIŠTE SI DO SEŠITU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84048"/>
            <a:ext cx="3672408" cy="1532784"/>
          </a:xfrm>
        </p:spPr>
        <p:txBody>
          <a:bodyPr/>
          <a:lstStyle/>
          <a:p>
            <a:r>
              <a:rPr lang="cs-CZ" sz="4400" dirty="0" smtClean="0">
                <a:solidFill>
                  <a:schemeClr val="bg1"/>
                </a:solidFill>
              </a:rPr>
              <a:t>JMENOVKA SPISOVATELE</a:t>
            </a:r>
            <a:endParaRPr lang="cs-CZ" sz="4400" dirty="0">
              <a:solidFill>
                <a:schemeClr val="bg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2373270" cy="1301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8641"/>
            <a:ext cx="2175427" cy="1179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487" y="5518543"/>
            <a:ext cx="2300172" cy="1253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08482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83" t="25614" r="15656" b="30986"/>
          <a:stretch/>
        </p:blipFill>
        <p:spPr bwMode="auto">
          <a:xfrm>
            <a:off x="5664641" y="3140968"/>
            <a:ext cx="2651774" cy="3168352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18556"/>
            <a:ext cx="4262016" cy="5873832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178" y="629124"/>
            <a:ext cx="2761159" cy="1552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703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24744"/>
            <a:ext cx="7920880" cy="553997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  <a:p>
            <a:r>
              <a:rPr lang="cs-CZ" sz="2400" dirty="0" smtClean="0"/>
              <a:t>31</a:t>
            </a:r>
            <a:r>
              <a:rPr lang="cs-CZ" sz="2400" dirty="0"/>
              <a:t>. července 1944 vzlétl major Antoine de </a:t>
            </a:r>
            <a:r>
              <a:rPr lang="cs-CZ" sz="2400" dirty="0" smtClean="0"/>
              <a:t>Saint-</a:t>
            </a:r>
            <a:r>
              <a:rPr lang="cs-CZ" sz="2400" dirty="0" err="1" smtClean="0"/>
              <a:t>Exupery</a:t>
            </a:r>
            <a:r>
              <a:rPr lang="cs-CZ" sz="2400" dirty="0" smtClean="0"/>
              <a:t> </a:t>
            </a:r>
            <a:r>
              <a:rPr lang="cs-CZ" sz="2400" dirty="0"/>
              <a:t>z vojenské letecké základny </a:t>
            </a:r>
            <a:r>
              <a:rPr lang="cs-CZ" sz="2400" dirty="0" err="1"/>
              <a:t>Borgo</a:t>
            </a:r>
            <a:r>
              <a:rPr lang="cs-CZ" sz="2400" dirty="0"/>
              <a:t> na Korsice a zamířil k jižní Francii. Z průzkumného letu se nikdy nevrátil. Veškeré snahy lokalizovat jeho letadlo se následujících téměř šedesát let setkávaly s neúspěchem. </a:t>
            </a:r>
          </a:p>
          <a:p>
            <a:r>
              <a:rPr lang="cs-CZ" sz="2400" dirty="0" smtClean="0"/>
              <a:t>V </a:t>
            </a:r>
            <a:r>
              <a:rPr lang="cs-CZ" sz="2400" dirty="0"/>
              <a:t>roce 1998 uvízl v sítích marseilleského rybáře řetízkový náramek nezvěstného spisovatele. Krátce nato identifikoval hloubkový potápěč a archeolog </a:t>
            </a:r>
            <a:r>
              <a:rPr lang="cs-CZ" sz="2400" dirty="0" err="1"/>
              <a:t>Luc</a:t>
            </a:r>
            <a:r>
              <a:rPr lang="cs-CZ" sz="2400" dirty="0"/>
              <a:t> </a:t>
            </a:r>
            <a:r>
              <a:rPr lang="cs-CZ" sz="2400" dirty="0" err="1"/>
              <a:t>Vanrell</a:t>
            </a:r>
            <a:r>
              <a:rPr lang="cs-CZ" sz="2400" dirty="0"/>
              <a:t> v zóně skalnatých zátok nedaleko Marseille vrak jeho letadla. To byl začátek neuvěřitelné odysey vedené snahou pochopit, proč se stroj slavného spisovatele a letce našel tam, kde ho nikdy nikdo nehledal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260648"/>
            <a:ext cx="4464496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Záhada </a:t>
            </a:r>
            <a:r>
              <a:rPr lang="cs-CZ" sz="2800" b="1" dirty="0" err="1" smtClean="0">
                <a:solidFill>
                  <a:schemeClr val="bg1"/>
                </a:solidFill>
              </a:rPr>
              <a:t>exuperyho</a:t>
            </a:r>
            <a:r>
              <a:rPr lang="cs-CZ" sz="2800" b="1" dirty="0" smtClean="0">
                <a:solidFill>
                  <a:schemeClr val="bg1"/>
                </a:solidFill>
              </a:rPr>
              <a:t> smrti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383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539" y="1196752"/>
            <a:ext cx="7211886" cy="5449788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1619672" y="476672"/>
            <a:ext cx="54006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/>
              <a:t>ŘETÍZKOVÝ NÁRAMEK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44300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5772894"/>
            <a:ext cx="2808312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SKUPINA KRYŠTOF – </a:t>
            </a:r>
            <a:r>
              <a:rPr lang="cs-CZ" b="1" dirty="0" smtClean="0">
                <a:solidFill>
                  <a:schemeClr val="bg1"/>
                </a:solidFill>
                <a:hlinkClick r:id="rId2"/>
              </a:rPr>
              <a:t>PÍSEŇ</a:t>
            </a:r>
            <a:r>
              <a:rPr lang="cs-CZ" b="1" dirty="0" smtClean="0">
                <a:solidFill>
                  <a:schemeClr val="bg1"/>
                </a:solidFill>
              </a:rPr>
              <a:t> MALÝ PRINC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2255912"/>
          </a:xfrm>
        </p:spPr>
        <p:txBody>
          <a:bodyPr/>
          <a:lstStyle/>
          <a:p>
            <a:r>
              <a:rPr lang="cs-CZ" dirty="0" smtClean="0">
                <a:hlinkClick r:id="rId3"/>
              </a:rPr>
              <a:t>FILM</a:t>
            </a:r>
            <a:r>
              <a:rPr lang="cs-CZ" dirty="0" smtClean="0"/>
              <a:t> MALÝ PRINC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99485"/>
            <a:ext cx="3843139" cy="4806725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412" t="23068" r="4882" b="41216"/>
          <a:stretch/>
        </p:blipFill>
        <p:spPr bwMode="auto">
          <a:xfrm>
            <a:off x="1663691" y="2636912"/>
            <a:ext cx="2247186" cy="25318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4093"/>
            <a:ext cx="1750343" cy="1203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527284"/>
            <a:ext cx="1338461" cy="1137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09686" y="313897"/>
            <a:ext cx="468052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hlinkClick r:id="rId8"/>
              </a:rPr>
              <a:t>Videosekvence</a:t>
            </a:r>
            <a:r>
              <a:rPr lang="cs-CZ" sz="2400" b="1" dirty="0" smtClean="0">
                <a:solidFill>
                  <a:schemeClr val="bg1"/>
                </a:solidFill>
              </a:rPr>
              <a:t> – ilustrace ke knize Malý princ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899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LITERÁRNÍ TERMÍNY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5540" y="1988840"/>
            <a:ext cx="8856984" cy="422452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PROZA</a:t>
            </a:r>
          </a:p>
          <a:p>
            <a:r>
              <a:rPr lang="cs-CZ" dirty="0" smtClean="0"/>
              <a:t>ROMÁN</a:t>
            </a:r>
          </a:p>
          <a:p>
            <a:r>
              <a:rPr lang="cs-CZ" dirty="0" smtClean="0"/>
              <a:t>BIOGRAFIE</a:t>
            </a:r>
          </a:p>
          <a:p>
            <a:r>
              <a:rPr lang="cs-CZ" dirty="0" smtClean="0"/>
              <a:t>AUTOBIOGRAFIE</a:t>
            </a:r>
          </a:p>
          <a:p>
            <a:r>
              <a:rPr lang="cs-CZ" dirty="0" smtClean="0"/>
              <a:t>AUTOBIOGRAFICKÝ ROMÁN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77072"/>
            <a:ext cx="3151237" cy="2282896"/>
          </a:xfrm>
          <a:prstGeom prst="rect">
            <a:avLst/>
          </a:prstGeom>
          <a:solidFill>
            <a:srgbClr val="FFFFFF">
              <a:shade val="85000"/>
            </a:srgbClr>
          </a:solidFill>
          <a:ln w="76200">
            <a:solidFill>
              <a:schemeClr val="accent5">
                <a:lumMod val="75000"/>
              </a:schemeClr>
            </a:solidFill>
            <a:miter lim="800000"/>
            <a:headEnd/>
            <a:tailEnd/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15246354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7888" y="0"/>
            <a:ext cx="8640960" cy="76470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62608" y="836712"/>
            <a:ext cx="9036496" cy="594008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Neznámý autor . Http://en.wikipedia.org [</a:t>
            </a:r>
            <a:r>
              <a:rPr lang="cs-CZ" sz="2000" dirty="0">
                <a:solidFill>
                  <a:schemeClr val="bg1"/>
                </a:solidFill>
              </a:rPr>
              <a:t>online]. 03:42, 31 </a:t>
            </a:r>
            <a:r>
              <a:rPr lang="cs-CZ" sz="2000" dirty="0" err="1">
                <a:solidFill>
                  <a:schemeClr val="bg1"/>
                </a:solidFill>
              </a:rPr>
              <a:t>March</a:t>
            </a:r>
            <a:r>
              <a:rPr lang="cs-CZ" sz="2000" dirty="0">
                <a:solidFill>
                  <a:schemeClr val="bg1"/>
                </a:solidFill>
              </a:rPr>
              <a:t> 2010.  </a:t>
            </a:r>
            <a:r>
              <a:rPr lang="cs-CZ" sz="2000" dirty="0" smtClean="0">
                <a:solidFill>
                  <a:schemeClr val="bg1"/>
                </a:solidFill>
              </a:rPr>
              <a:t>[cit. </a:t>
            </a:r>
            <a:r>
              <a:rPr lang="cs-CZ" sz="2000" dirty="0">
                <a:solidFill>
                  <a:schemeClr val="bg1"/>
                </a:solidFill>
              </a:rPr>
              <a:t>2011-10-18 ] File:Antoine de Saint-Exupéry.jpg. </a:t>
            </a:r>
            <a:r>
              <a:rPr lang="cs-CZ" sz="2000" dirty="0" smtClean="0">
                <a:solidFill>
                  <a:schemeClr val="bg1"/>
                </a:solidFill>
              </a:rPr>
              <a:t>Dostupné z WWW</a:t>
            </a:r>
            <a:r>
              <a:rPr lang="cs-CZ" sz="2000" dirty="0">
                <a:solidFill>
                  <a:schemeClr val="bg1"/>
                </a:solidFill>
              </a:rPr>
              <a:t>: &lt;http://en.wikipedia.org/wiki/File:Antoine_de_Saint-Exup%C3%A9ry.jpg&gt;.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Neznámý autor . Http://en.wikipedia.org [online]. 06:59</a:t>
            </a:r>
            <a:r>
              <a:rPr lang="cs-CZ" sz="2000" dirty="0">
                <a:solidFill>
                  <a:schemeClr val="bg1"/>
                </a:solidFill>
              </a:rPr>
              <a:t>, 11 </a:t>
            </a:r>
            <a:r>
              <a:rPr lang="cs-CZ" sz="2000" dirty="0" err="1">
                <a:solidFill>
                  <a:schemeClr val="bg1"/>
                </a:solidFill>
              </a:rPr>
              <a:t>April</a:t>
            </a:r>
            <a:r>
              <a:rPr lang="cs-CZ" sz="2000" dirty="0">
                <a:solidFill>
                  <a:schemeClr val="bg1"/>
                </a:solidFill>
              </a:rPr>
              <a:t> 2008.  </a:t>
            </a:r>
            <a:r>
              <a:rPr lang="cs-CZ" sz="2000" dirty="0" smtClean="0">
                <a:solidFill>
                  <a:schemeClr val="bg1"/>
                </a:solidFill>
              </a:rPr>
              <a:t>[cit. </a:t>
            </a:r>
            <a:r>
              <a:rPr lang="cs-CZ" sz="2000" dirty="0">
                <a:solidFill>
                  <a:schemeClr val="bg1"/>
                </a:solidFill>
              </a:rPr>
              <a:t>2011-10-18 ] File:11exupery-inline1-500.jpg. </a:t>
            </a:r>
            <a:r>
              <a:rPr lang="cs-CZ" sz="2000" dirty="0" smtClean="0">
                <a:solidFill>
                  <a:schemeClr val="bg1"/>
                </a:solidFill>
              </a:rPr>
              <a:t>Dostupné z WWW</a:t>
            </a:r>
            <a:r>
              <a:rPr lang="cs-CZ" sz="2000" dirty="0">
                <a:solidFill>
                  <a:schemeClr val="bg1"/>
                </a:solidFill>
              </a:rPr>
              <a:t>: &lt;http://en.wikipedia.org/wiki/File:11exupery-inline1-500.jpg&gt;.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Neznámý autor – vložil </a:t>
            </a:r>
            <a:r>
              <a:rPr lang="cs-CZ" sz="2000" dirty="0">
                <a:solidFill>
                  <a:schemeClr val="bg1"/>
                </a:solidFill>
              </a:rPr>
              <a:t>uživatel </a:t>
            </a:r>
            <a:r>
              <a:rPr lang="cs-CZ" sz="2000" dirty="0" err="1" smtClean="0">
                <a:solidFill>
                  <a:schemeClr val="bg1"/>
                </a:solidFill>
              </a:rPr>
              <a:t>Fredriga</a:t>
            </a:r>
            <a:r>
              <a:rPr lang="cs-CZ" sz="2000" dirty="0" smtClean="0">
                <a:solidFill>
                  <a:schemeClr val="bg1"/>
                </a:solidFill>
              </a:rPr>
              <a:t>. Http://en.wikipedia.org [</a:t>
            </a:r>
            <a:r>
              <a:rPr lang="cs-CZ" sz="2000" dirty="0">
                <a:solidFill>
                  <a:schemeClr val="bg1"/>
                </a:solidFill>
              </a:rPr>
              <a:t>online]. 21:09, 25 </a:t>
            </a:r>
            <a:r>
              <a:rPr lang="cs-CZ" sz="2000" dirty="0" err="1">
                <a:solidFill>
                  <a:schemeClr val="bg1"/>
                </a:solidFill>
              </a:rPr>
              <a:t>September</a:t>
            </a:r>
            <a:r>
              <a:rPr lang="cs-CZ" sz="2000" dirty="0">
                <a:solidFill>
                  <a:schemeClr val="bg1"/>
                </a:solidFill>
              </a:rPr>
              <a:t> 2009.  </a:t>
            </a:r>
            <a:r>
              <a:rPr lang="cs-CZ" sz="2000" dirty="0" smtClean="0">
                <a:solidFill>
                  <a:schemeClr val="bg1"/>
                </a:solidFill>
              </a:rPr>
              <a:t>[cit. </a:t>
            </a:r>
            <a:r>
              <a:rPr lang="cs-CZ" sz="2000" dirty="0">
                <a:solidFill>
                  <a:schemeClr val="bg1"/>
                </a:solidFill>
              </a:rPr>
              <a:t>2011-10-18 ] File:Gourmette de Saint Exupery.jpg. </a:t>
            </a:r>
            <a:r>
              <a:rPr lang="cs-CZ" sz="2000" dirty="0" smtClean="0">
                <a:solidFill>
                  <a:schemeClr val="bg1"/>
                </a:solidFill>
              </a:rPr>
              <a:t>Dostupné z WWW</a:t>
            </a:r>
            <a:r>
              <a:rPr lang="cs-CZ" sz="2000" dirty="0">
                <a:solidFill>
                  <a:schemeClr val="bg1"/>
                </a:solidFill>
              </a:rPr>
              <a:t>: </a:t>
            </a:r>
            <a:r>
              <a:rPr lang="cs-CZ" sz="2000" dirty="0" smtClean="0">
                <a:solidFill>
                  <a:schemeClr val="bg1"/>
                </a:solidFill>
              </a:rPr>
              <a:t>&lt;http://en.wikipedia.org/wiki/</a:t>
            </a:r>
            <a:r>
              <a:rPr lang="cs-CZ" sz="2000" dirty="0" err="1" smtClean="0">
                <a:solidFill>
                  <a:schemeClr val="bg1"/>
                </a:solidFill>
              </a:rPr>
              <a:t>File:Gourmette_de_Saint_Exupery.jpghttp</a:t>
            </a:r>
            <a:r>
              <a:rPr lang="cs-CZ" sz="2000" dirty="0" smtClean="0">
                <a:solidFill>
                  <a:schemeClr val="bg1"/>
                </a:solidFill>
              </a:rPr>
              <a:t>://en.wikipedia.org/wiki/</a:t>
            </a:r>
            <a:r>
              <a:rPr lang="cs-CZ" sz="2000" dirty="0" err="1" smtClean="0">
                <a:solidFill>
                  <a:schemeClr val="bg1"/>
                </a:solidFill>
              </a:rPr>
              <a:t>File:Gourmette_de_Saint_Exupery.jpg</a:t>
            </a:r>
            <a:r>
              <a:rPr lang="cs-CZ" sz="2000" dirty="0" smtClean="0">
                <a:solidFill>
                  <a:schemeClr val="bg1"/>
                </a:solidFill>
              </a:rPr>
              <a:t>&gt;.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Ilustrace ke knize </a:t>
            </a:r>
            <a:r>
              <a:rPr lang="cs-CZ" sz="2000" dirty="0">
                <a:solidFill>
                  <a:schemeClr val="bg1"/>
                </a:solidFill>
              </a:rPr>
              <a:t>– vložil uživatel </a:t>
            </a:r>
            <a:r>
              <a:rPr lang="cs-CZ" sz="2000" dirty="0" err="1" smtClean="0">
                <a:solidFill>
                  <a:schemeClr val="bg1"/>
                </a:solidFill>
              </a:rPr>
              <a:t>InverseHypercube</a:t>
            </a:r>
            <a:r>
              <a:rPr lang="cs-CZ" sz="2000" dirty="0" smtClean="0">
                <a:solidFill>
                  <a:schemeClr val="bg1"/>
                </a:solidFill>
              </a:rPr>
              <a:t> Http</a:t>
            </a:r>
            <a:r>
              <a:rPr lang="cs-CZ" sz="2000" dirty="0">
                <a:solidFill>
                  <a:schemeClr val="bg1"/>
                </a:solidFill>
              </a:rPr>
              <a:t>://en.wikipedia.org [online]. 06:45, 2 </a:t>
            </a:r>
            <a:r>
              <a:rPr lang="cs-CZ" sz="2000" dirty="0" err="1">
                <a:solidFill>
                  <a:schemeClr val="bg1"/>
                </a:solidFill>
              </a:rPr>
              <a:t>March</a:t>
            </a:r>
            <a:r>
              <a:rPr lang="cs-CZ" sz="2000" dirty="0">
                <a:solidFill>
                  <a:schemeClr val="bg1"/>
                </a:solidFill>
              </a:rPr>
              <a:t> 2011.  [cit. 2011-10-18 ] File:Littleprince.JPG. Dostupné z WWW: &lt;http://en.wikipedia.org/wiki/</a:t>
            </a:r>
            <a:r>
              <a:rPr lang="cs-CZ" sz="2000" dirty="0" err="1">
                <a:solidFill>
                  <a:schemeClr val="bg1"/>
                </a:solidFill>
              </a:rPr>
              <a:t>File:Littleprince.JPG</a:t>
            </a:r>
            <a:r>
              <a:rPr lang="cs-CZ" sz="2000" dirty="0">
                <a:solidFill>
                  <a:schemeClr val="bg1"/>
                </a:solidFill>
              </a:rPr>
              <a:t>&gt;.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Ostatní obrázky a fotografie – kliparty </a:t>
            </a:r>
            <a:r>
              <a:rPr lang="cs-CZ" sz="2000" dirty="0" err="1" smtClean="0">
                <a:solidFill>
                  <a:schemeClr val="bg1"/>
                </a:solidFill>
              </a:rPr>
              <a:t>office</a:t>
            </a:r>
            <a:r>
              <a:rPr lang="cs-CZ" sz="2000" dirty="0" smtClean="0">
                <a:solidFill>
                  <a:schemeClr val="bg1"/>
                </a:solidFill>
              </a:rPr>
              <a:t>- www.office.com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FOTOGRAFIE JSOU VKLÁDÁNY OPAKOVANĚ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63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562</TotalTime>
  <Words>384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1</vt:lpstr>
      <vt:lpstr>Prezentace aplikace PowerPoint</vt:lpstr>
      <vt:lpstr>ANOTACE</vt:lpstr>
      <vt:lpstr>KLÍČOVÁ SLOVA</vt:lpstr>
      <vt:lpstr>ANTOINE  DE SAINT-EXUPÉRY /antoán  de san exipery/</vt:lpstr>
      <vt:lpstr>Videosekvence fotografií</vt:lpstr>
      <vt:lpstr>JMENOVKA SPISOVATELE</vt:lpstr>
      <vt:lpstr>Prezentace aplikace PowerPoint</vt:lpstr>
      <vt:lpstr>Prezentace aplikace PowerPoint</vt:lpstr>
      <vt:lpstr>Prezentace aplikace PowerPoint</vt:lpstr>
      <vt:lpstr>FILM MALÝ PRINC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EU14</cp:lastModifiedBy>
  <cp:revision>30</cp:revision>
  <dcterms:created xsi:type="dcterms:W3CDTF">2011-10-08T04:43:14Z</dcterms:created>
  <dcterms:modified xsi:type="dcterms:W3CDTF">2012-05-30T08:37:17Z</dcterms:modified>
</cp:coreProperties>
</file>