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1" r:id="rId2"/>
    <p:sldId id="272" r:id="rId3"/>
    <p:sldId id="273" r:id="rId4"/>
    <p:sldId id="256" r:id="rId5"/>
    <p:sldId id="263" r:id="rId6"/>
    <p:sldId id="267" r:id="rId7"/>
    <p:sldId id="268" r:id="rId8"/>
    <p:sldId id="270" r:id="rId9"/>
    <p:sldId id="259" r:id="rId10"/>
    <p:sldId id="262" r:id="rId11"/>
    <p:sldId id="265" r:id="rId12"/>
    <p:sldId id="261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6E9DD-D50D-4092-80AC-6A7637A224A3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1947E-630A-4C89-B5BC-BD2DF49DA2F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6E9DD-D50D-4092-80AC-6A7637A224A3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1947E-630A-4C89-B5BC-BD2DF49DA2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6E9DD-D50D-4092-80AC-6A7637A224A3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1947E-630A-4C89-B5BC-BD2DF49DA2F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6E9DD-D50D-4092-80AC-6A7637A224A3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1947E-630A-4C89-B5BC-BD2DF49DA2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6E9DD-D50D-4092-80AC-6A7637A224A3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1947E-630A-4C89-B5BC-BD2DF49DA2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6E9DD-D50D-4092-80AC-6A7637A224A3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B31947E-630A-4C89-B5BC-BD2DF49DA2F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6E9DD-D50D-4092-80AC-6A7637A224A3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1947E-630A-4C89-B5BC-BD2DF49DA2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6E9DD-D50D-4092-80AC-6A7637A224A3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B31947E-630A-4C89-B5BC-BD2DF49DA2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CBD6E9DD-D50D-4092-80AC-6A7637A224A3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1947E-630A-4C89-B5BC-BD2DF49DA2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6E9DD-D50D-4092-80AC-6A7637A224A3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1947E-630A-4C89-B5BC-BD2DF49DA2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6E9DD-D50D-4092-80AC-6A7637A224A3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1947E-630A-4C89-B5BC-BD2DF49DA2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BD6E9DD-D50D-4092-80AC-6A7637A224A3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B31947E-630A-4C89-B5BC-BD2DF49DA2F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2" Type="http://schemas.openxmlformats.org/officeDocument/2006/relationships/hyperlink" Target="//upload.wikimedia.org/wikipedia/commons/d/d4/Jaroslav_Ha%C5%A1ek_-_podpis.svg" TargetMode="External"/><Relationship Id="rId1" Type="http://schemas.openxmlformats.org/officeDocument/2006/relationships/slideLayout" Target="../slideLayouts/slideLayout6.xml"/><Relationship Id="rId6" Type="http://schemas.microsoft.com/office/2007/relationships/hdphoto" Target="../media/hdphoto1.wdp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vojtisek.tripod.com/hasek/biograph.htm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serak.cz/Svejk/hasek.htm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hyperlink" Target="http://www.svejk.cz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www.rozhlas.cz/ctenarskydenik/dila/_zprava/osudy-dobreho-vojaka-svejka-za-svetove-valky-jaroslav-hasek--484323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www.rozhlas.cz/ctenarskydenik/dila/_zprava/hodina-pravopisu-jaroslav-hasek--601410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0017" y="1412776"/>
            <a:ext cx="8496944" cy="483209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/>
          </a:p>
          <a:p>
            <a:pPr algn="ctr"/>
            <a:r>
              <a:rPr lang="cs-CZ" b="1" dirty="0"/>
              <a:t>projekt v rámci vzdělávacího programu</a:t>
            </a:r>
          </a:p>
          <a:p>
            <a:pPr algn="ctr"/>
            <a:r>
              <a:rPr lang="cs-CZ" b="1" dirty="0"/>
              <a:t>VZDĚLÁNÍ PRO KONKURENCESCHOPNOST</a:t>
            </a:r>
          </a:p>
          <a:p>
            <a:pPr algn="ctr"/>
            <a:endParaRPr lang="cs-CZ" b="1" dirty="0"/>
          </a:p>
          <a:p>
            <a:pPr algn="ctr"/>
            <a:r>
              <a:rPr lang="cs-CZ" b="1" dirty="0" smtClean="0"/>
              <a:t>ŠABLONA </a:t>
            </a:r>
            <a:r>
              <a:rPr lang="cs-CZ" b="1" dirty="0"/>
              <a:t>ČÍSLO: III/2</a:t>
            </a:r>
          </a:p>
          <a:p>
            <a:pPr algn="ctr"/>
            <a:r>
              <a:rPr lang="cs-CZ" b="1" dirty="0"/>
              <a:t>NÁZEV:  INOVACE A ZKVALITNĚNÍ VÝUKY PROSTŘEDNICTVÍM ICT</a:t>
            </a:r>
          </a:p>
          <a:p>
            <a:endParaRPr lang="cs-CZ" dirty="0"/>
          </a:p>
          <a:p>
            <a:r>
              <a:rPr lang="cs-CZ" sz="2000" b="1" dirty="0"/>
              <a:t>PŘEDMĚT: JAZYK ČESKÝ</a:t>
            </a:r>
          </a:p>
          <a:p>
            <a:r>
              <a:rPr lang="cs-CZ" sz="2000" b="1" dirty="0"/>
              <a:t>ROČNÍK: IX.</a:t>
            </a:r>
          </a:p>
          <a:p>
            <a:r>
              <a:rPr lang="cs-CZ" sz="2000" b="1" dirty="0"/>
              <a:t>TÉMA: </a:t>
            </a:r>
            <a:r>
              <a:rPr lang="cs-CZ" sz="2000" b="1" dirty="0" smtClean="0"/>
              <a:t>JAROSLAV HAŠEK</a:t>
            </a:r>
            <a:endParaRPr lang="cs-CZ" sz="2000" b="1" dirty="0"/>
          </a:p>
          <a:p>
            <a:r>
              <a:rPr lang="cs-CZ" sz="2000" b="1" dirty="0"/>
              <a:t>AUTOR: MGR. HANA GINTEROVÁ</a:t>
            </a:r>
          </a:p>
          <a:p>
            <a:r>
              <a:rPr lang="cs-CZ" sz="2000" b="1" dirty="0"/>
              <a:t>DATUM VYTVOŘENÍ: </a:t>
            </a:r>
            <a:r>
              <a:rPr lang="cs-CZ" sz="2000" b="1" dirty="0" smtClean="0"/>
              <a:t>25. 09. </a:t>
            </a:r>
            <a:r>
              <a:rPr lang="cs-CZ" sz="2000" b="1" dirty="0"/>
              <a:t>2011</a:t>
            </a:r>
          </a:p>
          <a:p>
            <a:endParaRPr lang="cs-CZ" dirty="0"/>
          </a:p>
          <a:p>
            <a:pPr algn="ctr"/>
            <a:r>
              <a:rPr lang="cs-CZ" dirty="0"/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VY_32_INOVACE_20_HG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200" y="332656"/>
            <a:ext cx="5688013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823739"/>
            <a:ext cx="1661122" cy="2168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5869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40960" cy="936104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547260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ClrTx/>
            </a:pPr>
            <a:r>
              <a:rPr lang="cs-CZ" sz="2000" dirty="0" smtClean="0">
                <a:solidFill>
                  <a:schemeClr val="bg1"/>
                </a:solidFill>
              </a:rPr>
              <a:t>PREZENTACE BYLA VYTVOŘENA JAKO DOPLNĚK K UČIVU 9. ROČNÍKU ČEŠTÍ SPISOVATELÉ 20. STOLETÍ REAGUJÍCÍ VE SVÝCH DÍLECH NA VÁLKU – SPISOVATEL JAROSLAV HAŠEK</a:t>
            </a:r>
          </a:p>
          <a:p>
            <a:pPr>
              <a:buClrTx/>
            </a:pPr>
            <a:r>
              <a:rPr lang="cs-CZ" sz="2000" dirty="0" smtClean="0">
                <a:solidFill>
                  <a:schemeClr val="bg1"/>
                </a:solidFill>
              </a:rPr>
              <a:t>V PREZENTACI SE ŽÁCI MOHOU SEZNÁMIT </a:t>
            </a:r>
          </a:p>
          <a:p>
            <a:pPr marL="550926" indent="-514350">
              <a:buClrTx/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</a:rPr>
              <a:t>S OSOBNOSTÍ, ŽIVOTEM A DÍLEM SPISOVATELE</a:t>
            </a:r>
          </a:p>
          <a:p>
            <a:pPr marL="550926" indent="-514350">
              <a:buClrTx/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</a:rPr>
              <a:t>SE STĚŽEJNÍM DÍLEM OSUDY DOBRÉHO VOJÁKA ŠVEJKA…..</a:t>
            </a:r>
          </a:p>
          <a:p>
            <a:pPr marL="550926" indent="-514350">
              <a:buClrTx/>
              <a:buFont typeface="+mj-lt"/>
              <a:buAutoNum type="arabicPeriod"/>
            </a:pPr>
            <a:r>
              <a:rPr lang="cs-CZ" sz="2000" dirty="0" smtClean="0">
                <a:solidFill>
                  <a:schemeClr val="bg1"/>
                </a:solidFill>
              </a:rPr>
              <a:t>POSLECHNOU SI AUDIOUKÁZKY</a:t>
            </a:r>
          </a:p>
          <a:p>
            <a:pPr marL="36576" indent="0" algn="ctr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DO PREZENTACE JSOU VLOŽENY HYPERTEXTOVÉ ODKAZY</a:t>
            </a:r>
          </a:p>
          <a:p>
            <a:pPr marL="36576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Pilotáž: Prezentace pilotována ve třídách 9. ročníku, ale je možné ji zařadit jako doplnění učiva literární výchovy ve všech ročnících II. stupně ZŠ a odpovídající ročníky gymnázia. Osobnost Jaroslava </a:t>
            </a:r>
            <a:r>
              <a:rPr lang="cs-CZ" sz="2400" dirty="0">
                <a:solidFill>
                  <a:schemeClr val="bg1"/>
                </a:solidFill>
              </a:rPr>
              <a:t>H</a:t>
            </a:r>
            <a:r>
              <a:rPr lang="cs-CZ" sz="2400" dirty="0" smtClean="0">
                <a:solidFill>
                  <a:schemeClr val="bg1"/>
                </a:solidFill>
              </a:rPr>
              <a:t>aška je žákům blízká svým životním postojem a osudy, je dobré využít všeobecné známosti románu Švejk, kterého většina žáků zná alespoň z filmového zpracování. Doporučuji využít hypertextových odkazů vedoucích k ukázkám z díla, fotografiím a na stránky restaurace hlásící se k jeho odkazu.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879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KLÍČOVÁ SLOVA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248" cy="4997152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>
              <a:lnSpc>
                <a:spcPct val="200000"/>
              </a:lnSpc>
            </a:pPr>
            <a:r>
              <a:rPr lang="cs-CZ" b="1" dirty="0" smtClean="0">
                <a:solidFill>
                  <a:schemeClr val="bg1"/>
                </a:solidFill>
              </a:rPr>
              <a:t>ANARCHISTA</a:t>
            </a:r>
          </a:p>
          <a:p>
            <a:pPr>
              <a:lnSpc>
                <a:spcPct val="200000"/>
              </a:lnSpc>
            </a:pPr>
            <a:r>
              <a:rPr lang="cs-CZ" b="1" dirty="0" smtClean="0">
                <a:solidFill>
                  <a:schemeClr val="bg1"/>
                </a:solidFill>
              </a:rPr>
              <a:t>BOHÉM</a:t>
            </a:r>
          </a:p>
          <a:p>
            <a:pPr>
              <a:lnSpc>
                <a:spcPct val="200000"/>
              </a:lnSpc>
            </a:pPr>
            <a:r>
              <a:rPr lang="cs-CZ" b="1" dirty="0" smtClean="0">
                <a:solidFill>
                  <a:schemeClr val="bg1"/>
                </a:solidFill>
              </a:rPr>
              <a:t>MYSTIFIKÁTOR</a:t>
            </a:r>
          </a:p>
          <a:p>
            <a:pPr>
              <a:lnSpc>
                <a:spcPct val="200000"/>
              </a:lnSpc>
            </a:pPr>
            <a:r>
              <a:rPr lang="cs-CZ" b="1" dirty="0" smtClean="0">
                <a:solidFill>
                  <a:schemeClr val="bg1"/>
                </a:solidFill>
              </a:rPr>
              <a:t>SATIRA</a:t>
            </a:r>
          </a:p>
        </p:txBody>
      </p:sp>
    </p:spTree>
    <p:extLst>
      <p:ext uri="{BB962C8B-B14F-4D97-AF65-F5344CB8AC3E}">
        <p14:creationId xmlns:p14="http://schemas.microsoft.com/office/powerpoint/2010/main" val="3169123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6600" b="1" dirty="0" smtClean="0"/>
              <a:t>Jaroslav Hašek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1544638"/>
            <a:ext cx="6480175" cy="1752600"/>
          </a:xfrm>
        </p:spPr>
        <p:txBody>
          <a:bodyPr/>
          <a:lstStyle/>
          <a:p>
            <a:pPr marL="36576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082" name="Picture 10" descr="Soubor:Jaroslav Hašek - podpis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191714"/>
            <a:ext cx="3432780" cy="109849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484" y="1844824"/>
            <a:ext cx="3619894" cy="451546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2073" y="2780928"/>
            <a:ext cx="144770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artisticCemen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81609"/>
            <a:ext cx="1444625" cy="1798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9616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412776"/>
            <a:ext cx="6480048" cy="5445224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3200" b="1" u="sng" dirty="0" smtClean="0">
                <a:solidFill>
                  <a:schemeClr val="bg2"/>
                </a:solidFill>
              </a:rPr>
              <a:t>Anarchista</a:t>
            </a:r>
            <a:r>
              <a:rPr lang="cs-CZ" sz="3200" b="1" dirty="0" smtClean="0">
                <a:solidFill>
                  <a:schemeClr val="bg2"/>
                </a:solidFill>
              </a:rPr>
              <a:t> a tulák. </a:t>
            </a:r>
          </a:p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3200" b="1" u="sng" dirty="0" smtClean="0">
                <a:solidFill>
                  <a:schemeClr val="bg2"/>
                </a:solidFill>
              </a:rPr>
              <a:t>Bohém </a:t>
            </a:r>
            <a:r>
              <a:rPr lang="cs-CZ" sz="3200" b="1" u="sng" dirty="0">
                <a:solidFill>
                  <a:schemeClr val="bg2"/>
                </a:solidFill>
              </a:rPr>
              <a:t>a mystifikátor</a:t>
            </a:r>
            <a:r>
              <a:rPr lang="cs-CZ" sz="3200" b="1" dirty="0">
                <a:solidFill>
                  <a:schemeClr val="bg2"/>
                </a:solidFill>
              </a:rPr>
              <a:t>. </a:t>
            </a:r>
            <a:endParaRPr lang="cs-CZ" sz="3200" b="1" dirty="0" smtClean="0">
              <a:solidFill>
                <a:schemeClr val="bg2"/>
              </a:solidFill>
            </a:endParaRPr>
          </a:p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3200" b="1" dirty="0" smtClean="0">
                <a:solidFill>
                  <a:schemeClr val="bg2"/>
                </a:solidFill>
              </a:rPr>
              <a:t>Mistr literární </a:t>
            </a:r>
            <a:r>
              <a:rPr lang="cs-CZ" sz="3200" b="1" u="sng" dirty="0" smtClean="0">
                <a:solidFill>
                  <a:schemeClr val="bg2"/>
                </a:solidFill>
              </a:rPr>
              <a:t>satiry</a:t>
            </a:r>
            <a:r>
              <a:rPr lang="cs-CZ" sz="3200" b="1" dirty="0" smtClean="0">
                <a:solidFill>
                  <a:schemeClr val="bg2"/>
                </a:solidFill>
              </a:rPr>
              <a:t> a humoru. Obchodník se psy. </a:t>
            </a:r>
          </a:p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3200" b="1" dirty="0" smtClean="0">
                <a:solidFill>
                  <a:schemeClr val="bg2"/>
                </a:solidFill>
              </a:rPr>
              <a:t>Manžel dvou žen (současně).</a:t>
            </a:r>
          </a:p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cs-CZ" sz="3200" b="1" dirty="0" smtClean="0">
                <a:solidFill>
                  <a:schemeClr val="bg2"/>
                </a:solidFill>
              </a:rPr>
              <a:t>Autor </a:t>
            </a:r>
            <a:r>
              <a:rPr lang="cs-CZ" sz="3200" b="1" dirty="0">
                <a:solidFill>
                  <a:schemeClr val="bg2"/>
                </a:solidFill>
              </a:rPr>
              <a:t>jednoho ze základních děl moderní světové literatury</a:t>
            </a:r>
            <a:r>
              <a:rPr lang="cs-CZ" sz="2400" b="1" dirty="0"/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88640"/>
            <a:ext cx="7704184" cy="792088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4000" cap="none" dirty="0" smtClean="0">
                <a:ln>
                  <a:noFill/>
                </a:ln>
                <a:solidFill>
                  <a:schemeClr val="bg2"/>
                </a:solidFill>
                <a:effectLst/>
              </a:rPr>
              <a:t>Kdo byl </a:t>
            </a:r>
            <a:r>
              <a:rPr lang="cs-CZ" sz="4000" cap="none" dirty="0">
                <a:ln>
                  <a:noFill/>
                </a:ln>
                <a:solidFill>
                  <a:schemeClr val="bg2"/>
                </a:solidFill>
                <a:effectLst/>
              </a:rPr>
              <a:t>J</a:t>
            </a:r>
            <a:r>
              <a:rPr lang="cs-CZ" sz="4000" cap="none" dirty="0" smtClean="0">
                <a:ln>
                  <a:noFill/>
                </a:ln>
                <a:solidFill>
                  <a:schemeClr val="bg2"/>
                </a:solidFill>
                <a:effectLst/>
              </a:rPr>
              <a:t>aroslav </a:t>
            </a:r>
            <a:r>
              <a:rPr lang="cs-CZ" sz="4000" cap="none" dirty="0">
                <a:ln>
                  <a:noFill/>
                </a:ln>
                <a:solidFill>
                  <a:schemeClr val="bg2"/>
                </a:solidFill>
                <a:effectLst/>
              </a:rPr>
              <a:t>H</a:t>
            </a:r>
            <a:r>
              <a:rPr lang="cs-CZ" sz="4000" cap="none" dirty="0" smtClean="0">
                <a:ln>
                  <a:noFill/>
                </a:ln>
                <a:solidFill>
                  <a:schemeClr val="bg2"/>
                </a:solidFill>
                <a:effectLst/>
              </a:rPr>
              <a:t>ašek</a:t>
            </a:r>
            <a:endParaRPr lang="cs-CZ" sz="4000" cap="none" dirty="0">
              <a:ln>
                <a:noFill/>
              </a:ln>
              <a:solidFill>
                <a:schemeClr val="bg2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56176" y="1543153"/>
            <a:ext cx="2448272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Haškův život v datech   </a:t>
            </a:r>
            <a:r>
              <a:rPr lang="cs-CZ" dirty="0" smtClean="0">
                <a:hlinkClick r:id="rId2"/>
              </a:rPr>
              <a:t>WEBOVÉ</a:t>
            </a:r>
            <a:r>
              <a:rPr lang="cs-CZ" dirty="0" smtClean="0"/>
              <a:t> STRÁNKY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3933056"/>
            <a:ext cx="2232248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VYSVĚTLI PODTRŽENÉ TERMÍNY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616" y="5924336"/>
            <a:ext cx="1651512" cy="529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18592343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993993"/>
          </a:xfrm>
        </p:spPr>
        <p:txBody>
          <a:bodyPr/>
          <a:lstStyle/>
          <a:p>
            <a:r>
              <a:rPr lang="cs-CZ" dirty="0" smtClean="0"/>
              <a:t>MÉNĚ ZNÁMÉ </a:t>
            </a:r>
            <a:r>
              <a:rPr lang="cs-CZ" dirty="0" smtClean="0">
                <a:hlinkClick r:id="rId2"/>
              </a:rPr>
              <a:t>FOTOGRAFIE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44824"/>
            <a:ext cx="3449538" cy="4120281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2052" name="Picture 4" descr="C:\Users\hkolackova\AppData\Local\Microsoft\Windows\Temporary Internet Files\Content.IE5\TBW76G51\MC900424226[1].wmf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6875" y="4365104"/>
            <a:ext cx="2689737" cy="1837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kolackova\AppData\Local\Microsoft\Windows\Temporary Internet Files\Content.IE5\I89JM40D\MC900433873[1].png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268760"/>
            <a:ext cx="2476644" cy="2476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223104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JMENOVKA SPISOVATELE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781128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Český spisovatel konce 19. a první </a:t>
            </a:r>
            <a:r>
              <a:rPr lang="cs-CZ" sz="2800" smtClean="0">
                <a:solidFill>
                  <a:schemeClr val="bg1"/>
                </a:solidFill>
              </a:rPr>
              <a:t>poloviny 20. </a:t>
            </a:r>
            <a:r>
              <a:rPr lang="cs-CZ" sz="2800" dirty="0" smtClean="0">
                <a:solidFill>
                  <a:schemeClr val="bg1"/>
                </a:solidFill>
              </a:rPr>
              <a:t>století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Rád se toulal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Vedl bohémský život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Nejslavnější dílo: </a:t>
            </a:r>
          </a:p>
          <a:p>
            <a:pPr marL="36576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  </a:t>
            </a:r>
            <a:r>
              <a:rPr lang="cs-CZ" sz="2800" b="1" dirty="0" smtClean="0">
                <a:solidFill>
                  <a:schemeClr val="bg1"/>
                </a:solidFill>
              </a:rPr>
              <a:t>Osudy dobrého vojáka Švejka za světové války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 ilustrace Josefa Lady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 známé po celém světě 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bg1"/>
                </a:solidFill>
              </a:rPr>
              <a:t> vysmívá se armádě a ukazuje nesmyslnost války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9330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44007" y="652945"/>
            <a:ext cx="4115867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Hostinec U České koruny je od léta 2002 znovu otevřen a vlastní ho vnuk pan Richard Hašek.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72221" y="5865449"/>
            <a:ext cx="3168352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>
                <a:hlinkClick r:id="rId2"/>
              </a:rPr>
              <a:t>ŠVEJKOVA</a:t>
            </a:r>
            <a:r>
              <a:rPr lang="cs-CZ" b="1" dirty="0"/>
              <a:t> RESTAURACE</a:t>
            </a:r>
          </a:p>
        </p:txBody>
      </p:sp>
      <p:pic>
        <p:nvPicPr>
          <p:cNvPr id="7171" name="Picture 3" descr="C:\Users\hkolackova\AppData\Local\Microsoft\Windows\Temporary Internet Files\Content.IE5\V14JQA6Q\MC900287172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4205"/>
            <a:ext cx="2677837" cy="3576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hkolackova\AppData\Local\Microsoft\Windows\Temporary Internet Files\Content.IE5\XUXJTYN8\MC900021535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229200"/>
            <a:ext cx="1601114" cy="1101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hkolackova\AppData\Local\Microsoft\Windows\Temporary Internet Files\Content.IE5\SF8XI4E7\MC900287268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036247"/>
            <a:ext cx="2387857" cy="2404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453" y="5313792"/>
            <a:ext cx="1597025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9321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400" b="1" dirty="0" smtClean="0">
                <a:hlinkClick r:id="rId2"/>
              </a:rPr>
              <a:t>Osudy</a:t>
            </a:r>
            <a:r>
              <a:rPr lang="cs-CZ" sz="4400" b="1" dirty="0" smtClean="0"/>
              <a:t> dobrého vojáka Švejka</a:t>
            </a:r>
            <a:br>
              <a:rPr lang="cs-CZ" sz="4400" b="1" dirty="0" smtClean="0"/>
            </a:br>
            <a:r>
              <a:rPr lang="cs-CZ" sz="4400" b="1" dirty="0" smtClean="0"/>
              <a:t>za světové války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" indent="0">
              <a:buNone/>
            </a:pPr>
            <a:r>
              <a:rPr lang="cs-CZ" dirty="0" smtClean="0"/>
              <a:t>Nejznámější </a:t>
            </a:r>
            <a:r>
              <a:rPr lang="cs-CZ" dirty="0"/>
              <a:t>dílo Jaroslava </a:t>
            </a:r>
            <a:r>
              <a:rPr lang="cs-CZ" dirty="0" smtClean="0"/>
              <a:t>Haška. Spisovatel </a:t>
            </a:r>
            <a:r>
              <a:rPr lang="cs-CZ" dirty="0"/>
              <a:t>zemřel dřív, než ho stihl dokončit. Čtyřdílný humoristický román byl přeložen do více než padesáti jazyků.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836712"/>
            <a:ext cx="1609725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 descr="C:\Users\hkolackova\AppData\Local\Microsoft\Windows\Temporary Internet Files\Content.IE5\6O1YWS52\MC9003333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437112"/>
            <a:ext cx="712318" cy="1758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hkolackova\AppData\Local\Microsoft\Windows\Temporary Internet Files\Content.IE5\DH2GM8TD\MC900333320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32835"/>
            <a:ext cx="1403604" cy="178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hkolackova\AppData\Local\Microsoft\Windows\Temporary Internet Files\Content.IE5\39GGZ9GD\MC900310452[1]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861048"/>
            <a:ext cx="1403604" cy="178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0208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Audioukázka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Hodina</a:t>
            </a:r>
            <a:r>
              <a:rPr lang="cs-CZ" dirty="0" smtClean="0"/>
              <a:t> pravopisu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9552" y="1268760"/>
            <a:ext cx="8280920" cy="353943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200" b="1" dirty="0" smtClean="0"/>
              <a:t>Takový </a:t>
            </a:r>
            <a:r>
              <a:rPr lang="cs-CZ" sz="3200" b="1" dirty="0"/>
              <a:t>nadaný chlapec, je mu třináct let, a je doposud ve čtvrté obecné. Musíte mít s ním trpělivost a vysvětlit mu, co je to ženský, co střední a co mužský rod,“ nabádá v povídce paní </a:t>
            </a:r>
            <a:r>
              <a:rPr lang="cs-CZ" sz="3200" b="1" dirty="0" err="1"/>
              <a:t>Kohanová</a:t>
            </a:r>
            <a:r>
              <a:rPr lang="cs-CZ" sz="3200" b="1" dirty="0"/>
              <a:t> učitele, k němuž přivede na hodiny češtiny svého </a:t>
            </a:r>
            <a:r>
              <a:rPr lang="cs-CZ" sz="3200" b="1" dirty="0" smtClean="0"/>
              <a:t>syna…….</a:t>
            </a:r>
            <a:endParaRPr lang="cs-CZ" sz="32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517398"/>
            <a:ext cx="1609725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 descr="C:\Program Files (x86)\Microsoft Office\MEDIA\CAGCAT10\j0301252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085184"/>
            <a:ext cx="1829714" cy="1565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8709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850424"/>
          </a:xfrm>
        </p:spPr>
        <p:txBody>
          <a:bodyPr/>
          <a:lstStyle/>
          <a:p>
            <a:r>
              <a:rPr lang="cs-CZ" dirty="0" smtClean="0"/>
              <a:t>Památná místa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1371" y="4422746"/>
            <a:ext cx="3221471" cy="2139057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</p:pic>
      <p:sp>
        <p:nvSpPr>
          <p:cNvPr id="4" name="TextovéPole 3"/>
          <p:cNvSpPr txBox="1"/>
          <p:nvPr/>
        </p:nvSpPr>
        <p:spPr>
          <a:xfrm>
            <a:off x="5650514" y="3523726"/>
            <a:ext cx="2952328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Busta na rodném domě ve </a:t>
            </a:r>
            <a:r>
              <a:rPr lang="cs-CZ" sz="2000" b="1" dirty="0"/>
              <a:t>Š</a:t>
            </a:r>
            <a:r>
              <a:rPr lang="cs-CZ" sz="2000" b="1" dirty="0" smtClean="0"/>
              <a:t>kolské ulici</a:t>
            </a:r>
            <a:endParaRPr lang="cs-CZ" sz="2000" b="1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338" y="5288712"/>
            <a:ext cx="1609725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7768" y="3799925"/>
            <a:ext cx="2818260" cy="294407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593" y="243192"/>
            <a:ext cx="2214170" cy="29522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338" y="1422680"/>
            <a:ext cx="2250049" cy="30000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43808" y="2348880"/>
            <a:ext cx="2675706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Památník v Lipnici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865726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Literární termíny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248" cy="4997152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bg1"/>
                </a:solidFill>
              </a:rPr>
              <a:t>ANARCHISTA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bg1"/>
                </a:solidFill>
              </a:rPr>
              <a:t>BOHÉM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bg1"/>
                </a:solidFill>
              </a:rPr>
              <a:t>MYSTIFIKÁTOR</a:t>
            </a:r>
          </a:p>
          <a:p>
            <a:pPr>
              <a:lnSpc>
                <a:spcPct val="200000"/>
              </a:lnSpc>
            </a:pPr>
            <a:r>
              <a:rPr lang="cs-CZ" dirty="0" smtClean="0">
                <a:solidFill>
                  <a:schemeClr val="bg1"/>
                </a:solidFill>
              </a:rPr>
              <a:t>SATIRA</a:t>
            </a:r>
          </a:p>
        </p:txBody>
      </p:sp>
    </p:spTree>
    <p:extLst>
      <p:ext uri="{BB962C8B-B14F-4D97-AF65-F5344CB8AC3E}">
        <p14:creationId xmlns:p14="http://schemas.microsoft.com/office/powerpoint/2010/main" val="3720444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075240" cy="659369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CITACE: OBRÁZKY, FOTOGRAFIE, KRESBY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80728"/>
            <a:ext cx="8856984" cy="576064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marL="457200" indent="-457200">
              <a:buClrTx/>
            </a:pPr>
            <a:r>
              <a:rPr lang="cs-CZ" sz="2400" dirty="0">
                <a:solidFill>
                  <a:schemeClr val="bg1"/>
                </a:solidFill>
              </a:rPr>
              <a:t>Autor neznámý. Http</a:t>
            </a:r>
            <a:r>
              <a:rPr lang="cs-CZ" sz="2400" dirty="0" smtClean="0">
                <a:solidFill>
                  <a:schemeClr val="bg1"/>
                </a:solidFill>
              </a:rPr>
              <a:t>://de.wikipedia.org</a:t>
            </a:r>
            <a:r>
              <a:rPr lang="cs-CZ" sz="2400" dirty="0">
                <a:solidFill>
                  <a:schemeClr val="bg1"/>
                </a:solidFill>
              </a:rPr>
              <a:t> [online]. 20:07, 9. </a:t>
            </a:r>
            <a:r>
              <a:rPr lang="cs-CZ" sz="2400" dirty="0" err="1">
                <a:solidFill>
                  <a:schemeClr val="bg1"/>
                </a:solidFill>
              </a:rPr>
              <a:t>Okt</a:t>
            </a:r>
            <a:r>
              <a:rPr lang="cs-CZ" sz="2400" dirty="0">
                <a:solidFill>
                  <a:schemeClr val="bg1"/>
                </a:solidFill>
              </a:rPr>
              <a:t>. 2009.  [cit. </a:t>
            </a:r>
            <a:r>
              <a:rPr lang="cs-CZ" sz="2400" dirty="0" smtClean="0">
                <a:solidFill>
                  <a:schemeClr val="bg1"/>
                </a:solidFill>
              </a:rPr>
              <a:t>2011-09-25</a:t>
            </a:r>
            <a:r>
              <a:rPr lang="cs-CZ" sz="2400" dirty="0">
                <a:solidFill>
                  <a:schemeClr val="bg1"/>
                </a:solidFill>
              </a:rPr>
              <a:t>] </a:t>
            </a:r>
            <a:r>
              <a:rPr lang="cs-CZ" sz="2400" dirty="0" err="1">
                <a:solidFill>
                  <a:schemeClr val="bg1"/>
                </a:solidFill>
              </a:rPr>
              <a:t>Datei:Jaroslav</a:t>
            </a:r>
            <a:r>
              <a:rPr lang="cs-CZ" sz="2400" dirty="0">
                <a:solidFill>
                  <a:schemeClr val="bg1"/>
                </a:solidFill>
              </a:rPr>
              <a:t> Hašek.gif. </a:t>
            </a:r>
            <a:r>
              <a:rPr lang="en-US" sz="2400" dirty="0">
                <a:solidFill>
                  <a:schemeClr val="bg1"/>
                </a:solidFill>
              </a:rPr>
              <a:t>From Wikipedia, the free encyclopedia</a:t>
            </a:r>
            <a:r>
              <a:rPr lang="cs-CZ" sz="2400" dirty="0">
                <a:solidFill>
                  <a:schemeClr val="bg1"/>
                </a:solidFill>
              </a:rPr>
              <a:t>. Dostupné z WWW: &lt;http://de.wikipedia.org/w/</a:t>
            </a:r>
            <a:r>
              <a:rPr lang="cs-CZ" sz="2400" dirty="0" err="1">
                <a:solidFill>
                  <a:schemeClr val="bg1"/>
                </a:solidFill>
              </a:rPr>
              <a:t>index.php?title</a:t>
            </a:r>
            <a:r>
              <a:rPr lang="cs-CZ" sz="2400" dirty="0">
                <a:solidFill>
                  <a:schemeClr val="bg1"/>
                </a:solidFill>
              </a:rPr>
              <a:t>=Datei:Jaroslav_Ha%C5%A1ek.gif&amp;filetimestamp=20091009190709&gt;.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>
              <a:buClrTx/>
            </a:pPr>
            <a:r>
              <a:rPr lang="cs-CZ" sz="2400" dirty="0">
                <a:solidFill>
                  <a:schemeClr val="bg1"/>
                </a:solidFill>
              </a:rPr>
              <a:t>Autor neznámý. Http</a:t>
            </a:r>
            <a:r>
              <a:rPr lang="cs-CZ" sz="2400" dirty="0" smtClean="0">
                <a:solidFill>
                  <a:schemeClr val="bg1"/>
                </a:solidFill>
              </a:rPr>
              <a:t>://de.wikipedia.org</a:t>
            </a:r>
            <a:r>
              <a:rPr lang="cs-CZ" sz="2400" dirty="0">
                <a:solidFill>
                  <a:schemeClr val="bg1"/>
                </a:solidFill>
              </a:rPr>
              <a:t> [online]. 14:26, 13. </a:t>
            </a:r>
            <a:r>
              <a:rPr lang="cs-CZ" sz="2400" dirty="0" err="1">
                <a:solidFill>
                  <a:schemeClr val="bg1"/>
                </a:solidFill>
              </a:rPr>
              <a:t>Mär</a:t>
            </a:r>
            <a:r>
              <a:rPr lang="cs-CZ" sz="2400" dirty="0">
                <a:solidFill>
                  <a:schemeClr val="bg1"/>
                </a:solidFill>
              </a:rPr>
              <a:t>. 2010.  [cit. 2011-09-25] </a:t>
            </a:r>
            <a:r>
              <a:rPr lang="cs-CZ" sz="2400" dirty="0" err="1">
                <a:solidFill>
                  <a:schemeClr val="bg1"/>
                </a:solidFill>
              </a:rPr>
              <a:t>Datei:Hasek.jpg</a:t>
            </a:r>
            <a:r>
              <a:rPr lang="cs-CZ" sz="2400" dirty="0">
                <a:solidFill>
                  <a:schemeClr val="bg1"/>
                </a:solidFill>
              </a:rPr>
              <a:t>. </a:t>
            </a:r>
            <a:r>
              <a:rPr lang="en-US" sz="2400" dirty="0">
                <a:solidFill>
                  <a:schemeClr val="bg1"/>
                </a:solidFill>
              </a:rPr>
              <a:t>From Wikipedia, the free encyclopedia</a:t>
            </a:r>
            <a:r>
              <a:rPr lang="cs-CZ" sz="2400" dirty="0">
                <a:solidFill>
                  <a:schemeClr val="bg1"/>
                </a:solidFill>
              </a:rPr>
              <a:t>. Dostupné z WWW: &lt;http://de.wikipedia.org/w/</a:t>
            </a:r>
            <a:r>
              <a:rPr lang="cs-CZ" sz="2400" dirty="0" err="1">
                <a:solidFill>
                  <a:schemeClr val="bg1"/>
                </a:solidFill>
              </a:rPr>
              <a:t>index.php?title</a:t>
            </a:r>
            <a:r>
              <a:rPr lang="cs-CZ" sz="2400" dirty="0">
                <a:solidFill>
                  <a:schemeClr val="bg1"/>
                </a:solidFill>
              </a:rPr>
              <a:t>=</a:t>
            </a:r>
            <a:r>
              <a:rPr lang="cs-CZ" sz="2400" dirty="0" err="1">
                <a:solidFill>
                  <a:schemeClr val="bg1"/>
                </a:solidFill>
              </a:rPr>
              <a:t>Datei:Hasek.jpg&amp;filetimestamp</a:t>
            </a:r>
            <a:r>
              <a:rPr lang="cs-CZ" sz="2400" dirty="0">
                <a:solidFill>
                  <a:schemeClr val="bg1"/>
                </a:solidFill>
              </a:rPr>
              <a:t>=20100313132604</a:t>
            </a:r>
            <a:r>
              <a:rPr lang="cs-CZ" sz="2400" dirty="0" smtClean="0">
                <a:solidFill>
                  <a:schemeClr val="bg1"/>
                </a:solidFill>
              </a:rPr>
              <a:t>&gt;.</a:t>
            </a:r>
            <a:endParaRPr lang="cs-CZ" sz="2400" dirty="0">
              <a:solidFill>
                <a:schemeClr val="bg1"/>
              </a:solidFill>
            </a:endParaRPr>
          </a:p>
          <a:p>
            <a:pPr marL="457200" indent="-457200">
              <a:buClrTx/>
            </a:pPr>
            <a:r>
              <a:rPr lang="cs-CZ" sz="2400" dirty="0" smtClean="0">
                <a:solidFill>
                  <a:schemeClr val="bg1"/>
                </a:solidFill>
              </a:rPr>
              <a:t>BAŤHA, Matěj. </a:t>
            </a:r>
            <a:r>
              <a:rPr lang="cs-CZ" sz="2400" dirty="0">
                <a:solidFill>
                  <a:schemeClr val="bg1"/>
                </a:solidFill>
              </a:rPr>
              <a:t>Http</a:t>
            </a:r>
            <a:r>
              <a:rPr lang="cs-CZ" sz="2400" dirty="0" smtClean="0">
                <a:solidFill>
                  <a:schemeClr val="bg1"/>
                </a:solidFill>
              </a:rPr>
              <a:t>://cz.wikipedia.org</a:t>
            </a:r>
            <a:r>
              <a:rPr lang="cs-CZ" sz="2400" dirty="0">
                <a:solidFill>
                  <a:schemeClr val="bg1"/>
                </a:solidFill>
              </a:rPr>
              <a:t> [online]. 18. 9. 2007, 09:10.  [cit. 2011-09-25] </a:t>
            </a:r>
            <a:r>
              <a:rPr lang="cs-CZ" sz="2400" dirty="0" err="1">
                <a:solidFill>
                  <a:schemeClr val="bg1"/>
                </a:solidFill>
              </a:rPr>
              <a:t>Soubor:Jaroslav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err="1">
                <a:solidFill>
                  <a:schemeClr val="bg1"/>
                </a:solidFill>
              </a:rPr>
              <a:t>Hasek</a:t>
            </a:r>
            <a:r>
              <a:rPr lang="cs-CZ" sz="2400" dirty="0">
                <a:solidFill>
                  <a:schemeClr val="bg1"/>
                </a:solidFill>
              </a:rPr>
              <a:t> - </a:t>
            </a:r>
            <a:r>
              <a:rPr lang="cs-CZ" sz="2400" dirty="0" err="1">
                <a:solidFill>
                  <a:schemeClr val="bg1"/>
                </a:solidFill>
              </a:rPr>
              <a:t>pomnik</a:t>
            </a:r>
            <a:r>
              <a:rPr lang="cs-CZ" sz="2400" dirty="0">
                <a:solidFill>
                  <a:schemeClr val="bg1"/>
                </a:solidFill>
              </a:rPr>
              <a:t> v Lipnici nad </a:t>
            </a:r>
            <a:r>
              <a:rPr lang="cs-CZ" sz="2400" dirty="0" err="1">
                <a:solidFill>
                  <a:schemeClr val="bg1"/>
                </a:solidFill>
              </a:rPr>
              <a:t>Sazavou</a:t>
            </a:r>
            <a:r>
              <a:rPr lang="cs-CZ" sz="2400" dirty="0">
                <a:solidFill>
                  <a:schemeClr val="bg1"/>
                </a:solidFill>
              </a:rPr>
              <a:t> - detail.jpg. </a:t>
            </a:r>
            <a:r>
              <a:rPr lang="en-US" sz="2400" dirty="0">
                <a:solidFill>
                  <a:schemeClr val="bg1"/>
                </a:solidFill>
              </a:rPr>
              <a:t>From Wikipedia, the free encyclopedia</a:t>
            </a:r>
            <a:r>
              <a:rPr lang="cs-CZ" sz="2400" dirty="0">
                <a:solidFill>
                  <a:schemeClr val="bg1"/>
                </a:solidFill>
              </a:rPr>
              <a:t>. Dostupné z WWW: &lt;http://cs.wikipedia.org/wiki/Soubor:Jaroslav_Hasek_-_pomnik_v_Lipnici_nad_Sazavou_-_detail.jpg</a:t>
            </a:r>
            <a:r>
              <a:rPr lang="cs-CZ" sz="2400" dirty="0" smtClean="0">
                <a:solidFill>
                  <a:schemeClr val="bg1"/>
                </a:solidFill>
              </a:rPr>
              <a:t>&gt;.</a:t>
            </a:r>
          </a:p>
          <a:p>
            <a:pPr marL="457200" indent="-457200">
              <a:buClrTx/>
            </a:pPr>
            <a:r>
              <a:rPr lang="cs-CZ" sz="2400" dirty="0" smtClean="0">
                <a:solidFill>
                  <a:schemeClr val="bg1"/>
                </a:solidFill>
              </a:rPr>
              <a:t>KOVÁŘ, Luděk. </a:t>
            </a:r>
            <a:r>
              <a:rPr lang="cs-CZ" sz="2400" dirty="0">
                <a:solidFill>
                  <a:schemeClr val="bg1"/>
                </a:solidFill>
              </a:rPr>
              <a:t>Http://cz.wikipedia.org [online]. 9. 10. 2009, 18:44.  [cit. 2011-09-25] </a:t>
            </a:r>
            <a:r>
              <a:rPr lang="cs-CZ" sz="2400" dirty="0" err="1">
                <a:solidFill>
                  <a:schemeClr val="bg1"/>
                </a:solidFill>
              </a:rPr>
              <a:t>Soubor:Hašek</a:t>
            </a:r>
            <a:r>
              <a:rPr lang="cs-CZ" sz="2400" dirty="0">
                <a:solidFill>
                  <a:schemeClr val="bg1"/>
                </a:solidFill>
              </a:rPr>
              <a:t> - rodný dům Školská.jpg. </a:t>
            </a:r>
            <a:r>
              <a:rPr lang="en-US" sz="2400" dirty="0">
                <a:solidFill>
                  <a:schemeClr val="bg1"/>
                </a:solidFill>
              </a:rPr>
              <a:t>From Wikipedia, the free encyclopedia</a:t>
            </a:r>
            <a:r>
              <a:rPr lang="cs-CZ" sz="2400" dirty="0">
                <a:solidFill>
                  <a:schemeClr val="bg1"/>
                </a:solidFill>
              </a:rPr>
              <a:t>. Dostupné z WWW: &lt;http://cs.wikipedia.org/wiki/Soubor:Ha%C5%A1ek_-_rodn%C3%BD_d%C5%AFm_%C5%A0kolsk%C3%A1.jpg&gt;.</a:t>
            </a:r>
          </a:p>
          <a:p>
            <a:pPr marL="457200" indent="-457200">
              <a:buClrTx/>
            </a:pPr>
            <a:r>
              <a:rPr lang="cs-CZ" sz="2400" dirty="0" smtClean="0">
                <a:solidFill>
                  <a:schemeClr val="bg1"/>
                </a:solidFill>
              </a:rPr>
              <a:t>NEPRAŠ, Karel. </a:t>
            </a:r>
            <a:r>
              <a:rPr lang="cs-CZ" sz="2400" dirty="0">
                <a:solidFill>
                  <a:schemeClr val="bg1"/>
                </a:solidFill>
              </a:rPr>
              <a:t>Http://cz.wikipedia.org [online]. 4. 2. 2006, 19:56.  [cit. 2011-09-25] Soubor:Hasek-nepras-01.jpg. </a:t>
            </a:r>
            <a:r>
              <a:rPr lang="en-US" sz="2400" dirty="0">
                <a:solidFill>
                  <a:schemeClr val="bg1"/>
                </a:solidFill>
              </a:rPr>
              <a:t>From Wikipedia, the free encyclopedia</a:t>
            </a:r>
            <a:r>
              <a:rPr lang="cs-CZ" sz="2400" dirty="0">
                <a:solidFill>
                  <a:schemeClr val="bg1"/>
                </a:solidFill>
              </a:rPr>
              <a:t>. Dostupné z WWW: &lt;http://cs.wikipedia.org/wiki/Soubor:Hasek-nepras-01.jpg&gt;.</a:t>
            </a:r>
          </a:p>
          <a:p>
            <a:pPr marL="457200" indent="-457200">
              <a:buClrTx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>
              <a:buClrTx/>
            </a:pPr>
            <a:r>
              <a:rPr lang="cs-CZ" sz="2400" dirty="0" smtClean="0">
                <a:solidFill>
                  <a:schemeClr val="bg1"/>
                </a:solidFill>
              </a:rPr>
              <a:t>Ostatní </a:t>
            </a:r>
            <a:r>
              <a:rPr lang="cs-CZ" sz="2400" dirty="0">
                <a:solidFill>
                  <a:schemeClr val="bg1"/>
                </a:solidFill>
              </a:rPr>
              <a:t>obrázky a fotografie – kliparty </a:t>
            </a:r>
            <a:r>
              <a:rPr lang="cs-CZ" sz="2400" dirty="0" err="1">
                <a:solidFill>
                  <a:schemeClr val="bg1"/>
                </a:solidFill>
              </a:rPr>
              <a:t>office</a:t>
            </a:r>
            <a:r>
              <a:rPr lang="cs-CZ" sz="2400" dirty="0">
                <a:solidFill>
                  <a:schemeClr val="bg1"/>
                </a:solidFill>
              </a:rPr>
              <a:t>- www.office.com</a:t>
            </a:r>
          </a:p>
          <a:p>
            <a:pPr algn="ctr">
              <a:buClrTx/>
            </a:pPr>
            <a:endParaRPr lang="cs-CZ" sz="2400" dirty="0" smtClean="0">
              <a:solidFill>
                <a:schemeClr val="bg1"/>
              </a:solidFill>
            </a:endParaRPr>
          </a:p>
          <a:p>
            <a:pPr algn="ctr">
              <a:buClrTx/>
            </a:pPr>
            <a:r>
              <a:rPr lang="cs-CZ" sz="2400" dirty="0" smtClean="0">
                <a:solidFill>
                  <a:schemeClr val="bg1"/>
                </a:solidFill>
              </a:rPr>
              <a:t>FOTOGRAFIE </a:t>
            </a:r>
            <a:r>
              <a:rPr lang="cs-CZ" sz="2400" dirty="0">
                <a:solidFill>
                  <a:schemeClr val="bg1"/>
                </a:solidFill>
              </a:rPr>
              <a:t>JSOU VKLÁDÁNY </a:t>
            </a:r>
            <a:r>
              <a:rPr lang="cs-CZ" sz="2400" dirty="0" smtClean="0">
                <a:solidFill>
                  <a:schemeClr val="bg1"/>
                </a:solidFill>
              </a:rPr>
              <a:t>OPAKOVANĚ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8583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285</TotalTime>
  <Words>440</Words>
  <Application>Microsoft Office PowerPoint</Application>
  <PresentationFormat>Předvádění na obrazovce (4:3)</PresentationFormat>
  <Paragraphs>73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Technický</vt:lpstr>
      <vt:lpstr>Prezentace aplikace PowerPoint</vt:lpstr>
      <vt:lpstr>ANOTACE</vt:lpstr>
      <vt:lpstr>KLÍČOVÁ SLOVA</vt:lpstr>
      <vt:lpstr>Jaroslav Hašek</vt:lpstr>
      <vt:lpstr>Kdo byl Jaroslav Hašek</vt:lpstr>
      <vt:lpstr>MÉNĚ ZNÁMÉ FOTOGRAFIE</vt:lpstr>
      <vt:lpstr>JMENOVKA SPISOVATELE</vt:lpstr>
      <vt:lpstr>Prezentace aplikace PowerPoint</vt:lpstr>
      <vt:lpstr>Osudy dobrého vojáka Švejka za světové války</vt:lpstr>
      <vt:lpstr>Audioukázka Hodina pravopisu</vt:lpstr>
      <vt:lpstr>Památná místa</vt:lpstr>
      <vt:lpstr>Literární termíny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Jaroslav Hašek</dc:title>
  <dc:creator>EU12</dc:creator>
  <cp:lastModifiedBy>EU14</cp:lastModifiedBy>
  <cp:revision>30</cp:revision>
  <dcterms:created xsi:type="dcterms:W3CDTF">2011-05-13T08:03:44Z</dcterms:created>
  <dcterms:modified xsi:type="dcterms:W3CDTF">2012-05-30T08:40:31Z</dcterms:modified>
</cp:coreProperties>
</file>