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4" r:id="rId3"/>
    <p:sldId id="275" r:id="rId4"/>
    <p:sldId id="272" r:id="rId5"/>
    <p:sldId id="257" r:id="rId6"/>
    <p:sldId id="269" r:id="rId7"/>
    <p:sldId id="274" r:id="rId8"/>
    <p:sldId id="270" r:id="rId9"/>
    <p:sldId id="258" r:id="rId10"/>
    <p:sldId id="259" r:id="rId11"/>
    <p:sldId id="260" r:id="rId12"/>
    <p:sldId id="273" r:id="rId13"/>
    <p:sldId id="276" r:id="rId14"/>
    <p:sldId id="277" r:id="rId15"/>
    <p:sldId id="271" r:id="rId16"/>
    <p:sldId id="26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40D43-7A88-4257-8E08-09392DEEE6A9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F1E2F-D25D-4B6F-8F13-F3AFF609A8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282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BC2770-A9D5-4B3C-B871-9C66CE7E1EE1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05488E-A00C-4FF3-9C07-37D6D4F1CA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9374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05488E-A00C-4FF3-9C07-37D6D4F1CAAD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457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E08CDBA-814D-4EAF-A196-A74A13120702}" type="datetimeFigureOut">
              <a:rPr lang="cs-CZ" smtClean="0"/>
              <a:t>24. 10. 2013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25E9667-27CD-453B-8E53-0A0956954513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hyperlink" Target="http://www.rozhlas.cz/nabozenstvi/krestanskavlna/_zprava/347682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bible21.cz/preklad_bible/audio_NZ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druidova.mysteria.cz/HISTORIE/Dablova_Bible.htm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381000"/>
            <a:ext cx="8229600" cy="2209800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cs-CZ" sz="7000" u="dashHeavy" dirty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  <a:t/>
            </a:r>
            <a:br>
              <a:rPr lang="cs-CZ" sz="7000" u="dashHeavy" dirty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</a:br>
            <a:r>
              <a:rPr lang="cs-CZ" sz="7000" u="dashHeavy" dirty="0" smtClean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  <a:t/>
            </a:r>
            <a:br>
              <a:rPr lang="cs-CZ" sz="7000" u="dashHeavy" dirty="0" smtClean="0">
                <a:solidFill>
                  <a:srgbClr val="FF0000"/>
                </a:solidFill>
                <a:uFill>
                  <a:solidFill>
                    <a:srgbClr val="92D050"/>
                  </a:solidFill>
                </a:uFill>
                <a:latin typeface="Arial Black" pitchFamily="34" charset="0"/>
              </a:rPr>
            </a:br>
            <a:endParaRPr lang="cs-CZ" sz="2000" b="1" dirty="0">
              <a:solidFill>
                <a:srgbClr val="FF0000"/>
              </a:solidFill>
              <a:uFill>
                <a:solidFill>
                  <a:srgbClr val="92D050"/>
                </a:solidFill>
              </a:u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1186731"/>
            <a:ext cx="8424317" cy="517064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bg2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chemeClr val="bg2">
                  <a:lumMod val="50000"/>
                </a:schemeClr>
              </a:solidFill>
            </a:endParaRPr>
          </a:p>
          <a:p>
            <a:endParaRPr lang="cs-CZ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50000"/>
                  </a:schemeClr>
                </a:solidFill>
              </a:rPr>
              <a:t>PŘEDMĚT: JAZYK ČESKÝ</a:t>
            </a:r>
          </a:p>
          <a:p>
            <a:r>
              <a:rPr lang="cs-CZ" sz="2000" b="1" dirty="0">
                <a:solidFill>
                  <a:schemeClr val="bg2">
                    <a:lumMod val="50000"/>
                  </a:schemeClr>
                </a:solidFill>
              </a:rPr>
              <a:t>ROČNÍK: IX.</a:t>
            </a:r>
          </a:p>
          <a:p>
            <a:r>
              <a:rPr lang="cs-CZ" sz="2000" b="1" dirty="0">
                <a:solidFill>
                  <a:schemeClr val="bg2">
                    <a:lumMod val="50000"/>
                  </a:schemeClr>
                </a:solidFill>
              </a:rPr>
              <a:t>TÉMA: </a:t>
            </a:r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BIBLE</a:t>
            </a:r>
            <a:endParaRPr lang="cs-CZ" sz="20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000" b="1" dirty="0">
                <a:solidFill>
                  <a:schemeClr val="bg2">
                    <a:lumMod val="50000"/>
                  </a:schemeClr>
                </a:solidFill>
              </a:rPr>
              <a:t>AUTOR: MGR. HANA GINTEROVÁ</a:t>
            </a:r>
          </a:p>
          <a:p>
            <a:r>
              <a:rPr lang="cs-CZ" sz="2000" b="1" dirty="0">
                <a:solidFill>
                  <a:schemeClr val="bg2">
                    <a:lumMod val="50000"/>
                  </a:schemeClr>
                </a:solidFill>
              </a:rPr>
              <a:t>DATUM VYTVOŘENÍ: </a:t>
            </a:r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22. </a:t>
            </a:r>
            <a:r>
              <a:rPr lang="cs-CZ" sz="2000" b="1" dirty="0">
                <a:solidFill>
                  <a:schemeClr val="bg2">
                    <a:lumMod val="50000"/>
                  </a:schemeClr>
                </a:solidFill>
              </a:rPr>
              <a:t>10. 2011</a:t>
            </a:r>
          </a:p>
          <a:p>
            <a:endParaRPr lang="cs-CZ" dirty="0"/>
          </a:p>
          <a:p>
            <a:pPr algn="ctr"/>
            <a:r>
              <a:rPr lang="cs-CZ" sz="3200" b="1" dirty="0">
                <a:solidFill>
                  <a:srgbClr val="C00000"/>
                </a:solidFill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VY_32_INOVACE_25_HG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750904"/>
            <a:ext cx="1856494" cy="3905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60648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9419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253536"/>
            <a:ext cx="7859216" cy="65518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4800" b="1" dirty="0" smtClean="0">
                <a:solidFill>
                  <a:schemeClr val="bg2">
                    <a:lumMod val="50000"/>
                  </a:schemeClr>
                </a:solidFill>
              </a:rPr>
              <a:t>ANOTACE</a:t>
            </a:r>
            <a:endParaRPr lang="cs-CZ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76064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>
              <a:buClr>
                <a:schemeClr val="bg2">
                  <a:lumMod val="75000"/>
                </a:schemeClr>
              </a:buClr>
            </a:pP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PREZENTACE BYLA VYTVOŘENA JAKO DOPLNĚK K OPAKOVACÍMU UČIVU 9. ROČNÍKU POČÁTKY SVĚTOVÝCH LITERATUR – BIBLE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V RÁMCI PREZENTACE SE ŽÁCI SEZNÁMÍ S</a:t>
            </a:r>
          </a:p>
          <a:p>
            <a:pPr marL="514350" indent="-514350"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HISTORIÍ A STAVBOU BIBLE</a:t>
            </a:r>
          </a:p>
          <a:p>
            <a:pPr marL="514350" indent="-514350"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NĚKTERÝMI ZAJÍMAVOSTMI </a:t>
            </a:r>
          </a:p>
          <a:p>
            <a:pPr marL="514350" indent="-514350"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NEJZNÁMĚJŠÍMI BIBLEMI</a:t>
            </a:r>
          </a:p>
          <a:p>
            <a:pPr marL="514350" indent="-514350">
              <a:buClr>
                <a:schemeClr val="bg2">
                  <a:lumMod val="75000"/>
                </a:schemeClr>
              </a:buClr>
              <a:buFont typeface="+mj-lt"/>
              <a:buAutoNum type="arabicPeriod"/>
            </a:pP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VÝZNAMEM BIBLE PRO DNEŠNÍ DOBU</a:t>
            </a:r>
          </a:p>
          <a:p>
            <a:pPr marL="0" indent="0" algn="ctr">
              <a:buNone/>
            </a:pPr>
            <a:r>
              <a:rPr lang="cs-CZ" sz="2600" dirty="0" smtClean="0">
                <a:solidFill>
                  <a:schemeClr val="bg2">
                    <a:lumMod val="50000"/>
                  </a:schemeClr>
                </a:solidFill>
              </a:rPr>
              <a:t>DO PREZENTACE JSOU VLOŽENY HYPERTEXTOVÉ ODKAZY</a:t>
            </a:r>
          </a:p>
          <a:p>
            <a:pPr marL="0" indent="0" algn="ctr">
              <a:buNone/>
            </a:pPr>
            <a:endParaRPr lang="cs-CZ" sz="24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Pilotáž: Prezentace pilotována v 9. ročnících, ale je možné ji zařadit k danému učivu v jakémkoli ročníku II. stupně ZŠ a víceletá gymnázia. V maximální možné míře doporučuji využít hypertextové odkazy vedoucí na stránky projektu Bible 21, kde najdete sled krátkých dokumentárních  filmů věnovaným vzniku nového překladu Bible /jsou zpracovány poutavou formou/. Žáky zaujmou také stránky věnované Kodexu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</a:rPr>
              <a:t>Gigas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, v odkazu naleznete další podrobnosti a fotografie.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0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</a:rPr>
              <a:t>KLÍČOVÁ SLOVA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879107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PÍSMO SVATÉ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KNIHA KNIH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STARÝ ZÁKON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NOVÝ ZÁKON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GUTTENBERGOVA BIBLE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BIBLE 21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BIBLE KRALICKÁ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CODEX GIGAS</a:t>
            </a: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ĎÁBLOVA BIBLE</a:t>
            </a:r>
          </a:p>
          <a:p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63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04127"/>
            <a:ext cx="2639574" cy="2822033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254360"/>
            <a:ext cx="2381250" cy="2971800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6522"/>
            <a:ext cx="2970836" cy="2302398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29184" y="4077071"/>
            <a:ext cx="2232248" cy="10156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BIBLE</a:t>
            </a:r>
            <a:endParaRPr lang="cs-CZ" sz="60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44208" y="620688"/>
            <a:ext cx="2237234" cy="14465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PÍSMO SVATÉ</a:t>
            </a:r>
            <a:endParaRPr lang="cs-CZ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89178" y="620688"/>
            <a:ext cx="1944216" cy="15696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KNIHA KNIH</a:t>
            </a:r>
            <a:endParaRPr lang="cs-CZ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846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291680"/>
            <a:ext cx="7920880" cy="396044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4000" b="1" dirty="0">
                <a:solidFill>
                  <a:schemeClr val="bg2">
                    <a:lumMod val="75000"/>
                  </a:schemeClr>
                </a:solidFill>
              </a:rPr>
              <a:t>Bible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(z </a:t>
            </a:r>
            <a:r>
              <a:rPr lang="cs-CZ" b="1" dirty="0" err="1">
                <a:solidFill>
                  <a:schemeClr val="bg2">
                    <a:lumMod val="75000"/>
                  </a:schemeClr>
                </a:solidFill>
              </a:rPr>
              <a:t>řec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l-GR" b="1" dirty="0">
                <a:solidFill>
                  <a:schemeClr val="bg2">
                    <a:lumMod val="75000"/>
                  </a:schemeClr>
                </a:solidFill>
              </a:rPr>
              <a:t>τὰ βιβλ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í</a:t>
            </a:r>
            <a:r>
              <a:rPr lang="el-GR" b="1" dirty="0">
                <a:solidFill>
                  <a:schemeClr val="bg2">
                    <a:lumMod val="75000"/>
                  </a:schemeClr>
                </a:solidFill>
              </a:rPr>
              <a:t>α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ta </a:t>
            </a:r>
            <a:r>
              <a:rPr lang="cs-CZ" b="1" dirty="0" err="1">
                <a:solidFill>
                  <a:schemeClr val="bg2">
                    <a:lumMod val="75000"/>
                  </a:schemeClr>
                </a:solidFill>
              </a:rPr>
              <a:t>biblia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 knihy, svitky) je </a:t>
            </a:r>
            <a:r>
              <a:rPr lang="cs-CZ" b="1" u="sng" dirty="0">
                <a:solidFill>
                  <a:schemeClr val="bg2">
                    <a:lumMod val="75000"/>
                  </a:schemeClr>
                </a:solidFill>
              </a:rPr>
              <a:t>soubor knih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, které křesťanství považuje za posvátné a inspirované Bohem. </a:t>
            </a:r>
            <a:endParaRPr lang="cs-CZ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45720" indent="0">
              <a:buNone/>
            </a:pP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Bible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je označována též jako </a:t>
            </a:r>
            <a:r>
              <a:rPr lang="cs-CZ" b="1" u="sng" dirty="0">
                <a:solidFill>
                  <a:schemeClr val="bg2">
                    <a:lumMod val="75000"/>
                  </a:schemeClr>
                </a:solidFill>
              </a:rPr>
              <a:t>Písmo svaté </a:t>
            </a:r>
            <a:r>
              <a:rPr lang="cs-CZ" b="1" dirty="0" smtClean="0">
                <a:solidFill>
                  <a:schemeClr val="bg2">
                    <a:lumMod val="75000"/>
                  </a:schemeClr>
                </a:solidFill>
              </a:rPr>
              <a:t>nebo 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krátce jen </a:t>
            </a:r>
            <a:r>
              <a:rPr lang="cs-CZ" b="1" u="sng" dirty="0">
                <a:solidFill>
                  <a:schemeClr val="bg2">
                    <a:lumMod val="75000"/>
                  </a:schemeClr>
                </a:solidFill>
              </a:rPr>
              <a:t>Písmo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, některé církve jej označují také jako </a:t>
            </a:r>
            <a:r>
              <a:rPr lang="cs-CZ" b="1" u="sng" dirty="0">
                <a:solidFill>
                  <a:schemeClr val="bg2">
                    <a:lumMod val="75000"/>
                  </a:schemeClr>
                </a:solidFill>
              </a:rPr>
              <a:t>Boží slovo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. Lze se také setkat s označením </a:t>
            </a:r>
            <a:r>
              <a:rPr lang="cs-CZ" b="1" u="sng" dirty="0">
                <a:solidFill>
                  <a:schemeClr val="bg2">
                    <a:lumMod val="75000"/>
                  </a:schemeClr>
                </a:solidFill>
              </a:rPr>
              <a:t>Kniha knih</a:t>
            </a:r>
            <a:r>
              <a:rPr lang="cs-CZ" b="1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783117" y="596007"/>
            <a:ext cx="3672408" cy="7694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bg2">
                    <a:lumMod val="75000"/>
                  </a:schemeClr>
                </a:solidFill>
              </a:rPr>
              <a:t>CO JE TO BIBLE</a:t>
            </a:r>
            <a:endParaRPr lang="cs-CZ" sz="44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6252120"/>
            <a:ext cx="511256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VYPIŠ DO SEŠITU PODTRŽENÉ VÝRAZY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65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2309169"/>
            <a:ext cx="8424936" cy="43088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Bible </a:t>
            </a:r>
            <a:r>
              <a:rPr lang="cs-CZ" sz="4000" b="1" dirty="0">
                <a:solidFill>
                  <a:schemeClr val="bg2">
                    <a:lumMod val="50000"/>
                  </a:schemeClr>
                </a:solidFill>
              </a:rPr>
              <a:t>není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kniha</a:t>
            </a:r>
            <a:endParaRPr lang="cs-CZ" sz="40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Bible sice obvykle vypadá jako kniha, kniha to však není. Slovo Bible (</a:t>
            </a:r>
            <a:r>
              <a:rPr lang="cs-CZ" sz="2400" dirty="0" err="1">
                <a:solidFill>
                  <a:schemeClr val="bg2">
                    <a:lumMod val="50000"/>
                  </a:schemeClr>
                </a:solidFill>
              </a:rPr>
              <a:t>Biblia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) znamená knihy. Svatý Jeroným, její překladatel do latiny, pro ni měl název </a:t>
            </a:r>
            <a:r>
              <a:rPr lang="cs-CZ" sz="2400" dirty="0" err="1">
                <a:solidFill>
                  <a:schemeClr val="bg2">
                    <a:lumMod val="50000"/>
                  </a:schemeClr>
                </a:solidFill>
              </a:rPr>
              <a:t>bibliotheca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, tedy knihovna.</a:t>
            </a:r>
          </a:p>
          <a:p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To je jistě přesnější, protože Bible je </a:t>
            </a:r>
            <a:r>
              <a:rPr lang="cs-CZ" sz="2400" b="1" u="sng" dirty="0">
                <a:solidFill>
                  <a:schemeClr val="bg2">
                    <a:lumMod val="50000"/>
                  </a:schemeClr>
                </a:solidFill>
              </a:rPr>
              <a:t>sbírkou 66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(podle některých církví ještě většího počtu) </a:t>
            </a:r>
            <a:r>
              <a:rPr lang="cs-CZ" sz="2400" b="1" u="sng" dirty="0">
                <a:solidFill>
                  <a:schemeClr val="bg2">
                    <a:lumMod val="50000"/>
                  </a:schemeClr>
                </a:solidFill>
              </a:rPr>
              <a:t>jednotlivých knih 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– historických záznamů, písňových textů, poezie, přísloví, proroctví i zákoníků od </a:t>
            </a:r>
            <a:r>
              <a:rPr lang="cs-CZ" sz="2400" b="1" u="sng" dirty="0">
                <a:solidFill>
                  <a:schemeClr val="bg2">
                    <a:lumMod val="50000"/>
                  </a:schemeClr>
                </a:solidFill>
              </a:rPr>
              <a:t>desítek autorů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. K tomu je v originále </a:t>
            </a:r>
            <a:r>
              <a:rPr lang="cs-CZ" sz="2400" b="1" u="sng" dirty="0">
                <a:solidFill>
                  <a:schemeClr val="bg2">
                    <a:lumMod val="50000"/>
                  </a:schemeClr>
                </a:solidFill>
              </a:rPr>
              <a:t>psaná třemi různými jazyky</a:t>
            </a:r>
            <a:r>
              <a:rPr lang="cs-CZ" sz="2400" dirty="0">
                <a:solidFill>
                  <a:schemeClr val="bg2">
                    <a:lumMod val="50000"/>
                  </a:schemeClr>
                </a:solidFill>
              </a:rPr>
              <a:t>, hebrejsky, aramejsky a řecky.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2092" y="476672"/>
            <a:ext cx="3744416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CO BY VÁS MOHLO ZAJÍMAT</a:t>
            </a:r>
            <a:endParaRPr lang="cs-CZ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2092" y="1804174"/>
            <a:ext cx="388843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VYPIŠ DO SEŠITU </a:t>
            </a:r>
            <a:r>
              <a:rPr lang="cs-CZ" b="1" dirty="0" smtClean="0">
                <a:solidFill>
                  <a:srgbClr val="C00000"/>
                </a:solidFill>
              </a:rPr>
              <a:t>PODTRŽENÉ VÝRAZY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5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2780928"/>
            <a:ext cx="8424936" cy="338554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BIBLE</a:t>
            </a:r>
          </a:p>
          <a:p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je </a:t>
            </a:r>
            <a:r>
              <a:rPr lang="cs-CZ" sz="2800" b="1" dirty="0">
                <a:solidFill>
                  <a:schemeClr val="bg2">
                    <a:lumMod val="75000"/>
                  </a:schemeClr>
                </a:solidFill>
              </a:rPr>
              <a:t>suverénně </a:t>
            </a:r>
            <a:r>
              <a:rPr lang="cs-CZ" sz="2800" b="1" u="sng" dirty="0">
                <a:solidFill>
                  <a:schemeClr val="bg2">
                    <a:lumMod val="75000"/>
                  </a:schemeClr>
                </a:solidFill>
              </a:rPr>
              <a:t>nejčtenější kniha na světě</a:t>
            </a:r>
          </a:p>
          <a:p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je </a:t>
            </a:r>
            <a:r>
              <a:rPr lang="cs-CZ" sz="2800" b="1" dirty="0">
                <a:solidFill>
                  <a:schemeClr val="bg2">
                    <a:lumMod val="75000"/>
                  </a:schemeClr>
                </a:solidFill>
              </a:rPr>
              <a:t>čtena všemi věkovými kategoriemi, je upravena do mnoha verzí a způsobů využití – od malých dětí, přes </a:t>
            </a:r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mládež</a:t>
            </a:r>
            <a:r>
              <a:rPr lang="cs-CZ" sz="2800" b="1" dirty="0">
                <a:solidFill>
                  <a:schemeClr val="bg2">
                    <a:lumMod val="75000"/>
                  </a:schemeClr>
                </a:solidFill>
              </a:rPr>
              <a:t>, dospělé až po seniory </a:t>
            </a:r>
          </a:p>
          <a:p>
            <a:r>
              <a:rPr lang="cs-CZ" sz="2800" b="1" dirty="0" smtClean="0">
                <a:solidFill>
                  <a:schemeClr val="bg2">
                    <a:lumMod val="75000"/>
                  </a:schemeClr>
                </a:solidFill>
              </a:rPr>
              <a:t>Bible </a:t>
            </a:r>
            <a:r>
              <a:rPr lang="cs-CZ" sz="2800" b="1" dirty="0">
                <a:solidFill>
                  <a:schemeClr val="bg2">
                    <a:lumMod val="75000"/>
                  </a:schemeClr>
                </a:solidFill>
              </a:rPr>
              <a:t>nebo její části jsou </a:t>
            </a:r>
            <a:r>
              <a:rPr lang="cs-CZ" sz="2800" b="1" u="sng" dirty="0">
                <a:solidFill>
                  <a:schemeClr val="bg2">
                    <a:lumMod val="75000"/>
                  </a:schemeClr>
                </a:solidFill>
              </a:rPr>
              <a:t>přeloženy</a:t>
            </a:r>
            <a:r>
              <a:rPr lang="cs-CZ" sz="2800" b="1" dirty="0">
                <a:solidFill>
                  <a:schemeClr val="bg2">
                    <a:lumMod val="75000"/>
                  </a:schemeClr>
                </a:solidFill>
              </a:rPr>
              <a:t> do </a:t>
            </a:r>
            <a:r>
              <a:rPr lang="cs-CZ" sz="2800" b="1" u="sng" dirty="0">
                <a:solidFill>
                  <a:schemeClr val="bg2">
                    <a:lumMod val="75000"/>
                  </a:schemeClr>
                </a:solidFill>
              </a:rPr>
              <a:t>necelých 2500 </a:t>
            </a:r>
            <a:r>
              <a:rPr lang="cs-CZ" sz="2800" b="1" dirty="0">
                <a:solidFill>
                  <a:schemeClr val="bg2">
                    <a:lumMod val="75000"/>
                  </a:schemeClr>
                </a:solidFill>
              </a:rPr>
              <a:t>(2.479) </a:t>
            </a:r>
            <a:r>
              <a:rPr lang="cs-CZ" sz="2800" b="1" u="sng" dirty="0">
                <a:solidFill>
                  <a:schemeClr val="bg2">
                    <a:lumMod val="75000"/>
                  </a:schemeClr>
                </a:solidFill>
              </a:rPr>
              <a:t>jazyků</a:t>
            </a:r>
            <a:r>
              <a:rPr lang="cs-CZ" sz="2800" b="1" dirty="0">
                <a:solidFill>
                  <a:schemeClr val="bg2">
                    <a:lumMod val="75000"/>
                  </a:schemeClr>
                </a:solidFill>
              </a:rPr>
              <a:t> a dialektů (nářečí) na světě</a:t>
            </a:r>
          </a:p>
          <a:p>
            <a:r>
              <a:rPr lang="cs-CZ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72092" y="476672"/>
            <a:ext cx="3744416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D1282E">
                    <a:lumMod val="50000"/>
                  </a:srgbClr>
                </a:solidFill>
              </a:rPr>
              <a:t>CO BY VÁS MOHLO ZAJÍMAT</a:t>
            </a:r>
            <a:endParaRPr lang="cs-CZ" sz="3600" b="1" dirty="0">
              <a:solidFill>
                <a:srgbClr val="D1282E">
                  <a:lumMod val="50000"/>
                </a:srgb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2092" y="1804174"/>
            <a:ext cx="388843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VYPIŠ DO SEŠITU </a:t>
            </a:r>
            <a:r>
              <a:rPr lang="cs-CZ" b="1" dirty="0" smtClean="0">
                <a:solidFill>
                  <a:srgbClr val="C00000"/>
                </a:solidFill>
              </a:rPr>
              <a:t>PODTRŽENÉ VÝRAZY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72"/>
            <a:ext cx="3025518" cy="1981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16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67544" y="620688"/>
            <a:ext cx="8229600" cy="1143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</a:rPr>
              <a:t>JAK VZNIKALA BIBLE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2420888"/>
            <a:ext cx="5112568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POŘAD ČESKÉHO ROZHLASU NA TÉMA </a:t>
            </a:r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  <a:hlinkClick r:id="rId2"/>
              </a:rPr>
              <a:t>BIBLE</a:t>
            </a:r>
            <a:endParaRPr lang="cs-CZ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EU12\AppData\Local\Microsoft\Windows\Temporary Internet Files\Content.IE5\M1TMZU76\MC900426176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343" y="3284984"/>
            <a:ext cx="2775446" cy="272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U12\AppData\Local\Microsoft\Windows\Temporary Internet Files\Content.IE5\2Q3A7NWE\MC900426154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40968"/>
            <a:ext cx="3167856" cy="333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0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marL="0" indent="0" algn="ctr"/>
            <a:r>
              <a:rPr lang="cs-CZ" sz="4800" dirty="0">
                <a:solidFill>
                  <a:schemeClr val="accent6"/>
                </a:solidFill>
                <a:effectLst/>
              </a:rPr>
              <a:t>Gutenbergova bible</a:t>
            </a:r>
            <a:br>
              <a:rPr lang="cs-CZ" sz="4800" dirty="0">
                <a:solidFill>
                  <a:schemeClr val="accent6"/>
                </a:solidFill>
                <a:effectLst/>
              </a:rPr>
            </a:br>
            <a:r>
              <a:rPr lang="cs-CZ" sz="4800" dirty="0">
                <a:effectLst/>
              </a:rPr>
              <a:t/>
            </a:r>
            <a:br>
              <a:rPr lang="cs-CZ" sz="4800" dirty="0">
                <a:effectLst/>
              </a:rPr>
            </a:br>
            <a:r>
              <a:rPr lang="cs-CZ" sz="6000" b="1" dirty="0" smtClean="0">
                <a:solidFill>
                  <a:schemeClr val="bg2">
                    <a:lumMod val="50000"/>
                  </a:schemeClr>
                </a:solidFill>
                <a:effectLst/>
              </a:rPr>
              <a:t>GUTTENBERGOVA BIBLE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322292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4000" b="1" dirty="0">
                <a:solidFill>
                  <a:schemeClr val="bg2">
                    <a:lumMod val="75000"/>
                  </a:schemeClr>
                </a:solidFill>
              </a:rPr>
              <a:t>Bible byla přepisována </a:t>
            </a: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ručně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v </a:t>
            </a:r>
            <a:r>
              <a:rPr lang="cs-CZ" sz="4000" b="1" dirty="0">
                <a:solidFill>
                  <a:schemeClr val="bg2">
                    <a:lumMod val="75000"/>
                  </a:schemeClr>
                </a:solidFill>
              </a:rPr>
              <a:t>roce 1452 byl vynalezen knihtisk </a:t>
            </a:r>
            <a:endParaRPr lang="cs-CZ" sz="40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první </a:t>
            </a:r>
            <a:r>
              <a:rPr lang="cs-CZ" sz="4000" b="1" dirty="0">
                <a:solidFill>
                  <a:schemeClr val="bg2">
                    <a:lumMod val="75000"/>
                  </a:schemeClr>
                </a:solidFill>
              </a:rPr>
              <a:t>kniha vytištěna na knihtisku byla právě </a:t>
            </a: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Bible Johanesem </a:t>
            </a:r>
            <a:r>
              <a:rPr lang="cs-CZ" sz="4000" b="1" dirty="0" err="1" smtClean="0">
                <a:solidFill>
                  <a:schemeClr val="bg2">
                    <a:lumMod val="75000"/>
                  </a:schemeClr>
                </a:solidFill>
              </a:rPr>
              <a:t>Guttenbergem</a:t>
            </a:r>
            <a:endParaRPr lang="cs-CZ" sz="4000" dirty="0" smtClean="0">
              <a:effectLst/>
            </a:endParaRPr>
          </a:p>
        </p:txBody>
      </p:sp>
      <p:pic>
        <p:nvPicPr>
          <p:cNvPr id="1026" name="Picture 2" descr="C:\Users\T9C.SLOVAN\Desktop\220px-Gutenberg_Bib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77072"/>
            <a:ext cx="3456384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9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69119" y="404664"/>
            <a:ext cx="7128792" cy="132343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</a:rPr>
              <a:t>BIBLE 21 – POSLEDNÍ PŘEKLAD BIBLE Z ROKU </a:t>
            </a:r>
            <a:r>
              <a:rPr lang="cs-CZ" sz="4000" b="1" dirty="0" smtClean="0">
                <a:solidFill>
                  <a:schemeClr val="bg2">
                    <a:lumMod val="75000"/>
                  </a:schemeClr>
                </a:solidFill>
                <a:hlinkClick r:id="rId2"/>
              </a:rPr>
              <a:t>2009</a:t>
            </a:r>
            <a:endParaRPr lang="cs-CZ" sz="4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976" y="2132856"/>
            <a:ext cx="396940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EU12\AppData\Local\Microsoft\Windows\Temporary Internet Files\Content.IE5\RIWGY0QU\MP900313874[1].jpg"/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19" y="2575140"/>
            <a:ext cx="2811098" cy="367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U12\AppData\Local\Microsoft\Windows\Temporary Internet Files\Content.IE5\HT4TS4KI\MP900400642[1]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320" y="3284984"/>
            <a:ext cx="2437210" cy="304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73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b="1" dirty="0" smtClean="0">
                <a:solidFill>
                  <a:schemeClr val="bg2">
                    <a:lumMod val="50000"/>
                  </a:schemeClr>
                </a:solidFill>
              </a:rPr>
              <a:t>Bible kralická </a:t>
            </a:r>
            <a:endParaRPr lang="cs-CZ" sz="6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44824"/>
            <a:ext cx="2887588" cy="4357633"/>
          </a:xfrm>
          <a:prstGeom prst="rect">
            <a:avLst/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Obdélník 2"/>
          <p:cNvSpPr/>
          <p:nvPr/>
        </p:nvSpPr>
        <p:spPr>
          <a:xfrm>
            <a:off x="323528" y="1700808"/>
            <a:ext cx="5004048" cy="4832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b="1" u="sng" dirty="0">
                <a:solidFill>
                  <a:schemeClr val="bg2">
                    <a:lumMod val="50000"/>
                  </a:schemeClr>
                </a:solidFill>
              </a:rPr>
              <a:t>Bible kralická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</a:rPr>
              <a:t>je českou tištěnou biblí, kterou z původních biblických jazyků (hebrejštiny, aramejštiny a řečtiny) přeložili překladatelé a teologové Jednoty bratrské. Svůj název dostala podle místa vytištění, kterým byly jihomoravské Kralice. </a:t>
            </a:r>
            <a:r>
              <a:rPr lang="cs-CZ" sz="2800" b="1" u="sng" dirty="0">
                <a:solidFill>
                  <a:schemeClr val="bg2">
                    <a:lumMod val="50000"/>
                  </a:schemeClr>
                </a:solidFill>
              </a:rPr>
              <a:t>Je to první český překlad bible z původních jazyků, </a:t>
            </a:r>
            <a:r>
              <a:rPr lang="cs-CZ" sz="2800" b="1" dirty="0">
                <a:solidFill>
                  <a:schemeClr val="bg2">
                    <a:lumMod val="50000"/>
                  </a:schemeClr>
                </a:solidFill>
              </a:rPr>
              <a:t>nikoli z latinské Vulgáty</a:t>
            </a:r>
            <a:r>
              <a:rPr lang="cs-CZ" sz="2400" b="1" dirty="0">
                <a:solidFill>
                  <a:schemeClr val="bg2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049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548680"/>
            <a:ext cx="468052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Ď</a:t>
            </a:r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ÁBLOVA</a:t>
            </a:r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BIBLE</a:t>
            </a:r>
            <a:endParaRPr lang="cs-CZ" sz="5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844824"/>
            <a:ext cx="6858000" cy="45243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400" b="1" u="sng" dirty="0" err="1">
                <a:solidFill>
                  <a:schemeClr val="bg2">
                    <a:lumMod val="50000"/>
                  </a:schemeClr>
                </a:solidFill>
              </a:rPr>
              <a:t>Codex</a:t>
            </a:r>
            <a:r>
              <a:rPr lang="cs-CZ" sz="2400" b="1" u="sng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b="1" u="sng" dirty="0" err="1">
                <a:solidFill>
                  <a:schemeClr val="bg2">
                    <a:lumMod val="50000"/>
                  </a:schemeClr>
                </a:solidFill>
              </a:rPr>
              <a:t>Gigas</a:t>
            </a:r>
            <a:r>
              <a:rPr lang="cs-CZ" sz="2400" b="1" u="sng" dirty="0">
                <a:solidFill>
                  <a:schemeClr val="bg2">
                    <a:lumMod val="50000"/>
                  </a:schemeClr>
                </a:solidFill>
              </a:rPr>
              <a:t> alias Ďáblova bible </a:t>
            </a:r>
          </a:p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Na počátku 13.století bylo v Čechách vytvořeno pozoruhodné literární dílo známé jako „Ďáblova bible“. Neznámý tvůrce napsal a barevnými iluminacemi vybavil obří knihu, o jejímž původu se do dneška můžeme jen dohadovat. Grafologové s historiky se shodují v tom, že se jedná o dílo vytvořené jednou rukou, jedním autorem. Pro svou anonymitu bývá proto nazýván „Velkým písařem“. Těžko však uvěřit, že práci takového rozsahu mohl zvládnout jeden člověk v krátkém časovém úseku … ledaže by mu v tom pomáhal ďábel! </a:t>
            </a:r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763" y="2348880"/>
            <a:ext cx="1570384" cy="2617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36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915" y="1628800"/>
            <a:ext cx="6728147" cy="463120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" name="TextovéPole 1"/>
          <p:cNvSpPr txBox="1"/>
          <p:nvPr/>
        </p:nvSpPr>
        <p:spPr>
          <a:xfrm>
            <a:off x="2267744" y="476672"/>
            <a:ext cx="4752528" cy="7694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</a:rPr>
              <a:t>KODEX GIGAS</a:t>
            </a:r>
            <a:endParaRPr lang="cs-CZ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4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476672"/>
            <a:ext cx="4752528" cy="7694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</a:rPr>
              <a:t>KODEX GIGAS</a:t>
            </a:r>
            <a:endParaRPr lang="cs-CZ" sz="4400" b="1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2862064" cy="477010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566"/>
            <a:ext cx="3217540" cy="4643983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63265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</a:rPr>
              <a:t>LITERÁRNÍ TERMÍNY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2284" y="1668495"/>
            <a:ext cx="8229600" cy="4879107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PÍSMO SVATÉ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KNIHA KNIH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STARÝ ZÁKON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NOVÝ ZÁKON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GUTTENBERGOVA BIBLE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BIBLE 21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BIBLE KRALICKÁ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CODEX GIGAS</a:t>
            </a:r>
          </a:p>
          <a:p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</a:rPr>
              <a:t>ĎÁBLOVA BIBLE</a:t>
            </a:r>
          </a:p>
          <a:p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EU12\AppData\Local\Microsoft\Windows\Temporary Internet Files\Content.IE5\HT4TS4KI\MP900399484[1]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61048"/>
            <a:ext cx="239740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33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14077"/>
            <a:ext cx="8229600" cy="72719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>
                <a:solidFill>
                  <a:schemeClr val="bg1"/>
                </a:solidFill>
              </a:rPr>
              <a:t>CITACE: OBRÁZKY, FOTOGRAFIE, KRESBY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17037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>
              <a:buClrTx/>
            </a:pPr>
            <a:r>
              <a:rPr lang="cs-CZ" dirty="0" smtClean="0">
                <a:solidFill>
                  <a:schemeClr val="bg1"/>
                </a:solidFill>
              </a:rPr>
              <a:t>Vložil </a:t>
            </a:r>
            <a:r>
              <a:rPr lang="cs-CZ" dirty="0">
                <a:solidFill>
                  <a:schemeClr val="bg1"/>
                </a:solidFill>
              </a:rPr>
              <a:t>uživatel </a:t>
            </a:r>
            <a:r>
              <a:rPr lang="cs-CZ" dirty="0" err="1">
                <a:solidFill>
                  <a:schemeClr val="bg1"/>
                </a:solidFill>
              </a:rPr>
              <a:t>Llull</a:t>
            </a:r>
            <a:r>
              <a:rPr lang="cs-CZ" dirty="0">
                <a:solidFill>
                  <a:schemeClr val="bg1"/>
                </a:solidFill>
              </a:rPr>
              <a:t>. Http://cz.wikipedia.org [online]. 2. 1. 2005, </a:t>
            </a:r>
            <a:r>
              <a:rPr lang="cs-CZ" dirty="0" smtClean="0">
                <a:solidFill>
                  <a:schemeClr val="bg1"/>
                </a:solidFill>
              </a:rPr>
              <a:t>17:09. </a:t>
            </a:r>
            <a:r>
              <a:rPr lang="cs-CZ" dirty="0">
                <a:solidFill>
                  <a:schemeClr val="bg1"/>
                </a:solidFill>
              </a:rPr>
              <a:t>[</a:t>
            </a:r>
            <a:r>
              <a:rPr lang="cs-CZ" dirty="0" smtClean="0">
                <a:solidFill>
                  <a:schemeClr val="bg1"/>
                </a:solidFill>
              </a:rPr>
              <a:t>2011-10-22] </a:t>
            </a:r>
            <a:r>
              <a:rPr lang="cs-CZ" dirty="0" err="1" smtClean="0">
                <a:solidFill>
                  <a:schemeClr val="bg1"/>
                </a:solidFill>
              </a:rPr>
              <a:t>Soubor:Gutenberg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Bible.jpg. </a:t>
            </a:r>
            <a:r>
              <a:rPr lang="cs-CZ" dirty="0" err="1">
                <a:solidFill>
                  <a:schemeClr val="bg1"/>
                </a:solidFill>
              </a:rPr>
              <a:t>From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Wikipedia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the</a:t>
            </a:r>
            <a:r>
              <a:rPr lang="cs-CZ" dirty="0">
                <a:solidFill>
                  <a:schemeClr val="bg1"/>
                </a:solidFill>
              </a:rPr>
              <a:t> free </a:t>
            </a:r>
            <a:r>
              <a:rPr lang="cs-CZ" dirty="0" err="1">
                <a:solidFill>
                  <a:schemeClr val="bg1"/>
                </a:solidFill>
              </a:rPr>
              <a:t>encyclopedia</a:t>
            </a:r>
            <a:r>
              <a:rPr lang="cs-CZ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dirty="0" err="1">
                <a:solidFill>
                  <a:schemeClr val="bg1"/>
                </a:solidFill>
              </a:rPr>
              <a:t>Soubor:Gutenberg_Bible.jpg</a:t>
            </a:r>
            <a:r>
              <a:rPr lang="cs-CZ" dirty="0">
                <a:solidFill>
                  <a:schemeClr val="bg1"/>
                </a:solidFill>
              </a:rPr>
              <a:t>&gt;</a:t>
            </a:r>
          </a:p>
          <a:p>
            <a:pPr>
              <a:buClrTx/>
            </a:pPr>
            <a:r>
              <a:rPr lang="cs-CZ" dirty="0">
                <a:solidFill>
                  <a:schemeClr val="bg1"/>
                </a:solidFill>
              </a:rPr>
              <a:t>Volné </a:t>
            </a:r>
            <a:r>
              <a:rPr lang="cs-CZ" dirty="0" smtClean="0">
                <a:solidFill>
                  <a:schemeClr val="bg1"/>
                </a:solidFill>
              </a:rPr>
              <a:t>dílo, vložil </a:t>
            </a:r>
            <a:r>
              <a:rPr lang="cs-CZ" dirty="0">
                <a:solidFill>
                  <a:schemeClr val="bg1"/>
                </a:solidFill>
              </a:rPr>
              <a:t>uživatel </a:t>
            </a:r>
            <a:r>
              <a:rPr lang="cs-CZ" dirty="0" err="1">
                <a:solidFill>
                  <a:schemeClr val="bg1"/>
                </a:solidFill>
              </a:rPr>
              <a:t>Stzeman</a:t>
            </a:r>
            <a:r>
              <a:rPr lang="cs-CZ" dirty="0">
                <a:solidFill>
                  <a:schemeClr val="bg1"/>
                </a:solidFill>
              </a:rPr>
              <a:t>. Http://cz.wikipedia.org [online]. 14. 2. 2010, </a:t>
            </a:r>
            <a:r>
              <a:rPr lang="cs-CZ" dirty="0" smtClean="0">
                <a:solidFill>
                  <a:schemeClr val="bg1"/>
                </a:solidFill>
              </a:rPr>
              <a:t>09:20</a:t>
            </a:r>
            <a:r>
              <a:rPr lang="cs-CZ" dirty="0">
                <a:solidFill>
                  <a:schemeClr val="bg1"/>
                </a:solidFill>
              </a:rPr>
              <a:t>. [2011-10-22] </a:t>
            </a:r>
            <a:r>
              <a:rPr lang="cs-CZ" dirty="0" err="1" smtClean="0">
                <a:solidFill>
                  <a:schemeClr val="bg1"/>
                </a:solidFill>
              </a:rPr>
              <a:t>Soubor:Kralice.jpg</a:t>
            </a:r>
            <a:r>
              <a:rPr lang="cs-CZ" dirty="0">
                <a:solidFill>
                  <a:schemeClr val="bg1"/>
                </a:solidFill>
              </a:rPr>
              <a:t>. </a:t>
            </a:r>
            <a:r>
              <a:rPr lang="cs-CZ" dirty="0" err="1">
                <a:solidFill>
                  <a:schemeClr val="bg1"/>
                </a:solidFill>
              </a:rPr>
              <a:t>From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Wikipedia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the</a:t>
            </a:r>
            <a:r>
              <a:rPr lang="cs-CZ" dirty="0">
                <a:solidFill>
                  <a:schemeClr val="bg1"/>
                </a:solidFill>
              </a:rPr>
              <a:t> free </a:t>
            </a:r>
            <a:r>
              <a:rPr lang="cs-CZ" dirty="0" err="1">
                <a:solidFill>
                  <a:schemeClr val="bg1"/>
                </a:solidFill>
              </a:rPr>
              <a:t>encyclopedia</a:t>
            </a:r>
            <a:r>
              <a:rPr lang="cs-CZ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dirty="0" err="1">
                <a:solidFill>
                  <a:schemeClr val="bg1"/>
                </a:solidFill>
              </a:rPr>
              <a:t>Soubor:Kralice.jpg</a:t>
            </a:r>
            <a:r>
              <a:rPr lang="cs-CZ" dirty="0">
                <a:solidFill>
                  <a:schemeClr val="bg1"/>
                </a:solidFill>
              </a:rPr>
              <a:t>&gt;</a:t>
            </a:r>
          </a:p>
          <a:p>
            <a:pPr>
              <a:buClrTx/>
            </a:pPr>
            <a:r>
              <a:rPr lang="cs-CZ" dirty="0" err="1">
                <a:solidFill>
                  <a:schemeClr val="bg1"/>
                </a:solidFill>
              </a:rPr>
              <a:t>Kungl</a:t>
            </a:r>
            <a:r>
              <a:rPr lang="cs-CZ" dirty="0">
                <a:solidFill>
                  <a:schemeClr val="bg1"/>
                </a:solidFill>
              </a:rPr>
              <a:t>. </a:t>
            </a:r>
            <a:r>
              <a:rPr lang="cs-CZ" dirty="0" err="1">
                <a:solidFill>
                  <a:schemeClr val="bg1"/>
                </a:solidFill>
              </a:rPr>
              <a:t>biblioteket</a:t>
            </a:r>
            <a:r>
              <a:rPr lang="cs-CZ" dirty="0">
                <a:solidFill>
                  <a:schemeClr val="bg1"/>
                </a:solidFill>
              </a:rPr>
              <a:t>. Http://cz.wikipedia.org [online]. 8. 7. 2005, </a:t>
            </a:r>
            <a:r>
              <a:rPr lang="cs-CZ" dirty="0" smtClean="0">
                <a:solidFill>
                  <a:schemeClr val="bg1"/>
                </a:solidFill>
              </a:rPr>
              <a:t>21:07. </a:t>
            </a:r>
            <a:r>
              <a:rPr lang="cs-CZ" dirty="0">
                <a:solidFill>
                  <a:schemeClr val="bg1"/>
                </a:solidFill>
              </a:rPr>
              <a:t>[2011-10-22] </a:t>
            </a:r>
            <a:r>
              <a:rPr lang="cs-CZ" dirty="0" err="1">
                <a:solidFill>
                  <a:schemeClr val="bg1"/>
                </a:solidFill>
              </a:rPr>
              <a:t>Soubor:Devil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codex</a:t>
            </a:r>
            <a:r>
              <a:rPr lang="cs-CZ" dirty="0">
                <a:solidFill>
                  <a:schemeClr val="bg1"/>
                </a:solidFill>
              </a:rPr>
              <a:t> Gigas.jpg. </a:t>
            </a:r>
            <a:r>
              <a:rPr lang="cs-CZ" dirty="0" err="1">
                <a:solidFill>
                  <a:schemeClr val="bg1"/>
                </a:solidFill>
              </a:rPr>
              <a:t>From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Wikipedia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the</a:t>
            </a:r>
            <a:r>
              <a:rPr lang="cs-CZ" dirty="0">
                <a:solidFill>
                  <a:schemeClr val="bg1"/>
                </a:solidFill>
              </a:rPr>
              <a:t> free </a:t>
            </a:r>
            <a:r>
              <a:rPr lang="cs-CZ" dirty="0" err="1">
                <a:solidFill>
                  <a:schemeClr val="bg1"/>
                </a:solidFill>
              </a:rPr>
              <a:t>encyclopedia</a:t>
            </a:r>
            <a:r>
              <a:rPr lang="cs-CZ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dirty="0" err="1">
                <a:solidFill>
                  <a:schemeClr val="bg1"/>
                </a:solidFill>
              </a:rPr>
              <a:t>Soubor:Devil_codex_Gigas.jpg</a:t>
            </a:r>
            <a:r>
              <a:rPr lang="cs-CZ" dirty="0">
                <a:solidFill>
                  <a:schemeClr val="bg1"/>
                </a:solidFill>
              </a:rPr>
              <a:t>&gt;</a:t>
            </a:r>
          </a:p>
          <a:p>
            <a:pPr>
              <a:buClrTx/>
            </a:pPr>
            <a:r>
              <a:rPr lang="cs-CZ" dirty="0" smtClean="0">
                <a:solidFill>
                  <a:schemeClr val="bg1"/>
                </a:solidFill>
              </a:rPr>
              <a:t>Volné dílo, vložil </a:t>
            </a:r>
            <a:r>
              <a:rPr lang="cs-CZ" dirty="0">
                <a:solidFill>
                  <a:schemeClr val="bg1"/>
                </a:solidFill>
              </a:rPr>
              <a:t>uživatel </a:t>
            </a:r>
            <a:r>
              <a:rPr lang="cs-CZ" dirty="0" err="1">
                <a:solidFill>
                  <a:schemeClr val="bg1"/>
                </a:solidFill>
              </a:rPr>
              <a:t>Xlboy</a:t>
            </a:r>
            <a:r>
              <a:rPr lang="cs-CZ" dirty="0">
                <a:solidFill>
                  <a:schemeClr val="bg1"/>
                </a:solidFill>
              </a:rPr>
              <a:t>. Http://cz.wikipedia.org [online]. 28. 3. 2005, </a:t>
            </a:r>
            <a:r>
              <a:rPr lang="cs-CZ" dirty="0" smtClean="0">
                <a:solidFill>
                  <a:schemeClr val="bg1"/>
                </a:solidFill>
              </a:rPr>
              <a:t>19:20. </a:t>
            </a:r>
            <a:r>
              <a:rPr lang="cs-CZ" dirty="0">
                <a:solidFill>
                  <a:schemeClr val="bg1"/>
                </a:solidFill>
              </a:rPr>
              <a:t>[2011-10-22] </a:t>
            </a:r>
            <a:r>
              <a:rPr lang="cs-CZ" dirty="0" err="1">
                <a:solidFill>
                  <a:schemeClr val="bg1"/>
                </a:solidFill>
              </a:rPr>
              <a:t>Soubor:Devil</a:t>
            </a:r>
            <a:r>
              <a:rPr lang="cs-CZ" dirty="0">
                <a:solidFill>
                  <a:schemeClr val="bg1"/>
                </a:solidFill>
              </a:rPr>
              <a:t> medium.jpg. </a:t>
            </a:r>
            <a:r>
              <a:rPr lang="cs-CZ" dirty="0" err="1">
                <a:solidFill>
                  <a:schemeClr val="bg1"/>
                </a:solidFill>
              </a:rPr>
              <a:t>From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Wikipedia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the</a:t>
            </a:r>
            <a:r>
              <a:rPr lang="cs-CZ" dirty="0">
                <a:solidFill>
                  <a:schemeClr val="bg1"/>
                </a:solidFill>
              </a:rPr>
              <a:t> free </a:t>
            </a:r>
            <a:r>
              <a:rPr lang="cs-CZ" dirty="0" err="1">
                <a:solidFill>
                  <a:schemeClr val="bg1"/>
                </a:solidFill>
              </a:rPr>
              <a:t>encyclopedia</a:t>
            </a:r>
            <a:r>
              <a:rPr lang="cs-CZ" dirty="0">
                <a:solidFill>
                  <a:schemeClr val="bg1"/>
                </a:solidFill>
              </a:rPr>
              <a:t>. Dostupné z WWW: </a:t>
            </a:r>
            <a:r>
              <a:rPr lang="cs-CZ" dirty="0" smtClean="0">
                <a:solidFill>
                  <a:schemeClr val="bg1"/>
                </a:solidFill>
              </a:rPr>
              <a:t>&lt;http</a:t>
            </a:r>
            <a:r>
              <a:rPr lang="cs-CZ" dirty="0">
                <a:solidFill>
                  <a:schemeClr val="bg1"/>
                </a:solidFill>
              </a:rPr>
              <a:t>://</a:t>
            </a:r>
            <a:r>
              <a:rPr lang="cs-CZ" dirty="0" smtClean="0">
                <a:solidFill>
                  <a:schemeClr val="bg1"/>
                </a:solidFill>
              </a:rPr>
              <a:t>cs.wikipedia.org/wiki/</a:t>
            </a:r>
            <a:r>
              <a:rPr lang="cs-CZ" dirty="0" err="1" smtClean="0">
                <a:solidFill>
                  <a:schemeClr val="bg1"/>
                </a:solidFill>
              </a:rPr>
              <a:t>Soubor:Devil_medium.jpg</a:t>
            </a:r>
            <a:r>
              <a:rPr lang="cs-CZ" dirty="0" smtClean="0">
                <a:solidFill>
                  <a:schemeClr val="bg1"/>
                </a:solidFill>
              </a:rPr>
              <a:t>&gt;</a:t>
            </a:r>
          </a:p>
          <a:p>
            <a:pPr>
              <a:buClrTx/>
            </a:pPr>
            <a:r>
              <a:rPr lang="cs-CZ" dirty="0" smtClean="0">
                <a:solidFill>
                  <a:schemeClr val="bg1"/>
                </a:solidFill>
              </a:rPr>
              <a:t>Benediktinský klášter Podlažice</a:t>
            </a:r>
            <a:r>
              <a:rPr lang="cs-CZ" dirty="0">
                <a:solidFill>
                  <a:schemeClr val="bg1"/>
                </a:solidFill>
              </a:rPr>
              <a:t>, vložil uživatel </a:t>
            </a:r>
            <a:r>
              <a:rPr lang="cs-CZ" dirty="0" err="1">
                <a:solidFill>
                  <a:schemeClr val="bg1"/>
                </a:solidFill>
              </a:rPr>
              <a:t>Xlboy</a:t>
            </a:r>
            <a:r>
              <a:rPr lang="cs-CZ" dirty="0">
                <a:solidFill>
                  <a:schemeClr val="bg1"/>
                </a:solidFill>
              </a:rPr>
              <a:t>. Http://cz.wikipedia.org [online]. 28. 3. 2005, 19:13. [2011-10-22] </a:t>
            </a:r>
            <a:r>
              <a:rPr lang="cs-CZ" dirty="0" err="1">
                <a:solidFill>
                  <a:schemeClr val="bg1"/>
                </a:solidFill>
              </a:rPr>
              <a:t>Soubor:Sapientia.jpg</a:t>
            </a:r>
            <a:r>
              <a:rPr lang="cs-CZ" dirty="0">
                <a:solidFill>
                  <a:schemeClr val="bg1"/>
                </a:solidFill>
              </a:rPr>
              <a:t>. </a:t>
            </a:r>
            <a:r>
              <a:rPr lang="cs-CZ" dirty="0" err="1">
                <a:solidFill>
                  <a:schemeClr val="bg1"/>
                </a:solidFill>
              </a:rPr>
              <a:t>From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Wikipedia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the</a:t>
            </a:r>
            <a:r>
              <a:rPr lang="cs-CZ" dirty="0">
                <a:solidFill>
                  <a:schemeClr val="bg1"/>
                </a:solidFill>
              </a:rPr>
              <a:t> free </a:t>
            </a:r>
            <a:r>
              <a:rPr lang="cs-CZ" dirty="0" err="1">
                <a:solidFill>
                  <a:schemeClr val="bg1"/>
                </a:solidFill>
              </a:rPr>
              <a:t>encyclopedia</a:t>
            </a:r>
            <a:r>
              <a:rPr lang="cs-CZ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dirty="0" err="1">
                <a:solidFill>
                  <a:schemeClr val="bg1"/>
                </a:solidFill>
              </a:rPr>
              <a:t>Soubor:Sapientia.jpg</a:t>
            </a:r>
            <a:r>
              <a:rPr lang="cs-CZ" dirty="0">
                <a:solidFill>
                  <a:schemeClr val="bg1"/>
                </a:solidFill>
              </a:rPr>
              <a:t>&gt;</a:t>
            </a:r>
          </a:p>
          <a:p>
            <a:pPr>
              <a:buClrTx/>
            </a:pPr>
            <a:r>
              <a:rPr lang="cs-CZ" dirty="0" smtClean="0">
                <a:solidFill>
                  <a:schemeClr val="bg1"/>
                </a:solidFill>
              </a:rPr>
              <a:t>Ostatní </a:t>
            </a:r>
            <a:r>
              <a:rPr lang="cs-CZ" dirty="0">
                <a:solidFill>
                  <a:schemeClr val="bg1"/>
                </a:solidFill>
              </a:rPr>
              <a:t>obrázky a fotografie – kliparty </a:t>
            </a:r>
            <a:r>
              <a:rPr lang="cs-CZ" dirty="0" err="1">
                <a:solidFill>
                  <a:schemeClr val="bg1"/>
                </a:solidFill>
              </a:rPr>
              <a:t>office</a:t>
            </a:r>
            <a:r>
              <a:rPr lang="cs-CZ" dirty="0">
                <a:solidFill>
                  <a:schemeClr val="bg1"/>
                </a:solidFill>
              </a:rPr>
              <a:t>- www.office.com</a:t>
            </a:r>
          </a:p>
          <a:p>
            <a:pPr>
              <a:buClrTx/>
            </a:pPr>
            <a:r>
              <a:rPr lang="cs-CZ" dirty="0">
                <a:solidFill>
                  <a:schemeClr val="bg1"/>
                </a:solidFill>
              </a:rPr>
              <a:t>FOTOGRAFIE JSOU VKLÁDÁNY OPAKOVANĚ</a:t>
            </a:r>
          </a:p>
        </p:txBody>
      </p:sp>
    </p:spTree>
    <p:extLst>
      <p:ext uri="{BB962C8B-B14F-4D97-AF65-F5344CB8AC3E}">
        <p14:creationId xmlns:p14="http://schemas.microsoft.com/office/powerpoint/2010/main" val="17578249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423</TotalTime>
  <Words>665</Words>
  <Application>Microsoft Office PowerPoint</Application>
  <PresentationFormat>Předvádění na obrazovce (4:3)</PresentationFormat>
  <Paragraphs>91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 Black</vt:lpstr>
      <vt:lpstr>Calibri</vt:lpstr>
      <vt:lpstr>Wingdings</vt:lpstr>
      <vt:lpstr>Wingdings 2</vt:lpstr>
      <vt:lpstr>Lití písma</vt:lpstr>
      <vt:lpstr>  </vt:lpstr>
      <vt:lpstr>ANOTACE</vt:lpstr>
      <vt:lpstr>KLÍČOVÁ SLOVA</vt:lpstr>
      <vt:lpstr>Prezentace aplikace PowerPoint</vt:lpstr>
      <vt:lpstr>Prezentace aplikace PowerPoint</vt:lpstr>
      <vt:lpstr>Prezentace aplikace PowerPoint</vt:lpstr>
      <vt:lpstr>Prezentace aplikace PowerPoint</vt:lpstr>
      <vt:lpstr>JAK VZNIKALA BIBLE</vt:lpstr>
      <vt:lpstr>Gutenbergova bible  GUTTENBERGOVA BIBLE</vt:lpstr>
      <vt:lpstr>Prezentace aplikace PowerPoint</vt:lpstr>
      <vt:lpstr>Bible kralická </vt:lpstr>
      <vt:lpstr>Prezentace aplikace PowerPoint</vt:lpstr>
      <vt:lpstr>Prezentace aplikace PowerPoint</vt:lpstr>
      <vt:lpstr>Prezentace aplikace PowerPoint</vt:lpstr>
      <vt:lpstr>LITERÁRNÍ TERMÍNY</vt:lpstr>
      <vt:lpstr> CITACE: OBRÁZKY, FOTOGRAFIE, KRESBY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</dc:title>
  <dc:creator>T9C</dc:creator>
  <cp:lastModifiedBy>Petra</cp:lastModifiedBy>
  <cp:revision>49</cp:revision>
  <dcterms:created xsi:type="dcterms:W3CDTF">2011-04-15T08:49:49Z</dcterms:created>
  <dcterms:modified xsi:type="dcterms:W3CDTF">2013-10-24T14:16:55Z</dcterms:modified>
</cp:coreProperties>
</file>