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6"/>
  </p:notesMasterIdLst>
  <p:sldIdLst>
    <p:sldId id="261" r:id="rId2"/>
    <p:sldId id="263" r:id="rId3"/>
    <p:sldId id="271" r:id="rId4"/>
    <p:sldId id="256" r:id="rId5"/>
    <p:sldId id="257" r:id="rId6"/>
    <p:sldId id="270" r:id="rId7"/>
    <p:sldId id="258" r:id="rId8"/>
    <p:sldId id="259" r:id="rId9"/>
    <p:sldId id="260" r:id="rId10"/>
    <p:sldId id="266" r:id="rId11"/>
    <p:sldId id="267" r:id="rId12"/>
    <p:sldId id="268" r:id="rId13"/>
    <p:sldId id="264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5B1C99-373B-4C30-AE63-086D6B50D2E9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DD0CB1-0844-47D0-9A05-F52E0516FA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600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D0CB1-0844-47D0-9A05-F52E0516FAD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68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6C6F7FB-9DD4-4F5A-8BFB-06CCB88D6C7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2F6BE4-2C0E-41BB-82D3-C3B0DD95F9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divadlokalich.cz/fotogalerie/6-don-quijote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fantasyproduction.cz/cz/don-quijote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1196752"/>
            <a:ext cx="8712968" cy="541686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sz="2000" b="1" dirty="0">
              <a:solidFill>
                <a:srgbClr val="00B050"/>
              </a:solidFill>
            </a:endParaRPr>
          </a:p>
          <a:p>
            <a:pPr algn="ctr"/>
            <a:r>
              <a:rPr lang="cs-CZ" sz="2000" b="1" dirty="0">
                <a:solidFill>
                  <a:schemeClr val="bg2"/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2"/>
                </a:solidFill>
              </a:rPr>
              <a:t>VZDĚLÁNÍ PRO KONKURENCESCHOPNOST</a:t>
            </a:r>
          </a:p>
          <a:p>
            <a:pPr algn="ctr"/>
            <a:endParaRPr lang="cs-CZ" sz="2000" b="1" dirty="0">
              <a:solidFill>
                <a:schemeClr val="bg2"/>
              </a:solidFill>
            </a:endParaRPr>
          </a:p>
          <a:p>
            <a:pPr algn="ctr"/>
            <a:r>
              <a:rPr lang="cs-CZ" sz="2000" b="1" dirty="0">
                <a:solidFill>
                  <a:schemeClr val="bg2"/>
                </a:solidFill>
              </a:rPr>
              <a:t>ŠABLONA ČÍSLO: III/2</a:t>
            </a:r>
          </a:p>
          <a:p>
            <a:pPr algn="ctr"/>
            <a:r>
              <a:rPr lang="cs-CZ" sz="2000" b="1" dirty="0">
                <a:solidFill>
                  <a:schemeClr val="bg2"/>
                </a:solidFill>
              </a:rPr>
              <a:t>NÁZEV:  INOVACE A ZKVALITNĚNÍ VÝUKY PROSTŘEDNICTVÍM ICT</a:t>
            </a:r>
          </a:p>
          <a:p>
            <a:pPr algn="ctr"/>
            <a:endParaRPr lang="cs-CZ" dirty="0"/>
          </a:p>
          <a:p>
            <a:endParaRPr lang="cs-CZ" dirty="0"/>
          </a:p>
          <a:p>
            <a:r>
              <a:rPr lang="cs-CZ" sz="2000" b="1" dirty="0">
                <a:solidFill>
                  <a:schemeClr val="bg2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2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2"/>
                </a:solidFill>
              </a:rPr>
              <a:t>TÉMA:  </a:t>
            </a:r>
            <a:r>
              <a:rPr lang="cs-CZ" sz="2000" b="1" dirty="0" smtClean="0">
                <a:solidFill>
                  <a:schemeClr val="bg2"/>
                </a:solidFill>
              </a:rPr>
              <a:t>MIQUEL DE CERVANTES Y SAAVEDRA</a:t>
            </a:r>
          </a:p>
          <a:p>
            <a:r>
              <a:rPr lang="cs-CZ" sz="2000" b="1" dirty="0" smtClean="0">
                <a:solidFill>
                  <a:schemeClr val="bg2"/>
                </a:solidFill>
              </a:rPr>
              <a:t>AUTOR</a:t>
            </a:r>
            <a:r>
              <a:rPr lang="cs-CZ" sz="2000" b="1" dirty="0">
                <a:solidFill>
                  <a:schemeClr val="bg2"/>
                </a:solidFill>
              </a:rPr>
              <a:t>: MGR. HANA GINTEROVÁ</a:t>
            </a:r>
          </a:p>
          <a:p>
            <a:r>
              <a:rPr lang="cs-CZ" sz="2000" b="1" dirty="0">
                <a:solidFill>
                  <a:schemeClr val="bg2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2"/>
                </a:solidFill>
              </a:rPr>
              <a:t>28 </a:t>
            </a:r>
            <a:r>
              <a:rPr lang="cs-CZ" sz="2000" b="1" dirty="0">
                <a:solidFill>
                  <a:schemeClr val="bg2"/>
                </a:solidFill>
              </a:rPr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VY_32_INOVACE_28_HG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940" y="3869659"/>
            <a:ext cx="1560788" cy="2113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91927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72008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accent2"/>
                </a:solidFill>
              </a:rPr>
              <a:t>ANOTACE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40080" cy="568863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Clr>
                <a:schemeClr val="bg2"/>
              </a:buClr>
            </a:pPr>
            <a:r>
              <a:rPr lang="cs-CZ" sz="2400" b="1" dirty="0" smtClean="0">
                <a:solidFill>
                  <a:schemeClr val="tx1"/>
                </a:solidFill>
              </a:rPr>
              <a:t>PREZENTACE VYTVOŘENA JAKO DOPLNĚNÍ K OPAKOVACÍMU UČIVU 9. ROČNÍKU RENESANCE – SPISOVATEL MIQUEL DE CERVANTES Y SAAVEDRA</a:t>
            </a:r>
          </a:p>
          <a:p>
            <a:pPr>
              <a:buClr>
                <a:schemeClr val="bg2"/>
              </a:buClr>
            </a:pP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V RÁMCI PREZENTACE MAJÍ ŽÁCI MOŽNOST SEZNÁMIT SE </a:t>
            </a:r>
          </a:p>
          <a:p>
            <a:pPr marL="514350" indent="-514350">
              <a:buClr>
                <a:schemeClr val="bg2"/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S ŽIVOTNÍMI OSUDY SPISOVATELE</a:t>
            </a:r>
          </a:p>
          <a:p>
            <a:pPr marL="514350" indent="-514350">
              <a:buClr>
                <a:schemeClr val="bg2"/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S JEHO STĚŽEJNÍM DÍLEM</a:t>
            </a:r>
          </a:p>
          <a:p>
            <a:pPr marL="514350" indent="-514350">
              <a:buClr>
                <a:schemeClr val="bg2"/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S DIVADELNÍMI ADAPTACEMI JEHO ROMÁNU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DO PREZENTACE JSOU VLOŽENY HYPERTEXTOVÉ ODKAZY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Pilotáž:: Prezentace pilotována ve třídách 9. ročníku. Ale je možné ji využít  jako doplnění učiva literární výchovy ve všech ročnících II. stupně ZŠ a víceletá gymnázia. </a:t>
            </a:r>
            <a:r>
              <a:rPr lang="cs-CZ" sz="2000" b="1" dirty="0">
                <a:solidFill>
                  <a:schemeClr val="tx1"/>
                </a:solidFill>
              </a:rPr>
              <a:t>Ž</a:t>
            </a:r>
            <a:r>
              <a:rPr lang="cs-CZ" sz="2000" b="1" dirty="0" smtClean="0">
                <a:solidFill>
                  <a:schemeClr val="tx1"/>
                </a:solidFill>
              </a:rPr>
              <a:t>ivotní osudy tohoto spisovatele a postavy jeho románu jsou pro žáky zajímavé, proto je možno je využít  k procvičení slohového útvaru charakteristika. Přes hypertextové odkazy se můžete dostat na stránky divadla Kalich (představení Don Quijote , v hlavních rolích Kaiser a Lábus) a na stránky koprodukčního projektu, kde naleznete upoutávku na netradiční zpracování  </a:t>
            </a:r>
            <a:r>
              <a:rPr lang="cs-CZ" sz="2000" b="1" dirty="0" err="1" smtClean="0">
                <a:solidFill>
                  <a:schemeClr val="tx1"/>
                </a:solidFill>
              </a:rPr>
              <a:t>Cervantesova</a:t>
            </a:r>
            <a:r>
              <a:rPr lang="cs-CZ" sz="2000" b="1" dirty="0" smtClean="0">
                <a:solidFill>
                  <a:schemeClr val="tx1"/>
                </a:solidFill>
              </a:rPr>
              <a:t> románu.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90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bg2"/>
                </a:solidFill>
              </a:rPr>
              <a:t>KLÍČOVÁ SLOVA</a:t>
            </a:r>
            <a:endParaRPr lang="cs-CZ" sz="48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2"/>
              </a:solidFill>
            </a:endParaRP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RENESANCE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ROMANTICKÝ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NOVELA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ROMÁN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CHARAKTERISTIKA VNĚJŠÍ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CHARAKTERISTIKA VNITŘNÍ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KOPRODUKCE</a:t>
            </a:r>
            <a:endParaRPr lang="cs-CZ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1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1836" y="4725144"/>
            <a:ext cx="8458200" cy="122237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cap="none" dirty="0" err="1">
                <a:solidFill>
                  <a:schemeClr val="bg2"/>
                </a:solidFill>
                <a:latin typeface="Rockwell Extra Bold" pitchFamily="18" charset="0"/>
              </a:rPr>
              <a:t>M</a:t>
            </a:r>
            <a:r>
              <a:rPr lang="cs-CZ" sz="4800" b="1" cap="none" dirty="0" err="1" smtClean="0">
                <a:solidFill>
                  <a:schemeClr val="bg2"/>
                </a:solidFill>
                <a:latin typeface="Rockwell Extra Bold" pitchFamily="18" charset="0"/>
              </a:rPr>
              <a:t>iquel</a:t>
            </a:r>
            <a:r>
              <a:rPr lang="cs-CZ" sz="4800" b="1" cap="none" dirty="0" smtClean="0">
                <a:solidFill>
                  <a:schemeClr val="bg2"/>
                </a:solidFill>
                <a:latin typeface="Rockwell Extra Bold" pitchFamily="18" charset="0"/>
              </a:rPr>
              <a:t> </a:t>
            </a:r>
            <a:r>
              <a:rPr lang="cs-CZ" sz="4800" b="1" cap="none" smtClean="0">
                <a:solidFill>
                  <a:schemeClr val="bg2"/>
                </a:solidFill>
                <a:latin typeface="Rockwell Extra Bold" pitchFamily="18" charset="0"/>
              </a:rPr>
              <a:t>de </a:t>
            </a:r>
            <a:r>
              <a:rPr lang="cs-CZ" sz="4800" b="1" cap="none" dirty="0" err="1">
                <a:solidFill>
                  <a:schemeClr val="bg2"/>
                </a:solidFill>
                <a:latin typeface="Rockwell Extra Bold" pitchFamily="18" charset="0"/>
              </a:rPr>
              <a:t>C</a:t>
            </a:r>
            <a:r>
              <a:rPr lang="cs-CZ" sz="4800" b="1" cap="none" smtClean="0">
                <a:solidFill>
                  <a:schemeClr val="bg2"/>
                </a:solidFill>
                <a:latin typeface="Rockwell Extra Bold" pitchFamily="18" charset="0"/>
              </a:rPr>
              <a:t>ervantes</a:t>
            </a:r>
            <a:endParaRPr lang="cs-CZ" sz="4800" b="1" cap="none" dirty="0">
              <a:solidFill>
                <a:schemeClr val="bg2"/>
              </a:solidFill>
              <a:latin typeface="Rockwell Extra Bol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77659" y="245839"/>
            <a:ext cx="3314883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„Ať </a:t>
            </a:r>
            <a:r>
              <a:rPr lang="cs-CZ" sz="2400" b="1" dirty="0">
                <a:solidFill>
                  <a:schemeClr val="bg2">
                    <a:lumMod val="75000"/>
                  </a:schemeClr>
                </a:solidFill>
              </a:rPr>
              <a:t>mlčí ten, kdo dal, </a:t>
            </a:r>
            <a:endParaRPr lang="cs-CZ" sz="24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a </a:t>
            </a:r>
            <a:r>
              <a:rPr lang="cs-CZ" sz="2400" b="1" dirty="0">
                <a:solidFill>
                  <a:schemeClr val="bg2">
                    <a:lumMod val="75000"/>
                  </a:schemeClr>
                </a:solidFill>
              </a:rPr>
              <a:t>hovoří ten, kdo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dostal“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2872" y="1340768"/>
            <a:ext cx="410445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/>
                </a:solidFill>
              </a:rPr>
              <a:t>„Hlad </a:t>
            </a:r>
            <a:r>
              <a:rPr lang="cs-CZ" sz="2800" b="1" dirty="0">
                <a:solidFill>
                  <a:schemeClr val="bg2"/>
                </a:solidFill>
              </a:rPr>
              <a:t>je nejlepší </a:t>
            </a:r>
            <a:r>
              <a:rPr lang="cs-CZ" sz="2800" b="1" dirty="0" smtClean="0">
                <a:solidFill>
                  <a:schemeClr val="bg2"/>
                </a:solidFill>
              </a:rPr>
              <a:t>kuchař“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3090" y="6084004"/>
            <a:ext cx="442099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/>
                </a:solidFill>
              </a:rPr>
              <a:t>[</a:t>
            </a:r>
            <a:r>
              <a:rPr lang="cs-CZ" sz="3200" b="1" dirty="0" smtClean="0">
                <a:solidFill>
                  <a:schemeClr val="bg2"/>
                </a:solidFill>
              </a:rPr>
              <a:t>MIGEL DE SERVANTES]</a:t>
            </a:r>
            <a:endParaRPr lang="cs-CZ" sz="3200" b="1" dirty="0">
              <a:solidFill>
                <a:schemeClr val="bg2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6939"/>
            <a:ext cx="3083623" cy="4176464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9" name="Picture 3" descr="C:\Users\EU12\AppData\Local\Microsoft\Windows\Temporary Internet Files\Content.IE5\2Q3A7NWE\MC9002903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987" y="2335170"/>
            <a:ext cx="2064225" cy="207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74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bg2"/>
                </a:solidFill>
              </a:rPr>
              <a:t>MIQUEL DE CERVANTES Y SAAVEDRA</a:t>
            </a:r>
            <a:endParaRPr lang="cs-CZ" sz="44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5303838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Clr>
                <a:schemeClr val="bg2"/>
              </a:buClr>
            </a:pPr>
            <a:r>
              <a:rPr lang="cs-CZ" sz="28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panělský</a:t>
            </a: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 spisovatel v období 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renesance</a:t>
            </a:r>
          </a:p>
          <a:p>
            <a:pPr>
              <a:buClr>
                <a:schemeClr val="bg2"/>
              </a:buClr>
            </a:pP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Žil a tvořil v 16.  - 17. století</a:t>
            </a:r>
          </a:p>
          <a:p>
            <a:pPr>
              <a:buClr>
                <a:schemeClr val="bg2"/>
              </a:buClr>
            </a:pP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pocházel z rodiny zchudlého šlechtice jako šestý syn z osmi dětí</a:t>
            </a:r>
          </a:p>
          <a:p>
            <a:pPr>
              <a:buClr>
                <a:schemeClr val="bg2"/>
              </a:buClr>
            </a:pPr>
            <a:r>
              <a:rPr lang="cs-CZ" sz="2800" u="sng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celý svůj život zápasil s bídou </a:t>
            </a: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a díky tomu byl i vězněn pro dluhy</a:t>
            </a:r>
          </a:p>
          <a:p>
            <a:pPr>
              <a:buClr>
                <a:schemeClr val="bg2"/>
              </a:buClr>
            </a:pP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světovou proslulost  mu přineslo jeho </a:t>
            </a:r>
            <a:r>
              <a:rPr lang="cs-CZ" sz="2800" u="sng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nejznámější dílo: </a:t>
            </a:r>
            <a:r>
              <a:rPr lang="cs-CZ" sz="2800" u="sng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Důmyslný rytíř Don </a:t>
            </a:r>
            <a:r>
              <a:rPr lang="cs-CZ" sz="2800" u="sng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2800" u="sng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ujote</a:t>
            </a:r>
            <a:r>
              <a:rPr lang="cs-CZ" sz="2800" u="sng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de la </a:t>
            </a:r>
            <a:r>
              <a:rPr lang="cs-CZ" sz="2800" u="sng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u="sng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ancha</a:t>
            </a:r>
            <a:r>
              <a:rPr lang="cs-CZ" sz="2800" u="sng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[don </a:t>
            </a:r>
            <a:r>
              <a:rPr lang="cs-CZ" sz="2800" u="sng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kichot</a:t>
            </a:r>
            <a:r>
              <a:rPr lang="cs-CZ" sz="2800" u="sng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de la </a:t>
            </a:r>
            <a:r>
              <a:rPr lang="cs-CZ" sz="2800" u="sng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manča</a:t>
            </a:r>
            <a:r>
              <a:rPr lang="cs-CZ" sz="2800" u="sng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]</a:t>
            </a:r>
          </a:p>
          <a:p>
            <a:pPr>
              <a:buClr>
                <a:schemeClr val="bg2"/>
              </a:buClr>
            </a:pPr>
            <a:r>
              <a:rPr lang="cs-CZ" sz="28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ervantesova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cena za literaturu</a:t>
            </a:r>
          </a:p>
          <a:p>
            <a:pPr>
              <a:buClr>
                <a:schemeClr val="bg2"/>
              </a:buClr>
            </a:pPr>
            <a:r>
              <a:rPr lang="cs-CZ" sz="2800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= nejprestižnější ocenění pro spisovatele píšící španělsky – uděluje španělský král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09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4970" y="922365"/>
            <a:ext cx="8784976" cy="34163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400" b="1" dirty="0">
                <a:solidFill>
                  <a:srgbClr val="FFC000"/>
                </a:solidFill>
              </a:rPr>
              <a:t>Miguel Cervantes se narodil v chudé rodině.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err="1" smtClean="0">
                <a:solidFill>
                  <a:srgbClr val="FFC000"/>
                </a:solidFill>
              </a:rPr>
              <a:t>Cervantesův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život nebyl lehký.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V </a:t>
            </a:r>
            <a:r>
              <a:rPr lang="cs-CZ" sz="2400" b="1" dirty="0">
                <a:solidFill>
                  <a:srgbClr val="FFC000"/>
                </a:solidFill>
              </a:rPr>
              <a:t>roce 1569 odjel do Itálie a vstoupil do armády.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V </a:t>
            </a:r>
            <a:r>
              <a:rPr lang="cs-CZ" sz="2400" b="1" dirty="0">
                <a:solidFill>
                  <a:srgbClr val="FFC000"/>
                </a:solidFill>
              </a:rPr>
              <a:t>námořní bitvě u </a:t>
            </a:r>
            <a:r>
              <a:rPr lang="cs-CZ" sz="2400" b="1" dirty="0" err="1">
                <a:solidFill>
                  <a:srgbClr val="FFC000"/>
                </a:solidFill>
              </a:rPr>
              <a:t>Lepanta</a:t>
            </a:r>
            <a:r>
              <a:rPr lang="cs-CZ" sz="2400" b="1" dirty="0">
                <a:solidFill>
                  <a:srgbClr val="FFC000"/>
                </a:solidFill>
              </a:rPr>
              <a:t> přišel o levou ruku.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Při </a:t>
            </a:r>
            <a:r>
              <a:rPr lang="cs-CZ" sz="2400" b="1" dirty="0">
                <a:solidFill>
                  <a:srgbClr val="FFC000"/>
                </a:solidFill>
              </a:rPr>
              <a:t>návratu byla jeho loď přepadena piráty.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Cervantes </a:t>
            </a:r>
            <a:r>
              <a:rPr lang="cs-CZ" sz="2400" b="1" dirty="0">
                <a:solidFill>
                  <a:srgbClr val="FFC000"/>
                </a:solidFill>
              </a:rPr>
              <a:t>byl odvlečen do zajetí v Alžíru na dlouhých pět let.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Po </a:t>
            </a:r>
            <a:r>
              <a:rPr lang="cs-CZ" sz="2400" b="1" dirty="0">
                <a:solidFill>
                  <a:srgbClr val="FFC000"/>
                </a:solidFill>
              </a:rPr>
              <a:t>zaplacení výkupného se Miguel Cervantes vrátil do vlasti, ale obtížně sháněl práci. 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C000"/>
                </a:solidFill>
              </a:rPr>
              <a:t>Byl </a:t>
            </a:r>
            <a:r>
              <a:rPr lang="cs-CZ" sz="2400" b="1" dirty="0">
                <a:solidFill>
                  <a:srgbClr val="FFC000"/>
                </a:solidFill>
              </a:rPr>
              <a:t>vězněn pro dluhy a pro podezření z vraždy, vyloučen z církve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31074" y="118373"/>
            <a:ext cx="69127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PROŽIL VELMI POHNUTÝ ŽIVOT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10048"/>
            <a:ext cx="1386104" cy="1882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803137"/>
            <a:ext cx="1464149" cy="1830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66148"/>
            <a:ext cx="14700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49504"/>
            <a:ext cx="1219399" cy="1937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74" y="4745134"/>
            <a:ext cx="1219200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5465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12088" cy="11716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       JMENOVKA SPISOVATELE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395118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sz="4000" b="1" dirty="0" err="1" smtClean="0">
                <a:solidFill>
                  <a:schemeClr val="bg2"/>
                </a:solidFill>
              </a:rPr>
              <a:t>Miquel</a:t>
            </a:r>
            <a:r>
              <a:rPr lang="cs-CZ" sz="4000" b="1" dirty="0" smtClean="0">
                <a:solidFill>
                  <a:schemeClr val="bg2"/>
                </a:solidFill>
              </a:rPr>
              <a:t> de </a:t>
            </a:r>
            <a:r>
              <a:rPr lang="cs-CZ" sz="4000" b="1" dirty="0">
                <a:solidFill>
                  <a:schemeClr val="bg2"/>
                </a:solidFill>
              </a:rPr>
              <a:t>C</a:t>
            </a:r>
            <a:r>
              <a:rPr lang="cs-CZ" sz="4000" b="1" dirty="0" smtClean="0">
                <a:solidFill>
                  <a:schemeClr val="bg2"/>
                </a:solidFill>
              </a:rPr>
              <a:t>ervantes y </a:t>
            </a:r>
            <a:r>
              <a:rPr lang="cs-CZ" sz="4000" b="1" dirty="0" err="1" smtClean="0">
                <a:solidFill>
                  <a:schemeClr val="bg2"/>
                </a:solidFill>
              </a:rPr>
              <a:t>Saavedra</a:t>
            </a:r>
            <a:endParaRPr lang="cs-CZ" sz="4000" b="1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2"/>
                </a:solidFill>
              </a:rPr>
              <a:t>[</a:t>
            </a:r>
            <a:r>
              <a:rPr lang="cs-CZ" b="1" dirty="0" err="1" smtClean="0">
                <a:solidFill>
                  <a:schemeClr val="bg2"/>
                </a:solidFill>
              </a:rPr>
              <a:t>migel</a:t>
            </a:r>
            <a:r>
              <a:rPr lang="cs-CZ" b="1" dirty="0" smtClean="0">
                <a:solidFill>
                  <a:schemeClr val="bg2"/>
                </a:solidFill>
              </a:rPr>
              <a:t> de </a:t>
            </a:r>
            <a:r>
              <a:rPr lang="cs-CZ" b="1" dirty="0" err="1" smtClean="0">
                <a:solidFill>
                  <a:schemeClr val="bg2"/>
                </a:solidFill>
              </a:rPr>
              <a:t>servantes</a:t>
            </a:r>
            <a:r>
              <a:rPr lang="cs-CZ" b="1" dirty="0" smtClean="0">
                <a:solidFill>
                  <a:schemeClr val="bg2"/>
                </a:solidFill>
              </a:rPr>
              <a:t> y </a:t>
            </a:r>
            <a:r>
              <a:rPr lang="cs-CZ" b="1" dirty="0" err="1" smtClean="0">
                <a:solidFill>
                  <a:schemeClr val="bg2"/>
                </a:solidFill>
              </a:rPr>
              <a:t>savedra</a:t>
            </a:r>
            <a:r>
              <a:rPr lang="cs-CZ" b="1" dirty="0" smtClean="0">
                <a:solidFill>
                  <a:schemeClr val="bg2"/>
                </a:solidFill>
              </a:rPr>
              <a:t>]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2"/>
                </a:solidFill>
              </a:rPr>
              <a:t>španělský spisovatel 16. – 17. století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2"/>
                </a:solidFill>
              </a:rPr>
              <a:t>nejslavnější dílo španělské renesance</a:t>
            </a:r>
          </a:p>
          <a:p>
            <a:pPr marL="0" indent="0">
              <a:buNone/>
            </a:pPr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Důmyslný rytíř Don Quijote  de la </a:t>
            </a:r>
            <a:r>
              <a:rPr lang="cs-CZ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Mancha</a:t>
            </a:r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              [don </a:t>
            </a:r>
            <a:r>
              <a:rPr lang="cs-CZ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kichot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de la </a:t>
            </a:r>
            <a:r>
              <a:rPr lang="cs-CZ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manča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]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3928" y="6119718"/>
            <a:ext cx="36724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ZAPIŠTE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785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4900" b="1" dirty="0" smtClean="0">
                <a:solidFill>
                  <a:schemeClr val="bg2"/>
                </a:solidFill>
              </a:rPr>
              <a:t>Obsah hlavního díla:</a:t>
            </a:r>
            <a:br>
              <a:rPr lang="cs-CZ" sz="4900" b="1" dirty="0" smtClean="0">
                <a:solidFill>
                  <a:schemeClr val="bg2"/>
                </a:solidFill>
              </a:rPr>
            </a:br>
            <a:r>
              <a:rPr lang="cs-CZ" dirty="0" smtClean="0"/>
              <a:t>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1554162"/>
            <a:ext cx="8892480" cy="50431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  <a:latin typeface="+mj-lt"/>
              </a:rPr>
              <a:t>Důmyslný rytíř Don Quijote de la </a:t>
            </a:r>
            <a:r>
              <a:rPr lang="cs-CZ" dirty="0" err="1" smtClean="0">
                <a:solidFill>
                  <a:srgbClr val="FFFF00"/>
                </a:solidFill>
                <a:latin typeface="+mj-lt"/>
              </a:rPr>
              <a:t>Mancha</a:t>
            </a:r>
            <a:endParaRPr lang="cs-CZ" dirty="0" smtClean="0">
              <a:solidFill>
                <a:srgbClr val="FFFF00"/>
              </a:solidFill>
              <a:latin typeface="+mj-lt"/>
            </a:endParaRP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Hlavním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hrdinou je chudý venkovský šlechtic (moudrý blázen), který se pokouší obnovit potulné rytířstvo.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Ze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svých výprav se vrací zesměšněn.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Cestuje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na starém sešlém koni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Rosinantě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Z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a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svou paní si zvolil neexistující Dulcineu.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Jako zbrojnoš ho doprovází sedlák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Sancho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Panza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pPr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Román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vznikl jako parodie na středověké rytířské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romány.</a:t>
            </a:r>
            <a:endParaRPr lang="cs-CZ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7352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0512"/>
            <a:ext cx="3327301" cy="4139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476672"/>
            <a:ext cx="3780728" cy="6007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042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83738" y="292596"/>
            <a:ext cx="2664296" cy="64633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/>
              <a:t>Charakteristika hlavních postav:</a:t>
            </a:r>
            <a:r>
              <a:rPr lang="cs-CZ" dirty="0"/>
              <a:t> </a:t>
            </a:r>
            <a:br>
              <a:rPr lang="cs-CZ" dirty="0"/>
            </a:br>
            <a:r>
              <a:rPr lang="cs-CZ" b="1" u="sng" dirty="0">
                <a:solidFill>
                  <a:schemeClr val="bg2"/>
                </a:solidFill>
              </a:rPr>
              <a:t>Don Quijote </a:t>
            </a:r>
            <a:r>
              <a:rPr lang="cs-CZ" dirty="0"/>
              <a:t>– chudý zeman, je poblázněn četbou starých rytířských románů, rozhodne se obnovit slávu bludného rytířstva – je hubený, vysoký, asi 50 let starý – putuje na koni jménem </a:t>
            </a:r>
            <a:r>
              <a:rPr lang="cs-CZ" dirty="0" err="1"/>
              <a:t>Rocinante</a:t>
            </a:r>
            <a:r>
              <a:rPr lang="cs-CZ" dirty="0"/>
              <a:t>, který je hodně starý a vyhublý </a:t>
            </a:r>
            <a:br>
              <a:rPr lang="cs-CZ" dirty="0"/>
            </a:br>
            <a:r>
              <a:rPr lang="cs-CZ" b="1" u="sng" dirty="0" err="1">
                <a:solidFill>
                  <a:schemeClr val="bg2"/>
                </a:solidFill>
              </a:rPr>
              <a:t>Sancho</a:t>
            </a:r>
            <a:r>
              <a:rPr lang="cs-CZ" b="1" u="sng" dirty="0">
                <a:solidFill>
                  <a:schemeClr val="bg2"/>
                </a:solidFill>
              </a:rPr>
              <a:t> </a:t>
            </a:r>
            <a:r>
              <a:rPr lang="cs-CZ" b="1" u="sng" dirty="0" err="1">
                <a:solidFill>
                  <a:schemeClr val="bg2"/>
                </a:solidFill>
              </a:rPr>
              <a:t>Panza</a:t>
            </a:r>
            <a:r>
              <a:rPr lang="cs-CZ" b="1" dirty="0">
                <a:solidFill>
                  <a:schemeClr val="bg2"/>
                </a:solidFill>
              </a:rPr>
              <a:t> </a:t>
            </a:r>
            <a:r>
              <a:rPr lang="cs-CZ" dirty="0"/>
              <a:t>– obyčejný vychytralý vesničan, důvěřuje zdravému selskému rozumu, rád používá různá rčení nebo přirovnání, a rád se pořádně nají – má menší podsaditou postavu – putuje na oslu – má manželku </a:t>
            </a:r>
            <a:r>
              <a:rPr lang="cs-CZ" dirty="0" err="1"/>
              <a:t>Terézu</a:t>
            </a:r>
            <a:r>
              <a:rPr lang="cs-CZ" dirty="0"/>
              <a:t> a dvě děti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015" y="134287"/>
            <a:ext cx="4272310" cy="6681759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9346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8888" y="3068960"/>
            <a:ext cx="3384376" cy="156966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/>
                </a:solidFill>
              </a:rPr>
              <a:t>DIVADELNÍ </a:t>
            </a:r>
            <a:r>
              <a:rPr lang="cs-CZ" sz="3200" b="1" dirty="0" smtClean="0">
                <a:solidFill>
                  <a:schemeClr val="bg2"/>
                </a:solidFill>
                <a:hlinkClick r:id="rId2"/>
              </a:rPr>
              <a:t>PŘEDSTAVENÍ</a:t>
            </a:r>
            <a:r>
              <a:rPr lang="cs-CZ" sz="3200" b="1" dirty="0" smtClean="0">
                <a:solidFill>
                  <a:schemeClr val="bg2"/>
                </a:solidFill>
              </a:rPr>
              <a:t> DIVADLA KALICH</a:t>
            </a:r>
            <a:endParaRPr lang="cs-CZ" sz="3200" b="1" dirty="0">
              <a:solidFill>
                <a:schemeClr val="bg2"/>
              </a:solidFill>
            </a:endParaRPr>
          </a:p>
        </p:txBody>
      </p:sp>
      <p:pic>
        <p:nvPicPr>
          <p:cNvPr id="6146" name="Picture 2" descr="C:\Users\EU12\AppData\Local\Microsoft\Windows\Temporary Internet Files\Content.IE5\M1TMZU76\MC900415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584" y="7640"/>
            <a:ext cx="4596143" cy="281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U12\AppData\Local\Microsoft\Windows\Temporary Internet Files\Content.IE5\RIWGY0QU\MC900413074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38955"/>
            <a:ext cx="2771384" cy="279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3685044"/>
            <a:ext cx="2768600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841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3037016"/>
            <a:ext cx="6768752" cy="34163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2"/>
                </a:solidFill>
                <a:hlinkClick r:id="rId2"/>
              </a:rPr>
              <a:t>Don</a:t>
            </a:r>
            <a:r>
              <a:rPr lang="cs-CZ" sz="2400" b="1" dirty="0">
                <a:solidFill>
                  <a:schemeClr val="bg2"/>
                </a:solidFill>
              </a:rPr>
              <a:t> Quijote</a:t>
            </a:r>
          </a:p>
          <a:p>
            <a:r>
              <a:rPr lang="cs-CZ" sz="2400" b="1" dirty="0" smtClean="0">
                <a:solidFill>
                  <a:schemeClr val="bg2"/>
                </a:solidFill>
              </a:rPr>
              <a:t>V </a:t>
            </a:r>
            <a:r>
              <a:rPr lang="cs-CZ" sz="2400" b="1" dirty="0">
                <a:solidFill>
                  <a:schemeClr val="bg2"/>
                </a:solidFill>
              </a:rPr>
              <a:t>koprodukci se španělskou producentskou společností  </a:t>
            </a:r>
            <a:r>
              <a:rPr lang="cs-CZ" sz="2400" b="1" dirty="0" smtClean="0">
                <a:solidFill>
                  <a:schemeClr val="bg2"/>
                </a:solidFill>
              </a:rPr>
              <a:t>jsme </a:t>
            </a:r>
            <a:r>
              <a:rPr lang="cs-CZ" sz="2400" b="1" dirty="0">
                <a:solidFill>
                  <a:schemeClr val="bg2"/>
                </a:solidFill>
              </a:rPr>
              <a:t>připravili ke čtyřstému výročí prvního vydání světoznámého </a:t>
            </a:r>
            <a:r>
              <a:rPr lang="cs-CZ" sz="2400" b="1" dirty="0" err="1">
                <a:solidFill>
                  <a:schemeClr val="bg2"/>
                </a:solidFill>
              </a:rPr>
              <a:t>Cervantesova</a:t>
            </a:r>
            <a:r>
              <a:rPr lang="cs-CZ" sz="2400" b="1" dirty="0">
                <a:solidFill>
                  <a:schemeClr val="bg2"/>
                </a:solidFill>
              </a:rPr>
              <a:t> románu " Donn Quijote de </a:t>
            </a:r>
            <a:r>
              <a:rPr lang="cs-CZ" sz="2400" b="1" dirty="0" err="1">
                <a:solidFill>
                  <a:schemeClr val="bg2"/>
                </a:solidFill>
              </a:rPr>
              <a:t>Le</a:t>
            </a:r>
            <a:r>
              <a:rPr lang="cs-CZ" sz="2400" b="1" dirty="0">
                <a:solidFill>
                  <a:schemeClr val="bg2"/>
                </a:solidFill>
              </a:rPr>
              <a:t> </a:t>
            </a:r>
            <a:r>
              <a:rPr lang="cs-CZ" sz="2400" b="1" dirty="0" err="1">
                <a:solidFill>
                  <a:schemeClr val="bg2"/>
                </a:solidFill>
              </a:rPr>
              <a:t>Mancha</a:t>
            </a:r>
            <a:r>
              <a:rPr lang="cs-CZ" sz="2400" b="1" dirty="0">
                <a:solidFill>
                  <a:schemeClr val="bg2"/>
                </a:solidFill>
              </a:rPr>
              <a:t>" jeho vizualizovanou podobu. Unikátní spojení španělských a českých tvůrců přináší na jeviště poutavé zpracování legendárních dobrodružství nesmrtelného "rytíře smutné postavy". </a:t>
            </a:r>
          </a:p>
        </p:txBody>
      </p:sp>
      <p:pic>
        <p:nvPicPr>
          <p:cNvPr id="7170" name="Picture 2" descr="C:\Users\EU12\AppData\Local\Microsoft\Windows\Temporary Internet Files\Content.IE5\2Q3A7NWE\MP9001852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3657600" cy="248107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171" name="Picture 3" descr="C:\Users\EU12\AppData\Local\Microsoft\Windows\Temporary Internet Files\Content.IE5\RIWGY0QU\MP9004385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0272"/>
            <a:ext cx="3200400" cy="240182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172" name="Picture 4" descr="C:\Users\EU12\AppData\Local\Microsoft\Windows\Temporary Internet Files\Content.IE5\RIWGY0QU\MC900340492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25" y="3930887"/>
            <a:ext cx="112585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84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bg2"/>
                </a:solidFill>
              </a:rPr>
              <a:t>LITERÁRNÍ SLOVNÍK</a:t>
            </a:r>
            <a:endParaRPr lang="cs-CZ" sz="48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2"/>
              </a:solidFill>
            </a:endParaRP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RENESANCE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ROMANTICKÝ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NOVELA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ROMÁN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CHARAKTERISTIKA VNĚJŠÍ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CHARAKTERISTIKA VNITŘNÍ</a:t>
            </a:r>
          </a:p>
          <a:p>
            <a:pPr>
              <a:buClr>
                <a:schemeClr val="bg2"/>
              </a:buClr>
            </a:pPr>
            <a:r>
              <a:rPr lang="cs-CZ" sz="3600" b="1" dirty="0" smtClean="0">
                <a:solidFill>
                  <a:schemeClr val="bg2"/>
                </a:solidFill>
              </a:rPr>
              <a:t>KOPRODUKCE</a:t>
            </a:r>
            <a:endParaRPr lang="cs-CZ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10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792088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12088" cy="561662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Autor neznámý, vložil uživatel Enrique </a:t>
            </a:r>
            <a:r>
              <a:rPr lang="cs-CZ" dirty="0" err="1">
                <a:solidFill>
                  <a:schemeClr val="tx1"/>
                </a:solidFill>
              </a:rPr>
              <a:t>Cordero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Http://en.wikipedia.org [</a:t>
            </a:r>
            <a:r>
              <a:rPr lang="cs-CZ" dirty="0">
                <a:solidFill>
                  <a:schemeClr val="tx1"/>
                </a:solidFill>
              </a:rPr>
              <a:t>online]. 19:44, 19 </a:t>
            </a:r>
            <a:r>
              <a:rPr lang="cs-CZ" dirty="0" err="1">
                <a:solidFill>
                  <a:schemeClr val="tx1"/>
                </a:solidFill>
              </a:rPr>
              <a:t>March</a:t>
            </a:r>
            <a:r>
              <a:rPr lang="cs-CZ" dirty="0">
                <a:solidFill>
                  <a:schemeClr val="tx1"/>
                </a:solidFill>
              </a:rPr>
              <a:t> 2010. </a:t>
            </a:r>
            <a:r>
              <a:rPr lang="cs-CZ" dirty="0" smtClean="0">
                <a:solidFill>
                  <a:schemeClr val="tx1"/>
                </a:solidFill>
              </a:rPr>
              <a:t>[2011-10-28] File:Cervates jauregui.jpg. </a:t>
            </a:r>
            <a:r>
              <a:rPr lang="cs-CZ" dirty="0" err="1" smtClean="0">
                <a:solidFill>
                  <a:schemeClr val="tx1"/>
                </a:solidFill>
              </a:rPr>
              <a:t>From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Wikipedia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free </a:t>
            </a:r>
            <a:r>
              <a:rPr lang="cs-CZ" dirty="0" err="1" smtClean="0">
                <a:solidFill>
                  <a:schemeClr val="tx1"/>
                </a:solidFill>
              </a:rPr>
              <a:t>encyclopedia</a:t>
            </a:r>
            <a:r>
              <a:rPr lang="cs-CZ" dirty="0" smtClean="0">
                <a:solidFill>
                  <a:schemeClr val="tx1"/>
                </a:solidFill>
              </a:rPr>
              <a:t>. Dostupné z WWW: &lt;http://en.wikipedia.org/wiki/</a:t>
            </a:r>
            <a:r>
              <a:rPr lang="cs-CZ" dirty="0" err="1" smtClean="0">
                <a:solidFill>
                  <a:schemeClr val="tx1"/>
                </a:solidFill>
              </a:rPr>
              <a:t>File:Cervates_jauregui.jpg</a:t>
            </a:r>
            <a:r>
              <a:rPr lang="cs-CZ" dirty="0" smtClean="0">
                <a:solidFill>
                  <a:schemeClr val="tx1"/>
                </a:solidFill>
              </a:rPr>
              <a:t>&gt;</a:t>
            </a:r>
          </a:p>
          <a:p>
            <a:r>
              <a:rPr lang="cs-CZ" dirty="0">
                <a:solidFill>
                  <a:schemeClr val="tx1"/>
                </a:solidFill>
              </a:rPr>
              <a:t>Autor neznámý, vložil uživatel Kl833x9. Http</a:t>
            </a:r>
            <a:r>
              <a:rPr lang="cs-CZ" dirty="0" smtClean="0">
                <a:solidFill>
                  <a:schemeClr val="tx1"/>
                </a:solidFill>
              </a:rPr>
              <a:t>://en.wikipedia.org</a:t>
            </a:r>
            <a:r>
              <a:rPr lang="cs-CZ" dirty="0">
                <a:solidFill>
                  <a:schemeClr val="tx1"/>
                </a:solidFill>
              </a:rPr>
              <a:t> [online]. 22:40, 24 </a:t>
            </a:r>
            <a:r>
              <a:rPr lang="cs-CZ" dirty="0" err="1">
                <a:solidFill>
                  <a:schemeClr val="tx1"/>
                </a:solidFill>
              </a:rPr>
              <a:t>February</a:t>
            </a:r>
            <a:r>
              <a:rPr lang="cs-CZ" dirty="0">
                <a:solidFill>
                  <a:schemeClr val="tx1"/>
                </a:solidFill>
              </a:rPr>
              <a:t> 2005. [2011-10-28] File:Miguel </a:t>
            </a:r>
            <a:r>
              <a:rPr lang="cs-CZ" dirty="0" err="1">
                <a:solidFill>
                  <a:schemeClr val="tx1"/>
                </a:solidFill>
              </a:rPr>
              <a:t>cervantes</a:t>
            </a:r>
            <a:r>
              <a:rPr lang="cs-CZ" dirty="0">
                <a:solidFill>
                  <a:schemeClr val="tx1"/>
                </a:solidFill>
              </a:rPr>
              <a:t> de saavedra.jpg. </a:t>
            </a:r>
            <a:r>
              <a:rPr lang="cs-CZ" dirty="0" err="1">
                <a:solidFill>
                  <a:schemeClr val="tx1"/>
                </a:solidFill>
              </a:rPr>
              <a:t>From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Wikipedia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free </a:t>
            </a:r>
            <a:r>
              <a:rPr lang="cs-CZ" dirty="0" err="1">
                <a:solidFill>
                  <a:schemeClr val="tx1"/>
                </a:solidFill>
              </a:rPr>
              <a:t>encyclopedia</a:t>
            </a:r>
            <a:r>
              <a:rPr lang="cs-CZ" dirty="0">
                <a:solidFill>
                  <a:schemeClr val="tx1"/>
                </a:solidFill>
              </a:rPr>
              <a:t>. Dostupné z WWW: &lt;http://en.wikipedia.org/wiki/</a:t>
            </a:r>
            <a:r>
              <a:rPr lang="cs-CZ" dirty="0" err="1">
                <a:solidFill>
                  <a:schemeClr val="tx1"/>
                </a:solidFill>
              </a:rPr>
              <a:t>File:Miguel_cervantes_de_saavedra.jpg</a:t>
            </a:r>
            <a:r>
              <a:rPr lang="cs-CZ" dirty="0">
                <a:solidFill>
                  <a:schemeClr val="tx1"/>
                </a:solidFill>
              </a:rPr>
              <a:t>&gt;</a:t>
            </a:r>
          </a:p>
          <a:p>
            <a:r>
              <a:rPr lang="cs-CZ" dirty="0">
                <a:solidFill>
                  <a:schemeClr val="tx1"/>
                </a:solidFill>
              </a:rPr>
              <a:t>Vložil </a:t>
            </a:r>
            <a:r>
              <a:rPr lang="cs-CZ" dirty="0" smtClean="0">
                <a:solidFill>
                  <a:schemeClr val="tx1"/>
                </a:solidFill>
              </a:rPr>
              <a:t>uživatel </a:t>
            </a:r>
            <a:r>
              <a:rPr lang="cs-CZ" dirty="0" err="1" smtClean="0">
                <a:solidFill>
                  <a:schemeClr val="tx1"/>
                </a:solidFill>
              </a:rPr>
              <a:t>LadyInGrey</a:t>
            </a:r>
            <a:r>
              <a:rPr lang="cs-CZ" dirty="0">
                <a:solidFill>
                  <a:schemeClr val="tx1"/>
                </a:solidFill>
              </a:rPr>
              <a:t>. Http</a:t>
            </a:r>
            <a:r>
              <a:rPr lang="cs-CZ" dirty="0" smtClean="0">
                <a:solidFill>
                  <a:schemeClr val="tx1"/>
                </a:solidFill>
              </a:rPr>
              <a:t>://en.wikipedia.org</a:t>
            </a:r>
            <a:r>
              <a:rPr lang="cs-CZ" dirty="0">
                <a:solidFill>
                  <a:schemeClr val="tx1"/>
                </a:solidFill>
              </a:rPr>
              <a:t> [online]. 21:18, 8 </a:t>
            </a:r>
            <a:r>
              <a:rPr lang="cs-CZ" dirty="0" err="1">
                <a:solidFill>
                  <a:schemeClr val="tx1"/>
                </a:solidFill>
              </a:rPr>
              <a:t>March</a:t>
            </a:r>
            <a:r>
              <a:rPr lang="cs-CZ" dirty="0">
                <a:solidFill>
                  <a:schemeClr val="tx1"/>
                </a:solidFill>
              </a:rPr>
              <a:t> 2009. [2011-10-28</a:t>
            </a:r>
            <a:r>
              <a:rPr lang="cs-CZ" dirty="0" smtClean="0">
                <a:solidFill>
                  <a:schemeClr val="tx1"/>
                </a:solidFill>
              </a:rPr>
              <a:t>]</a:t>
            </a:r>
            <a:r>
              <a:rPr lang="pt-BR" dirty="0">
                <a:solidFill>
                  <a:schemeClr val="tx1"/>
                </a:solidFill>
              </a:rPr>
              <a:t> File:Miguel de Cervantes Saavedra 01.jpg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err="1">
                <a:solidFill>
                  <a:schemeClr val="tx1"/>
                </a:solidFill>
              </a:rPr>
              <a:t>From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Wikipedia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free </a:t>
            </a:r>
            <a:r>
              <a:rPr lang="cs-CZ" dirty="0" err="1">
                <a:solidFill>
                  <a:schemeClr val="tx1"/>
                </a:solidFill>
              </a:rPr>
              <a:t>encyclopedia</a:t>
            </a:r>
            <a:r>
              <a:rPr lang="cs-CZ" dirty="0">
                <a:solidFill>
                  <a:schemeClr val="tx1"/>
                </a:solidFill>
              </a:rPr>
              <a:t>. Dostupné z WWW: &lt;http://en.wikipedia.org/wiki/File:Miguel_de_Cervantes_Saavedra_01.jpg&gt;</a:t>
            </a:r>
          </a:p>
          <a:p>
            <a:r>
              <a:rPr lang="cs-CZ" dirty="0">
                <a:solidFill>
                  <a:schemeClr val="tx1"/>
                </a:solidFill>
              </a:rPr>
              <a:t>Vložil </a:t>
            </a:r>
            <a:r>
              <a:rPr lang="cs-CZ" dirty="0" smtClean="0">
                <a:solidFill>
                  <a:schemeClr val="tx1"/>
                </a:solidFill>
              </a:rPr>
              <a:t>uživatel </a:t>
            </a:r>
            <a:r>
              <a:rPr lang="cs-CZ" dirty="0" err="1" smtClean="0">
                <a:solidFill>
                  <a:schemeClr val="tx1"/>
                </a:solidFill>
              </a:rPr>
              <a:t>Carlosar</a:t>
            </a:r>
            <a:r>
              <a:rPr lang="cs-CZ" dirty="0">
                <a:solidFill>
                  <a:schemeClr val="tx1"/>
                </a:solidFill>
              </a:rPr>
              <a:t>. Http</a:t>
            </a:r>
            <a:r>
              <a:rPr lang="cs-CZ" dirty="0" smtClean="0">
                <a:solidFill>
                  <a:schemeClr val="tx1"/>
                </a:solidFill>
              </a:rPr>
              <a:t>://en.wikipedia.org</a:t>
            </a:r>
            <a:r>
              <a:rPr lang="cs-CZ" dirty="0">
                <a:solidFill>
                  <a:schemeClr val="tx1"/>
                </a:solidFill>
              </a:rPr>
              <a:t> [online]. 11:08, 29 </a:t>
            </a:r>
            <a:r>
              <a:rPr lang="cs-CZ" dirty="0" err="1">
                <a:solidFill>
                  <a:schemeClr val="tx1"/>
                </a:solidFill>
              </a:rPr>
              <a:t>April</a:t>
            </a:r>
            <a:r>
              <a:rPr lang="cs-CZ" dirty="0">
                <a:solidFill>
                  <a:schemeClr val="tx1"/>
                </a:solidFill>
              </a:rPr>
              <a:t> 2005. [2011-10-28] File:Don Quixote.jpg. </a:t>
            </a:r>
            <a:r>
              <a:rPr lang="cs-CZ" dirty="0" err="1">
                <a:solidFill>
                  <a:schemeClr val="tx1"/>
                </a:solidFill>
              </a:rPr>
              <a:t>From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Wikipedia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free </a:t>
            </a:r>
            <a:r>
              <a:rPr lang="cs-CZ" dirty="0" err="1">
                <a:solidFill>
                  <a:schemeClr val="tx1"/>
                </a:solidFill>
              </a:rPr>
              <a:t>encyclopedia</a:t>
            </a:r>
            <a:r>
              <a:rPr lang="cs-CZ" dirty="0">
                <a:solidFill>
                  <a:schemeClr val="tx1"/>
                </a:solidFill>
              </a:rPr>
              <a:t>. Dostupné z WWW: &lt;http://en.wikipedia.org/wiki/</a:t>
            </a:r>
            <a:r>
              <a:rPr lang="cs-CZ" dirty="0" err="1">
                <a:solidFill>
                  <a:schemeClr val="tx1"/>
                </a:solidFill>
              </a:rPr>
              <a:t>File:Don_Quixote.jpg</a:t>
            </a:r>
            <a:r>
              <a:rPr lang="cs-CZ" dirty="0">
                <a:solidFill>
                  <a:schemeClr val="tx1"/>
                </a:solidFill>
              </a:rPr>
              <a:t>&gt;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Ostatní </a:t>
            </a:r>
            <a:r>
              <a:rPr lang="cs-CZ" dirty="0">
                <a:solidFill>
                  <a:schemeClr val="tx1"/>
                </a:solidFill>
              </a:rPr>
              <a:t>obrázky a fotografie – kliparty </a:t>
            </a:r>
            <a:r>
              <a:rPr lang="cs-CZ" dirty="0" err="1">
                <a:solidFill>
                  <a:schemeClr val="tx1"/>
                </a:solidFill>
              </a:rPr>
              <a:t>office</a:t>
            </a:r>
            <a:r>
              <a:rPr lang="cs-CZ" dirty="0">
                <a:solidFill>
                  <a:schemeClr val="tx1"/>
                </a:solidFill>
              </a:rPr>
              <a:t>- www.office.com</a:t>
            </a:r>
          </a:p>
          <a:p>
            <a:r>
              <a:rPr lang="cs-CZ" dirty="0">
                <a:solidFill>
                  <a:schemeClr val="tx1"/>
                </a:solidFill>
              </a:rPr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33425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238</TotalTime>
  <Words>605</Words>
  <Application>Microsoft Office PowerPoint</Application>
  <PresentationFormat>Předvádění na obrazovce (4:3)</PresentationFormat>
  <Paragraphs>95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KLÍČOVÁ SLOVA</vt:lpstr>
      <vt:lpstr>Miquel de Cervantes</vt:lpstr>
      <vt:lpstr>MIQUEL DE CERVANTES Y SAAVEDRA</vt:lpstr>
      <vt:lpstr>Prezentace aplikace PowerPoint</vt:lpstr>
      <vt:lpstr>        JMENOVKA SPISOVATELE</vt:lpstr>
      <vt:lpstr>        Obsah hlavního díla: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LITERÁRNÍ SLOVNÍK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Miquel de Cervantes</dc:title>
  <dc:creator>EU12</dc:creator>
  <cp:lastModifiedBy>H Koláčková</cp:lastModifiedBy>
  <cp:revision>28</cp:revision>
  <dcterms:created xsi:type="dcterms:W3CDTF">2011-06-10T07:40:31Z</dcterms:created>
  <dcterms:modified xsi:type="dcterms:W3CDTF">2012-05-25T07:46:58Z</dcterms:modified>
</cp:coreProperties>
</file>