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65" r:id="rId2"/>
    <p:sldId id="264" r:id="rId3"/>
    <p:sldId id="274" r:id="rId4"/>
    <p:sldId id="256" r:id="rId5"/>
    <p:sldId id="257" r:id="rId6"/>
    <p:sldId id="267" r:id="rId7"/>
    <p:sldId id="268" r:id="rId8"/>
    <p:sldId id="269" r:id="rId9"/>
    <p:sldId id="270" r:id="rId10"/>
    <p:sldId id="262" r:id="rId11"/>
    <p:sldId id="272" r:id="rId12"/>
    <p:sldId id="273" r:id="rId13"/>
    <p:sldId id="266" r:id="rId14"/>
    <p:sldId id="260" r:id="rId15"/>
    <p:sldId id="27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3F6017-B10E-49C4-A504-7A6A91A2FCA0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F62F7A-657D-4469-8842-B1B6DBB5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685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F62F7A-657D-4469-8842-B1B6DBB573B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157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FD16F-5269-48E9-AF36-2E268197396B}" type="datetime1">
              <a:rPr lang="cs-CZ" smtClean="0"/>
              <a:t>25.5.2012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98C37D-1994-44B6-A558-3854372ACA3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0E02229-4452-42E2-B880-29C01A57788F}" type="datetime1">
              <a:rPr lang="cs-CZ" smtClean="0"/>
              <a:t>25.5.2012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3198C37D-1994-44B6-A558-3854372ACA32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D7148-E794-45F8-BF1A-D1D8BB36F410}" type="datetime1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8C37D-1994-44B6-A558-3854372ACA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3EE35-C8BB-4105-9B30-E4F4076E8810}" type="datetime1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8C37D-1994-44B6-A558-3854372ACA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8C37D-1994-44B6-A558-3854372ACA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BA9FC-A233-4A70-A444-561CE346D7BD}" type="datetime1">
              <a:rPr lang="cs-CZ" smtClean="0"/>
              <a:t>25.5.2012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38018-6602-44EE-AE93-C4929018BE73}" type="datetime1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8C37D-1994-44B6-A558-3854372ACA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031EE-10D8-45B3-913B-38FA6885D1FD}" type="datetime1">
              <a:rPr lang="cs-CZ" smtClean="0"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8C37D-1994-44B6-A558-3854372ACA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20B80D2-7663-46AC-B98E-6B8B87298A9A}" type="datetime1">
              <a:rPr lang="cs-CZ" smtClean="0"/>
              <a:t>25.5.2012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198C37D-1994-44B6-A558-3854372ACA3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05D62-1172-4A67-B104-FA656355CC5F}" type="datetime1">
              <a:rPr lang="cs-CZ" smtClean="0"/>
              <a:t>25.5.2012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98C37D-1994-44B6-A558-3854372ACA3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70E8F-5A66-4DFA-BA47-EFBB233698AC}" type="datetime1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8C37D-1994-44B6-A558-3854372ACA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08CA5-2422-4709-9909-16A472DEDD71}" type="datetime1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8C37D-1994-44B6-A558-3854372ACA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E3D414A-BA1C-4DBA-8389-985DDCBB4827}" type="datetime1">
              <a:rPr lang="cs-CZ" smtClean="0"/>
              <a:t>25.5.2012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LUMÍROVCI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3198C37D-1994-44B6-A558-3854372ACA32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zhlas.cz/ctenarskydenik/dila/_zprava/jan-maria-plojhar-julius-zeyer--888364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32JRHgyzrQ&amp;feature=related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fdb.cz/film-fotogalerie/14370-noc-na-karlstejne.html?PHPSESSID=ccdbbed2cf8d095817f9081e728edb5e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04664"/>
            <a:ext cx="568801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7544" y="1412776"/>
            <a:ext cx="8280920" cy="5201424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/>
              <a:t>ZÁKLADNÍ ŠKOLA SLOVAN, KROMĚŘÍŽ, PŘÍSPĚVKOVÁ ORGANIZACE</a:t>
            </a:r>
          </a:p>
          <a:p>
            <a:pPr algn="ctr"/>
            <a:r>
              <a:rPr lang="cs-CZ" dirty="0"/>
              <a:t>ZEYEROVA 3354, 767 01 KROMĚŘÍŽ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pPr algn="ctr"/>
            <a:endParaRPr lang="cs-CZ" dirty="0"/>
          </a:p>
          <a:p>
            <a:endParaRPr lang="cs-CZ" dirty="0"/>
          </a:p>
          <a:p>
            <a:r>
              <a:rPr lang="cs-CZ" sz="2000" b="1" dirty="0"/>
              <a:t>PŘEDMĚT: JAZYK ČESKÝ</a:t>
            </a:r>
          </a:p>
          <a:p>
            <a:r>
              <a:rPr lang="cs-CZ" sz="2000" b="1" dirty="0"/>
              <a:t>ROČNÍK: IX.</a:t>
            </a:r>
          </a:p>
          <a:p>
            <a:r>
              <a:rPr lang="cs-CZ" sz="2000" b="1" dirty="0"/>
              <a:t>TÉMA: </a:t>
            </a:r>
            <a:r>
              <a:rPr lang="cs-CZ" sz="2000" b="1" dirty="0" smtClean="0"/>
              <a:t>LUMÍROVCI</a:t>
            </a:r>
            <a:endParaRPr lang="cs-CZ" sz="2000" b="1" dirty="0"/>
          </a:p>
          <a:p>
            <a:r>
              <a:rPr lang="cs-CZ" sz="2000" b="1" dirty="0"/>
              <a:t>AUTOR: MGR. HANA GINTEROVÁ</a:t>
            </a:r>
          </a:p>
          <a:p>
            <a:r>
              <a:rPr lang="cs-CZ" sz="2000" b="1" dirty="0"/>
              <a:t>DATUM VYTVOŘENÍ: </a:t>
            </a:r>
            <a:r>
              <a:rPr lang="cs-CZ" sz="2000" b="1" dirty="0" smtClean="0"/>
              <a:t>26. 10. 2011</a:t>
            </a:r>
            <a:endParaRPr lang="cs-CZ" sz="2000" b="1" dirty="0"/>
          </a:p>
          <a:p>
            <a:endParaRPr lang="cs-CZ" sz="2000" b="1" dirty="0"/>
          </a:p>
          <a:p>
            <a:pPr algn="ctr"/>
            <a:r>
              <a:rPr lang="cs-CZ" dirty="0"/>
              <a:t> </a:t>
            </a:r>
            <a:r>
              <a:rPr lang="cs-CZ" sz="3200" b="1" dirty="0" smtClean="0"/>
              <a:t>VY_32_INOVACE_29_HG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3530" y="3933914"/>
            <a:ext cx="1150543" cy="1429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7256" y="3919358"/>
            <a:ext cx="1041684" cy="1444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917188"/>
            <a:ext cx="1071191" cy="1446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182047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18728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PREZENTACE VYTVOŘENA JAKO DOPLNĚNÍ K OPAKOVCÍMU UČIVU 9. ROČNÍKU LUMÍROVCI – JULIUS ZEYER, JAROSLAV VRCHLICKÝ, JOSEF VÁCLAV SLÁDEK.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V RÁMCI PREZENTACE MAJÍ ŽÁCI MOŽNOST SEZNÁMIT SE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S OSOBNOSTÍ A DÍLEM TĚCHTO SPISOVATELŮ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S HLAVNÍMI DÍLY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S TERMÍNY LITERÁRNÍ TEORIE</a:t>
            </a:r>
          </a:p>
          <a:p>
            <a:pPr marL="0" indent="0" algn="ctr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DO PREZENTACE JSOU VLOŽENY HYPERTEXTOVÉ ODKAZY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Pilotáž: Prezentace pilotována ve třídách 9. ročníku, ale je možné ji zařadit k doplnění učiva literární výchovy ve všech ročnících II. stupně ZŠ a víceletá gymnázia. Z hlediska vytvoření přehledu je pro žáky přínosné zařazení tří hlavních představitelů literární skupiny do jedné prezentace, doporučuji využít hypertextové odkazy, které vás zavedou na stránky Čtenářského deníku Českého rozhlasu (ukázka z díla J. Zeyera), k ukázce z divadelního zpracování pohádky Radúz a Mahulena a k fotografiím z filmového zpracování divadelní hry Noc </a:t>
            </a:r>
            <a:r>
              <a:rPr lang="cs-CZ" sz="2000" smtClean="0">
                <a:solidFill>
                  <a:schemeClr val="bg1"/>
                </a:solidFill>
              </a:rPr>
              <a:t>na Karlštejně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84312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ANOTACE</a:t>
            </a:r>
            <a:endParaRPr lang="cs-CZ" sz="44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6165304"/>
            <a:ext cx="3614737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2478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ARISTOKRAT</a:t>
            </a:r>
          </a:p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FILILOG</a:t>
            </a:r>
          </a:p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MYTHOLOGIE</a:t>
            </a:r>
          </a:p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OKULTISMUS</a:t>
            </a:r>
          </a:p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PORTRÉT</a:t>
            </a:r>
          </a:p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DRAMA</a:t>
            </a:r>
          </a:p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POEZIE</a:t>
            </a:r>
          </a:p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LITERÁRNÍ KRITIKA</a:t>
            </a:r>
          </a:p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MIZIKÁL</a:t>
            </a:r>
          </a:p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OPERETA</a:t>
            </a:r>
          </a:p>
          <a:p>
            <a:pPr marL="0" indent="0">
              <a:buNone/>
            </a:pPr>
            <a:endParaRPr lang="cs-CZ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endParaRPr lang="cs-CZ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D6ECFF"/>
                </a:solidFill>
              </a:rPr>
              <a:t>LUMÍROVCI</a:t>
            </a:r>
            <a:endParaRPr lang="cs-CZ" dirty="0">
              <a:solidFill>
                <a:srgbClr val="D6ECFF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KLÍČOVÁ SLOVA</a:t>
            </a:r>
            <a:endParaRPr lang="cs-CZ" sz="44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Zástupný symbol pro zápatí 3"/>
          <p:cNvSpPr txBox="1">
            <a:spLocks/>
          </p:cNvSpPr>
          <p:nvPr/>
        </p:nvSpPr>
        <p:spPr>
          <a:xfrm>
            <a:off x="2915816" y="6165304"/>
            <a:ext cx="3581400" cy="38404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0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LUMÍROVCI</a:t>
            </a:r>
            <a:endParaRPr lang="cs-CZ" sz="2000" dirty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800831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623456" y="1412776"/>
            <a:ext cx="5209456" cy="1584176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cs-CZ" sz="32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JULIUS ZEYER</a:t>
            </a:r>
          </a:p>
          <a:p>
            <a:r>
              <a:rPr lang="cs-CZ" sz="32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JAROSLAV VRCHLICKÝ </a:t>
            </a:r>
          </a:p>
          <a:p>
            <a:r>
              <a:rPr lang="cs-CZ" sz="32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JOSEF VÁCLAV SLÁDEK</a:t>
            </a:r>
            <a:endParaRPr lang="cs-CZ" sz="32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15244" y="332656"/>
            <a:ext cx="3841304" cy="850028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LUMÍROVCI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4788024" y="6257186"/>
            <a:ext cx="3581400" cy="384048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20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LUMÍROVCI</a:t>
            </a:r>
            <a:endParaRPr lang="cs-CZ" sz="20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6832"/>
            <a:ext cx="2890597" cy="3757776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pic>
      <p:sp>
        <p:nvSpPr>
          <p:cNvPr id="6" name="TextovéPole 5"/>
          <p:cNvSpPr txBox="1"/>
          <p:nvPr/>
        </p:nvSpPr>
        <p:spPr>
          <a:xfrm>
            <a:off x="151206" y="6046937"/>
            <a:ext cx="3953172" cy="40011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ZEYER – SLÁDEK - VRCHLICKÝ</a:t>
            </a:r>
            <a:endParaRPr lang="cs-CZ" sz="20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920" y="3212976"/>
            <a:ext cx="4752528" cy="267765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Jako </a:t>
            </a:r>
            <a:r>
              <a:rPr lang="cs-CZ" sz="2800" b="1" u="sng" dirty="0">
                <a:solidFill>
                  <a:schemeClr val="bg1">
                    <a:lumMod val="75000"/>
                    <a:lumOff val="25000"/>
                  </a:schemeClr>
                </a:solidFill>
              </a:rPr>
              <a:t>lumírovci</a:t>
            </a:r>
            <a:r>
              <a:rPr lang="cs-CZ" sz="280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bývá označována skupina </a:t>
            </a:r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spisovatelů  </a:t>
            </a:r>
          </a:p>
          <a:p>
            <a:pPr algn="ctr"/>
            <a:r>
              <a:rPr lang="cs-CZ" sz="2800" b="1" u="sng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70</a:t>
            </a:r>
            <a:r>
              <a:rPr lang="cs-CZ" sz="2800" b="1" u="sng" dirty="0">
                <a:solidFill>
                  <a:schemeClr val="bg1">
                    <a:lumMod val="75000"/>
                    <a:lumOff val="25000"/>
                  </a:schemeClr>
                </a:solidFill>
              </a:rPr>
              <a:t>. a 80. let 19. </a:t>
            </a:r>
            <a:r>
              <a:rPr lang="cs-CZ" sz="2800" b="1" u="sng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století</a:t>
            </a:r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 </a:t>
            </a:r>
          </a:p>
          <a:p>
            <a:pPr algn="ctr"/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sdružující </a:t>
            </a:r>
            <a:r>
              <a:rPr lang="cs-CZ" sz="280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se okolo časopisu </a:t>
            </a:r>
            <a:r>
              <a:rPr lang="cs-CZ" sz="2800" b="1" u="sng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Lumír.</a:t>
            </a:r>
            <a:endParaRPr lang="cs-CZ" sz="2800" b="1" u="sng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636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9504" y="332656"/>
            <a:ext cx="4114800" cy="894928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JULIUS ZEYER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60" y="6165304"/>
            <a:ext cx="3614737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152" y="699561"/>
            <a:ext cx="2434846" cy="3024336"/>
          </a:xfrm>
          <a:prstGeom prst="rect">
            <a:avLst/>
          </a:prstGeom>
          <a:ln/>
          <a:effectLst>
            <a:reflection blurRad="6350" stA="50000" endA="295" endPos="92000" dist="101600" dir="5400000" sy="-100000" algn="bl" rotWithShape="0"/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pic>
      <p:sp>
        <p:nvSpPr>
          <p:cNvPr id="6" name="TextovéPole 5"/>
          <p:cNvSpPr txBox="1"/>
          <p:nvPr/>
        </p:nvSpPr>
        <p:spPr>
          <a:xfrm>
            <a:off x="467544" y="1333212"/>
            <a:ext cx="5472608" cy="483209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u="sng" dirty="0"/>
              <a:t>Aristokrat</a:t>
            </a:r>
            <a:r>
              <a:rPr lang="cs-CZ" sz="2800" dirty="0"/>
              <a:t> duší i původem. Vyučený tesař. </a:t>
            </a:r>
            <a:endParaRPr lang="cs-CZ" sz="2800" dirty="0" smtClean="0"/>
          </a:p>
          <a:p>
            <a:r>
              <a:rPr lang="cs-CZ" sz="2800" dirty="0" smtClean="0"/>
              <a:t>Nadaný </a:t>
            </a:r>
            <a:r>
              <a:rPr lang="cs-CZ" sz="2800" u="sng" dirty="0"/>
              <a:t>filolog</a:t>
            </a:r>
            <a:r>
              <a:rPr lang="cs-CZ" sz="2800" dirty="0"/>
              <a:t>, který propadl u maturity. </a:t>
            </a:r>
            <a:endParaRPr lang="cs-CZ" sz="2800" dirty="0" smtClean="0"/>
          </a:p>
          <a:p>
            <a:r>
              <a:rPr lang="cs-CZ" sz="2800" dirty="0" smtClean="0"/>
              <a:t>Znalec </a:t>
            </a:r>
            <a:r>
              <a:rPr lang="cs-CZ" sz="2800" u="sng" dirty="0"/>
              <a:t>mytologie</a:t>
            </a:r>
            <a:r>
              <a:rPr lang="cs-CZ" sz="2800" dirty="0"/>
              <a:t>, příznivec </a:t>
            </a:r>
            <a:r>
              <a:rPr lang="cs-CZ" sz="2800" u="sng" dirty="0"/>
              <a:t>okultismu</a:t>
            </a:r>
            <a:r>
              <a:rPr lang="cs-CZ" sz="2800" dirty="0"/>
              <a:t>. </a:t>
            </a:r>
            <a:endParaRPr lang="cs-CZ" sz="2800" dirty="0" smtClean="0"/>
          </a:p>
          <a:p>
            <a:r>
              <a:rPr lang="cs-CZ" sz="2800" dirty="0" smtClean="0"/>
              <a:t>Nadšený </a:t>
            </a:r>
            <a:r>
              <a:rPr lang="cs-CZ" sz="2800" dirty="0"/>
              <a:t>cestovatel. </a:t>
            </a:r>
            <a:endParaRPr lang="cs-CZ" sz="2800" dirty="0" smtClean="0"/>
          </a:p>
          <a:p>
            <a:r>
              <a:rPr lang="cs-CZ" sz="2800" dirty="0" smtClean="0"/>
              <a:t>Muž</a:t>
            </a:r>
            <a:r>
              <a:rPr lang="cs-CZ" sz="2800" dirty="0"/>
              <a:t>, o jehož sexuální orientaci se spekuluje. </a:t>
            </a:r>
            <a:endParaRPr lang="cs-CZ" sz="2800" dirty="0" smtClean="0"/>
          </a:p>
          <a:p>
            <a:r>
              <a:rPr lang="cs-CZ" sz="2800" dirty="0" smtClean="0"/>
              <a:t>Literát</a:t>
            </a:r>
            <a:r>
              <a:rPr lang="cs-CZ" sz="2800" dirty="0"/>
              <a:t>, který se své tvorbě věnoval s vášní.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948264" y="5569826"/>
            <a:ext cx="1872208" cy="1015663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VYSVĚTLI PODTRŽENÁ SLOVA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2099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750912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SPISOVATELSKÁ JMENOVKA</a:t>
            </a:r>
            <a:endParaRPr lang="cs-CZ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6274810"/>
            <a:ext cx="3608387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32240" y="5823348"/>
            <a:ext cx="2160240" cy="70788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ZAPIŠTE SI DO SEŠITU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1570344"/>
            <a:ext cx="6768752" cy="35394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JULIUS ZEYER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Představitel lumírovců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19. Století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Vzdělaný , jazykově nadaný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D: 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1"/>
                </a:solidFill>
              </a:rPr>
              <a:t>román  </a:t>
            </a:r>
            <a:r>
              <a:rPr lang="pt-BR" sz="2400" b="1" i="1" dirty="0" smtClean="0">
                <a:solidFill>
                  <a:schemeClr val="bg1"/>
                </a:solidFill>
              </a:rPr>
              <a:t>Román </a:t>
            </a:r>
            <a:r>
              <a:rPr lang="pt-BR" sz="2400" b="1" i="1" dirty="0">
                <a:solidFill>
                  <a:schemeClr val="bg1"/>
                </a:solidFill>
              </a:rPr>
              <a:t>o věrném přátelství </a:t>
            </a:r>
            <a:endParaRPr lang="cs-CZ" sz="2400" b="1" i="1" dirty="0" smtClean="0">
              <a:solidFill>
                <a:schemeClr val="bg1"/>
              </a:solidFill>
            </a:endParaRPr>
          </a:p>
          <a:p>
            <a:r>
              <a:rPr lang="cs-CZ" sz="2400" b="1" i="1" dirty="0">
                <a:solidFill>
                  <a:schemeClr val="bg1"/>
                </a:solidFill>
              </a:rPr>
              <a:t> </a:t>
            </a:r>
            <a:r>
              <a:rPr lang="cs-CZ" sz="2400" b="1" i="1" dirty="0" smtClean="0">
                <a:solidFill>
                  <a:schemeClr val="bg1"/>
                </a:solidFill>
              </a:rPr>
              <a:t>                   </a:t>
            </a:r>
            <a:r>
              <a:rPr lang="pt-BR" sz="2400" b="1" i="1" dirty="0" smtClean="0">
                <a:solidFill>
                  <a:schemeClr val="bg1"/>
                </a:solidFill>
              </a:rPr>
              <a:t>Amise </a:t>
            </a:r>
            <a:r>
              <a:rPr lang="pt-BR" sz="2400" b="1" i="1" dirty="0">
                <a:solidFill>
                  <a:schemeClr val="bg1"/>
                </a:solidFill>
              </a:rPr>
              <a:t>a Amila </a:t>
            </a:r>
            <a:endParaRPr lang="cs-CZ" sz="2400" b="1" i="1" dirty="0" smtClean="0">
              <a:solidFill>
                <a:schemeClr val="bg1"/>
              </a:solidFill>
            </a:endParaRP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i="1" dirty="0" smtClean="0">
                <a:solidFill>
                  <a:schemeClr val="bg1"/>
                </a:solidFill>
              </a:rPr>
              <a:t>román  </a:t>
            </a:r>
            <a:r>
              <a:rPr lang="cs-CZ" sz="2400" b="1" i="1" dirty="0" smtClean="0">
                <a:solidFill>
                  <a:schemeClr val="bg1"/>
                </a:solidFill>
              </a:rPr>
              <a:t>Jan </a:t>
            </a:r>
            <a:r>
              <a:rPr lang="cs-CZ" sz="2400" b="1" i="1" dirty="0">
                <a:solidFill>
                  <a:schemeClr val="bg1"/>
                </a:solidFill>
              </a:rPr>
              <a:t>Maria </a:t>
            </a:r>
            <a:r>
              <a:rPr lang="cs-CZ" sz="2400" b="1" i="1" dirty="0" err="1">
                <a:solidFill>
                  <a:schemeClr val="bg1"/>
                </a:solidFill>
              </a:rPr>
              <a:t>Plojhar</a:t>
            </a:r>
            <a:r>
              <a:rPr lang="cs-CZ" sz="2400" b="1" i="1" dirty="0">
                <a:solidFill>
                  <a:schemeClr val="bg1"/>
                </a:solidFill>
              </a:rPr>
              <a:t> </a:t>
            </a:r>
            <a:endParaRPr lang="cs-CZ" sz="2400" b="1" i="1" dirty="0" smtClean="0">
              <a:solidFill>
                <a:schemeClr val="bg1"/>
              </a:solidFill>
            </a:endParaRP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i="1" dirty="0">
                <a:solidFill>
                  <a:schemeClr val="bg1"/>
                </a:solidFill>
              </a:rPr>
              <a:t>d</a:t>
            </a:r>
            <a:r>
              <a:rPr lang="cs-CZ" sz="2400" i="1" dirty="0" smtClean="0">
                <a:solidFill>
                  <a:schemeClr val="bg1"/>
                </a:solidFill>
              </a:rPr>
              <a:t>rama  </a:t>
            </a:r>
            <a:r>
              <a:rPr lang="cs-CZ" sz="2400" b="1" i="1" dirty="0" err="1" smtClean="0">
                <a:solidFill>
                  <a:schemeClr val="bg1"/>
                </a:solidFill>
              </a:rPr>
              <a:t>Radůz</a:t>
            </a:r>
            <a:r>
              <a:rPr lang="cs-CZ" sz="2400" b="1" i="1" dirty="0" smtClean="0">
                <a:solidFill>
                  <a:schemeClr val="bg1"/>
                </a:solidFill>
              </a:rPr>
              <a:t> </a:t>
            </a:r>
            <a:r>
              <a:rPr lang="cs-CZ" sz="2400" b="1" i="1" dirty="0">
                <a:solidFill>
                  <a:schemeClr val="bg1"/>
                </a:solidFill>
              </a:rPr>
              <a:t>a </a:t>
            </a:r>
            <a:r>
              <a:rPr lang="cs-CZ" sz="2400" b="1" i="1" dirty="0" smtClean="0">
                <a:solidFill>
                  <a:schemeClr val="bg1"/>
                </a:solidFill>
              </a:rPr>
              <a:t>Mahulena </a:t>
            </a:r>
            <a:r>
              <a:rPr lang="cs-CZ" sz="2400" i="1" dirty="0" smtClean="0">
                <a:solidFill>
                  <a:schemeClr val="bg1"/>
                </a:solidFill>
              </a:rPr>
              <a:t>/filmová pohádka/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5423238"/>
            <a:ext cx="5616624" cy="40011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UKÁZKA Z ROMÁNU </a:t>
            </a:r>
            <a:r>
              <a:rPr lang="cs-CZ" sz="2000" b="1" dirty="0" smtClean="0">
                <a:solidFill>
                  <a:schemeClr val="bg1"/>
                </a:solidFill>
                <a:hlinkClick r:id="rId3"/>
              </a:rPr>
              <a:t>Jan</a:t>
            </a:r>
            <a:r>
              <a:rPr lang="cs-CZ" sz="2000" b="1" dirty="0" smtClean="0">
                <a:solidFill>
                  <a:schemeClr val="bg1"/>
                </a:solidFill>
              </a:rPr>
              <a:t> Maria </a:t>
            </a:r>
            <a:r>
              <a:rPr lang="cs-CZ" sz="2000" b="1" dirty="0" err="1" smtClean="0">
                <a:solidFill>
                  <a:schemeClr val="bg1"/>
                </a:solidFill>
              </a:rPr>
              <a:t>Plojhar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750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6165304"/>
            <a:ext cx="3608387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52120" y="498343"/>
            <a:ext cx="2448272" cy="138499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PROČ SE UČÍME O ZEYEROVI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52120" y="2708920"/>
            <a:ext cx="2880320" cy="2246769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UKÁZKA Z </a:t>
            </a:r>
            <a:r>
              <a:rPr lang="cs-CZ" sz="2000" b="1" dirty="0" smtClean="0">
                <a:hlinkClick r:id="rId3"/>
              </a:rPr>
              <a:t>DIVADELNÍHO</a:t>
            </a:r>
            <a:r>
              <a:rPr lang="cs-CZ" sz="2000" b="1" dirty="0" smtClean="0"/>
              <a:t> PŘEDSTAVENÍ </a:t>
            </a:r>
          </a:p>
          <a:p>
            <a:pPr algn="ctr"/>
            <a:r>
              <a:rPr lang="cs-CZ" sz="2000" b="1" dirty="0" smtClean="0"/>
              <a:t>RADŮZ A MAHULENA –  </a:t>
            </a:r>
          </a:p>
          <a:p>
            <a:pPr algn="ctr"/>
            <a:endParaRPr lang="cs-CZ" sz="2000" b="1" dirty="0"/>
          </a:p>
          <a:p>
            <a:pPr algn="ctr"/>
            <a:r>
              <a:rPr lang="cs-CZ" sz="2000" b="1" dirty="0" smtClean="0"/>
              <a:t>NÁRODNÍ DIVADLO</a:t>
            </a:r>
            <a:endParaRPr lang="cs-CZ" sz="2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908720"/>
            <a:ext cx="3492996" cy="4657328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3758884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740913" y="404664"/>
            <a:ext cx="3671888" cy="1281917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400" b="1" dirty="0" smtClean="0"/>
              <a:t>JAROSLAV VRCHLICKÝ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916832"/>
            <a:ext cx="4362642" cy="452431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Český </a:t>
            </a:r>
            <a:r>
              <a:rPr lang="cs-CZ" sz="3200" dirty="0" smtClean="0"/>
              <a:t>básník, dramatik, </a:t>
            </a:r>
          </a:p>
          <a:p>
            <a:r>
              <a:rPr lang="cs-CZ" sz="3200" dirty="0" smtClean="0"/>
              <a:t>Překladatel</a:t>
            </a:r>
          </a:p>
          <a:p>
            <a:endParaRPr lang="cs-CZ" sz="3200" dirty="0" smtClean="0"/>
          </a:p>
          <a:p>
            <a:r>
              <a:rPr lang="cs-CZ" sz="3200" u="sng" dirty="0" smtClean="0"/>
              <a:t>literární </a:t>
            </a:r>
            <a:r>
              <a:rPr lang="cs-CZ" sz="3200" u="sng" dirty="0"/>
              <a:t>a divadelní </a:t>
            </a:r>
            <a:r>
              <a:rPr lang="cs-CZ" sz="3200" u="sng" dirty="0" smtClean="0"/>
              <a:t>kritik</a:t>
            </a:r>
          </a:p>
          <a:p>
            <a:endParaRPr lang="cs-CZ" sz="3200" u="sng" dirty="0" smtClean="0"/>
          </a:p>
          <a:p>
            <a:r>
              <a:rPr lang="cs-CZ" sz="3200" dirty="0" smtClean="0"/>
              <a:t>hlavní </a:t>
            </a:r>
            <a:r>
              <a:rPr lang="cs-CZ" sz="3200" dirty="0"/>
              <a:t>představitel lumírovské poezie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71500"/>
            <a:ext cx="3810000" cy="571500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03003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83359" y="421045"/>
            <a:ext cx="8229600" cy="82292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SPISOVATELSKÁ JMENOVKA</a:t>
            </a:r>
            <a:endParaRPr lang="cs-CZ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4743" y="1563852"/>
            <a:ext cx="5688632" cy="4154984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Jaroslav </a:t>
            </a:r>
            <a:r>
              <a:rPr lang="cs-CZ" sz="36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Vrchlický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19. – počátek 20. století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vlastním </a:t>
            </a:r>
            <a:r>
              <a:rPr lang="cs-CZ" sz="32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jménem Emil </a:t>
            </a:r>
            <a:r>
              <a:rPr lang="cs-CZ" sz="32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Frída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básník: Okna v bouři</a:t>
            </a:r>
          </a:p>
          <a:p>
            <a:r>
              <a:rPr lang="cs-CZ" sz="32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                 Selské balady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překladatel: světoví autoři                                            dramatik: Noc na Karlštejně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vůdčí </a:t>
            </a:r>
            <a:r>
              <a:rPr lang="cs-CZ" sz="32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osobnost lumírovců</a:t>
            </a:r>
            <a:r>
              <a:rPr lang="cs-CZ" sz="32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.</a:t>
            </a:r>
            <a:endParaRPr lang="cs-CZ" sz="32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76032" y="5733256"/>
            <a:ext cx="1800200" cy="83099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ZAPIŠTE SI DO SEŠITU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1660" y="6148754"/>
            <a:ext cx="274320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71" t="2959" r="5689" b="7011"/>
          <a:stretch/>
        </p:blipFill>
        <p:spPr bwMode="auto">
          <a:xfrm>
            <a:off x="6043375" y="1611653"/>
            <a:ext cx="2906661" cy="405938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924030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475656" y="1916832"/>
            <a:ext cx="6984776" cy="4179168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NOC</a:t>
            </a:r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 NA KARLŠTEJNĚ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19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komedii </a:t>
            </a:r>
            <a:r>
              <a:rPr lang="cs-CZ" sz="19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o Karlu IV., jehož zákaz vstupu žen na královské sídlo porušila vlastní manželka Alžběta Pomořanská. </a:t>
            </a:r>
            <a:endParaRPr lang="cs-CZ" sz="1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5247" y="6165304"/>
            <a:ext cx="3614737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 descr="C:\Users\EU12\AppData\Local\Microsoft\Windows\Temporary Internet Files\Content.IE5\M1TMZU76\MC9004130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92308"/>
            <a:ext cx="3330166" cy="3450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EU12\AppData\Local\Microsoft\Windows\Temporary Internet Files\Content.IE5\2Q3A7NWE\MC900430327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9" y="910176"/>
            <a:ext cx="2094404" cy="3193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952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82292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400" b="1" dirty="0" smtClean="0"/>
              <a:t>JOSEF VÁCLAV SLÁDEK</a:t>
            </a:r>
            <a:endParaRPr lang="cs-CZ" sz="4400" b="1" dirty="0"/>
          </a:p>
        </p:txBody>
      </p:sp>
      <p:sp>
        <p:nvSpPr>
          <p:cNvPr id="4" name="Obdélník 3"/>
          <p:cNvSpPr/>
          <p:nvPr/>
        </p:nvSpPr>
        <p:spPr>
          <a:xfrm>
            <a:off x="467544" y="2060848"/>
            <a:ext cx="4572000" cy="3970318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cs-CZ" sz="3600" dirty="0" smtClean="0"/>
              <a:t>Český  </a:t>
            </a:r>
            <a:r>
              <a:rPr lang="cs-CZ" sz="3600" dirty="0"/>
              <a:t>básník, překladatel </a:t>
            </a:r>
            <a:endParaRPr lang="cs-CZ" sz="3600" dirty="0" smtClean="0"/>
          </a:p>
          <a:p>
            <a:r>
              <a:rPr lang="cs-CZ" sz="3600" dirty="0" smtClean="0"/>
              <a:t>a </a:t>
            </a:r>
            <a:r>
              <a:rPr lang="cs-CZ" sz="3600" dirty="0"/>
              <a:t>organizátor literárního života</a:t>
            </a:r>
            <a:r>
              <a:rPr lang="cs-CZ" sz="3600" dirty="0" smtClean="0"/>
              <a:t>.</a:t>
            </a:r>
          </a:p>
          <a:p>
            <a:endParaRPr lang="cs-CZ" sz="3600" dirty="0" smtClean="0"/>
          </a:p>
          <a:p>
            <a:r>
              <a:rPr lang="cs-CZ" sz="3600" dirty="0" smtClean="0"/>
              <a:t>Představitel lumírovců</a:t>
            </a:r>
            <a:endParaRPr lang="cs-CZ" sz="36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6286575"/>
            <a:ext cx="3621087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41868"/>
            <a:ext cx="2690713" cy="3587617"/>
          </a:xfrm>
          <a:prstGeom prst="rect">
            <a:avLst/>
          </a:prstGeom>
          <a:ln/>
          <a:effectLst>
            <a:reflection blurRad="6350" stA="50000" endA="300" endPos="38500" dist="50800" dir="5400000" sy="-100000" algn="bl" rotWithShape="0"/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1243323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LUMÍROVCI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50912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SPISOVATELSKÁ JMENOVKA</a:t>
            </a:r>
            <a:endParaRPr lang="cs-CZ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412776"/>
            <a:ext cx="2727220" cy="3528392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6321425"/>
            <a:ext cx="3621087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5671" y="1306666"/>
            <a:ext cx="5544616" cy="3231654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Josef Václav Sládek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19 . – počátek 20. století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2 roky pobýval v Americe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b</a:t>
            </a:r>
            <a:r>
              <a:rPr lang="cs-CZ" sz="28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ásník – jemné melodické verše</a:t>
            </a:r>
          </a:p>
          <a:p>
            <a:r>
              <a:rPr lang="cs-CZ" sz="28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      sbírky Zlatý máj</a:t>
            </a:r>
          </a:p>
          <a:p>
            <a:r>
              <a:rPr lang="cs-CZ" sz="28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                Zvony a zvonky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překlady W. Shakespeara</a:t>
            </a:r>
            <a:endParaRPr lang="cs-CZ" sz="28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44943" y="5373214"/>
            <a:ext cx="1872208" cy="83099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ZAPIŠTE SI DO SEŠITU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671" y="5157192"/>
            <a:ext cx="5922513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„</a:t>
            </a:r>
            <a:r>
              <a:rPr lang="it-IT" sz="2400" b="1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Vyber </a:t>
            </a:r>
            <a:r>
              <a:rPr lang="it-IT" sz="2400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si autora, jako si vybíráš přítele</a:t>
            </a:r>
            <a:r>
              <a:rPr lang="it-IT" sz="16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.</a:t>
            </a:r>
            <a:r>
              <a:rPr lang="cs-CZ" sz="16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“</a:t>
            </a:r>
            <a:endParaRPr lang="it-IT" sz="16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0593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ARISTOKRAT</a:t>
            </a:r>
          </a:p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FILILOG</a:t>
            </a:r>
          </a:p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MYTHOLOGIE</a:t>
            </a:r>
          </a:p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OKULTISMUS</a:t>
            </a:r>
          </a:p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PORTRÉT</a:t>
            </a:r>
          </a:p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DRAMA</a:t>
            </a:r>
          </a:p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POEZIE</a:t>
            </a:r>
          </a:p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LITERÁRNÍ KRITIKA</a:t>
            </a:r>
          </a:p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MIZIKÁL</a:t>
            </a:r>
          </a:p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OPERETA</a:t>
            </a:r>
          </a:p>
          <a:p>
            <a:pPr marL="0" indent="0">
              <a:buNone/>
            </a:pPr>
            <a:endParaRPr lang="cs-CZ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endParaRPr lang="cs-CZ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dirty="0" smtClean="0"/>
              <a:t>LUMÍROVCI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LITERÁRNÍ TERMÍNY</a:t>
            </a:r>
            <a:endParaRPr lang="cs-CZ" sz="4400" b="1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Zástupný symbol pro zápatí 3"/>
          <p:cNvSpPr txBox="1">
            <a:spLocks/>
          </p:cNvSpPr>
          <p:nvPr/>
        </p:nvSpPr>
        <p:spPr>
          <a:xfrm>
            <a:off x="2915816" y="6165304"/>
            <a:ext cx="3581400" cy="38404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0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LUMÍROVCI</a:t>
            </a:r>
            <a:endParaRPr lang="cs-CZ" sz="20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7038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1"/>
            <a:ext cx="8784976" cy="6007287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77500" lnSpcReduction="20000"/>
          </a:bodyPr>
          <a:lstStyle/>
          <a:p>
            <a:pPr>
              <a:buClrTx/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Volné dílo, vložil </a:t>
            </a:r>
            <a:r>
              <a:rPr lang="cs-CZ" dirty="0">
                <a:solidFill>
                  <a:schemeClr val="bg1"/>
                </a:solidFill>
              </a:rPr>
              <a:t>uživatel  </a:t>
            </a:r>
            <a:r>
              <a:rPr lang="cs-CZ" dirty="0" smtClean="0">
                <a:solidFill>
                  <a:schemeClr val="bg1"/>
                </a:solidFill>
              </a:rPr>
              <a:t>Karel K. </a:t>
            </a:r>
            <a:r>
              <a:rPr lang="cs-CZ" dirty="0">
                <a:solidFill>
                  <a:schemeClr val="bg1"/>
                </a:solidFill>
              </a:rPr>
              <a:t>Http://cz.wikipedia.org [online]. 31. 3. 2010, 10:29. [2011-10-26] </a:t>
            </a:r>
            <a:r>
              <a:rPr lang="cs-CZ" dirty="0" err="1">
                <a:solidFill>
                  <a:schemeClr val="bg1"/>
                </a:solidFill>
              </a:rPr>
              <a:t>Soubor:Lumirovci.jpg</a:t>
            </a:r>
            <a:r>
              <a:rPr lang="cs-CZ" dirty="0">
                <a:solidFill>
                  <a:schemeClr val="bg1"/>
                </a:solidFill>
              </a:rPr>
              <a:t>. </a:t>
            </a:r>
            <a:r>
              <a:rPr lang="cs-CZ" dirty="0" err="1">
                <a:solidFill>
                  <a:schemeClr val="bg1"/>
                </a:solidFill>
              </a:rPr>
              <a:t>From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, </a:t>
            </a:r>
            <a:r>
              <a:rPr lang="cs-CZ" dirty="0" err="1">
                <a:solidFill>
                  <a:schemeClr val="bg1"/>
                </a:solidFill>
              </a:rPr>
              <a:t>the</a:t>
            </a:r>
            <a:r>
              <a:rPr lang="cs-CZ" dirty="0">
                <a:solidFill>
                  <a:schemeClr val="bg1"/>
                </a:solidFill>
              </a:rPr>
              <a:t> free </a:t>
            </a:r>
            <a:r>
              <a:rPr lang="cs-CZ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. Dostupné z WWW: </a:t>
            </a:r>
            <a:r>
              <a:rPr lang="cs-CZ" dirty="0" smtClean="0">
                <a:solidFill>
                  <a:schemeClr val="bg1"/>
                </a:solidFill>
              </a:rPr>
              <a:t>&lt;http</a:t>
            </a:r>
            <a:r>
              <a:rPr lang="cs-CZ" dirty="0">
                <a:solidFill>
                  <a:schemeClr val="bg1"/>
                </a:solidFill>
              </a:rPr>
              <a:t>://</a:t>
            </a:r>
            <a:r>
              <a:rPr lang="cs-CZ" dirty="0" smtClean="0">
                <a:solidFill>
                  <a:schemeClr val="bg1"/>
                </a:solidFill>
              </a:rPr>
              <a:t>cs.wikipedia.org/wiki/</a:t>
            </a:r>
            <a:r>
              <a:rPr lang="cs-CZ" dirty="0" err="1" smtClean="0">
                <a:solidFill>
                  <a:schemeClr val="bg1"/>
                </a:solidFill>
              </a:rPr>
              <a:t>Soubor:Lumirovci.jpg</a:t>
            </a:r>
            <a:r>
              <a:rPr lang="cs-CZ" dirty="0" smtClean="0">
                <a:solidFill>
                  <a:schemeClr val="bg1"/>
                </a:solidFill>
              </a:rPr>
              <a:t>&gt;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VILÍMEK, Jan, </a:t>
            </a:r>
            <a:r>
              <a:rPr lang="cs-CZ" dirty="0">
                <a:solidFill>
                  <a:schemeClr val="bg1"/>
                </a:solidFill>
              </a:rPr>
              <a:t>vložil uživatel  </a:t>
            </a:r>
            <a:r>
              <a:rPr lang="cs-CZ" dirty="0" err="1" smtClean="0">
                <a:solidFill>
                  <a:schemeClr val="bg1"/>
                </a:solidFill>
              </a:rPr>
              <a:t>Sapfan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>
                <a:solidFill>
                  <a:schemeClr val="bg1"/>
                </a:solidFill>
              </a:rPr>
              <a:t>Http://cz.wikipedia.org [online]. 4. 1. 2009, 19:09. [2011-10-26] </a:t>
            </a:r>
            <a:r>
              <a:rPr lang="cs-CZ" dirty="0" err="1">
                <a:solidFill>
                  <a:schemeClr val="bg1"/>
                </a:solidFill>
              </a:rPr>
              <a:t>Soubor:Julius</a:t>
            </a:r>
            <a:r>
              <a:rPr lang="cs-CZ" dirty="0">
                <a:solidFill>
                  <a:schemeClr val="bg1"/>
                </a:solidFill>
              </a:rPr>
              <a:t> Zeyer Vilimek.jpg. </a:t>
            </a:r>
            <a:r>
              <a:rPr lang="cs-CZ" dirty="0" err="1">
                <a:solidFill>
                  <a:schemeClr val="bg1"/>
                </a:solidFill>
              </a:rPr>
              <a:t>From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, </a:t>
            </a:r>
            <a:r>
              <a:rPr lang="cs-CZ" dirty="0" err="1">
                <a:solidFill>
                  <a:schemeClr val="bg1"/>
                </a:solidFill>
              </a:rPr>
              <a:t>the</a:t>
            </a:r>
            <a:r>
              <a:rPr lang="cs-CZ" dirty="0">
                <a:solidFill>
                  <a:schemeClr val="bg1"/>
                </a:solidFill>
              </a:rPr>
              <a:t> free </a:t>
            </a:r>
            <a:r>
              <a:rPr lang="cs-CZ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. Dostupné z WWW: &lt;http://cs.wikipedia.org/wiki/</a:t>
            </a:r>
            <a:r>
              <a:rPr lang="cs-CZ" dirty="0" err="1">
                <a:solidFill>
                  <a:schemeClr val="bg1"/>
                </a:solidFill>
              </a:rPr>
              <a:t>Soubor:Julius_Zeyer_Vilimek.jpg</a:t>
            </a:r>
            <a:r>
              <a:rPr lang="cs-CZ" dirty="0">
                <a:solidFill>
                  <a:schemeClr val="bg1"/>
                </a:solidFill>
              </a:rPr>
              <a:t>&gt;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Autor neznámý, </a:t>
            </a:r>
            <a:r>
              <a:rPr lang="cs-CZ" dirty="0">
                <a:solidFill>
                  <a:schemeClr val="bg1"/>
                </a:solidFill>
              </a:rPr>
              <a:t>vložil uživatel  </a:t>
            </a:r>
            <a:r>
              <a:rPr lang="cs-CZ" dirty="0" smtClean="0">
                <a:solidFill>
                  <a:schemeClr val="bg1"/>
                </a:solidFill>
              </a:rPr>
              <a:t>Boris 7. </a:t>
            </a:r>
            <a:r>
              <a:rPr lang="cs-CZ" dirty="0">
                <a:solidFill>
                  <a:schemeClr val="bg1"/>
                </a:solidFill>
              </a:rPr>
              <a:t>Http</a:t>
            </a:r>
            <a:r>
              <a:rPr lang="cs-CZ" dirty="0" smtClean="0">
                <a:solidFill>
                  <a:schemeClr val="bg1"/>
                </a:solidFill>
              </a:rPr>
              <a:t>://de.wikipedia.org</a:t>
            </a:r>
            <a:r>
              <a:rPr lang="cs-CZ" dirty="0">
                <a:solidFill>
                  <a:schemeClr val="bg1"/>
                </a:solidFill>
              </a:rPr>
              <a:t> [online]. 16:59, 26. </a:t>
            </a:r>
            <a:r>
              <a:rPr lang="cs-CZ" dirty="0" err="1">
                <a:solidFill>
                  <a:schemeClr val="bg1"/>
                </a:solidFill>
              </a:rPr>
              <a:t>Mai</a:t>
            </a:r>
            <a:r>
              <a:rPr lang="cs-CZ" dirty="0">
                <a:solidFill>
                  <a:schemeClr val="bg1"/>
                </a:solidFill>
              </a:rPr>
              <a:t> 2008. [2011-10-26] </a:t>
            </a:r>
            <a:r>
              <a:rPr lang="cs-CZ" dirty="0" err="1">
                <a:solidFill>
                  <a:schemeClr val="bg1"/>
                </a:solidFill>
              </a:rPr>
              <a:t>Datei:Julius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Zeyer.jpg. </a:t>
            </a:r>
            <a:r>
              <a:rPr lang="cs-CZ" dirty="0" err="1" smtClean="0">
                <a:solidFill>
                  <a:schemeClr val="bg1"/>
                </a:solidFill>
              </a:rPr>
              <a:t>From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, </a:t>
            </a:r>
            <a:r>
              <a:rPr lang="cs-CZ" dirty="0" err="1">
                <a:solidFill>
                  <a:schemeClr val="bg1"/>
                </a:solidFill>
              </a:rPr>
              <a:t>the</a:t>
            </a:r>
            <a:r>
              <a:rPr lang="cs-CZ" dirty="0">
                <a:solidFill>
                  <a:schemeClr val="bg1"/>
                </a:solidFill>
              </a:rPr>
              <a:t> free </a:t>
            </a:r>
            <a:r>
              <a:rPr lang="cs-CZ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. Dostupné z WWW: &lt;http://de.wikipedia.org/w/</a:t>
            </a:r>
            <a:r>
              <a:rPr lang="cs-CZ" dirty="0" err="1">
                <a:solidFill>
                  <a:schemeClr val="bg1"/>
                </a:solidFill>
              </a:rPr>
              <a:t>index.php?title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Datei:Julius_Zeyer.jpg&amp;filetimestamp</a:t>
            </a:r>
            <a:r>
              <a:rPr lang="cs-CZ" dirty="0">
                <a:solidFill>
                  <a:schemeClr val="bg1"/>
                </a:solidFill>
              </a:rPr>
              <a:t>=20080526145954&gt;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dirty="0">
                <a:solidFill>
                  <a:schemeClr val="bg1"/>
                </a:solidFill>
              </a:rPr>
              <a:t>VILÍMEK, Jan, vložil uživatel  </a:t>
            </a:r>
            <a:r>
              <a:rPr lang="cs-CZ" dirty="0" err="1" smtClean="0">
                <a:solidFill>
                  <a:schemeClr val="bg1"/>
                </a:solidFill>
              </a:rPr>
              <a:t>Jedudedek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>
                <a:solidFill>
                  <a:schemeClr val="bg1"/>
                </a:solidFill>
              </a:rPr>
              <a:t>Http</a:t>
            </a:r>
            <a:r>
              <a:rPr lang="cs-CZ" dirty="0" smtClean="0">
                <a:solidFill>
                  <a:schemeClr val="bg1"/>
                </a:solidFill>
              </a:rPr>
              <a:t>://ru.wikipedia.org</a:t>
            </a:r>
            <a:r>
              <a:rPr lang="cs-CZ" dirty="0">
                <a:solidFill>
                  <a:schemeClr val="bg1"/>
                </a:solidFill>
              </a:rPr>
              <a:t> [online</a:t>
            </a:r>
            <a:r>
              <a:rPr lang="cs-CZ" dirty="0" smtClean="0">
                <a:solidFill>
                  <a:schemeClr val="bg1"/>
                </a:solidFill>
              </a:rPr>
              <a:t>].</a:t>
            </a:r>
            <a:r>
              <a:rPr lang="az-Cyrl-AZ" dirty="0">
                <a:solidFill>
                  <a:schemeClr val="bg1"/>
                </a:solidFill>
              </a:rPr>
              <a:t> 12:16, 15 января 2009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>
                <a:solidFill>
                  <a:schemeClr val="bg1"/>
                </a:solidFill>
              </a:rPr>
              <a:t>[2011-10-26] </a:t>
            </a:r>
            <a:r>
              <a:rPr lang="az-Cyrl-AZ" dirty="0">
                <a:solidFill>
                  <a:schemeClr val="bg1"/>
                </a:solidFill>
              </a:rPr>
              <a:t>Файл:</a:t>
            </a:r>
            <a:r>
              <a:rPr lang="cs-CZ" dirty="0">
                <a:solidFill>
                  <a:schemeClr val="bg1"/>
                </a:solidFill>
              </a:rPr>
              <a:t>Jan Vilímek - Jaroslav </a:t>
            </a:r>
            <a:r>
              <a:rPr lang="cs-CZ" dirty="0" err="1">
                <a:solidFill>
                  <a:schemeClr val="bg1"/>
                </a:solidFill>
              </a:rPr>
              <a:t>Vrchlický.jpgFrom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, </a:t>
            </a:r>
            <a:r>
              <a:rPr lang="cs-CZ" dirty="0" err="1">
                <a:solidFill>
                  <a:schemeClr val="bg1"/>
                </a:solidFill>
              </a:rPr>
              <a:t>the</a:t>
            </a:r>
            <a:r>
              <a:rPr lang="cs-CZ" dirty="0">
                <a:solidFill>
                  <a:schemeClr val="bg1"/>
                </a:solidFill>
              </a:rPr>
              <a:t> free </a:t>
            </a:r>
            <a:r>
              <a:rPr lang="cs-CZ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. Dostupné z WWW: &lt;http://ru.wikipedia.org/wiki/%D0%A4%D0%B0%D0%B9%D0%BB:Jan_Vil%C3%ADmek_-_Jaroslav_Vrchlick%C3%BD.jpg&gt;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dirty="0">
                <a:solidFill>
                  <a:schemeClr val="bg1"/>
                </a:solidFill>
              </a:rPr>
              <a:t>Volné dílo, vložil uživatel  Karel K. Http</a:t>
            </a:r>
            <a:r>
              <a:rPr lang="cs-CZ" dirty="0" smtClean="0">
                <a:solidFill>
                  <a:schemeClr val="bg1"/>
                </a:solidFill>
              </a:rPr>
              <a:t>://de.wikipedia.org</a:t>
            </a:r>
            <a:r>
              <a:rPr lang="cs-CZ" dirty="0">
                <a:solidFill>
                  <a:schemeClr val="bg1"/>
                </a:solidFill>
              </a:rPr>
              <a:t> [online]. 12:14, 31. </a:t>
            </a:r>
            <a:r>
              <a:rPr lang="cs-CZ" dirty="0" err="1">
                <a:solidFill>
                  <a:schemeClr val="bg1"/>
                </a:solidFill>
              </a:rPr>
              <a:t>Mär</a:t>
            </a:r>
            <a:r>
              <a:rPr lang="cs-CZ" dirty="0">
                <a:solidFill>
                  <a:schemeClr val="bg1"/>
                </a:solidFill>
              </a:rPr>
              <a:t>. </a:t>
            </a:r>
            <a:r>
              <a:rPr lang="cs-CZ" dirty="0" smtClean="0">
                <a:solidFill>
                  <a:schemeClr val="bg1"/>
                </a:solidFill>
              </a:rPr>
              <a:t>2010. </a:t>
            </a:r>
            <a:r>
              <a:rPr lang="cs-CZ" dirty="0">
                <a:solidFill>
                  <a:schemeClr val="bg1"/>
                </a:solidFill>
              </a:rPr>
              <a:t>3. 2010, 10:29. [2011-10-26] </a:t>
            </a:r>
            <a:r>
              <a:rPr lang="cs-CZ" dirty="0" err="1">
                <a:solidFill>
                  <a:schemeClr val="bg1"/>
                </a:solidFill>
              </a:rPr>
              <a:t>Datei:Vrchlicky</a:t>
            </a:r>
            <a:r>
              <a:rPr lang="cs-CZ" dirty="0">
                <a:solidFill>
                  <a:schemeClr val="bg1"/>
                </a:solidFill>
              </a:rPr>
              <a:t> 01.jpg. </a:t>
            </a:r>
            <a:r>
              <a:rPr lang="cs-CZ" dirty="0" err="1">
                <a:solidFill>
                  <a:schemeClr val="bg1"/>
                </a:solidFill>
              </a:rPr>
              <a:t>From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, </a:t>
            </a:r>
            <a:r>
              <a:rPr lang="cs-CZ" dirty="0" err="1">
                <a:solidFill>
                  <a:schemeClr val="bg1"/>
                </a:solidFill>
              </a:rPr>
              <a:t>the</a:t>
            </a:r>
            <a:r>
              <a:rPr lang="cs-CZ" dirty="0">
                <a:solidFill>
                  <a:schemeClr val="bg1"/>
                </a:solidFill>
              </a:rPr>
              <a:t> free </a:t>
            </a:r>
            <a:r>
              <a:rPr lang="cs-CZ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. Dostupné z WWW: &lt; http://de.wikipedia.org/w/index.php?title=Datei:Vrchlicky_01.jpg&amp;filetimestamp=20100331101417 </a:t>
            </a:r>
            <a:r>
              <a:rPr lang="cs-CZ" dirty="0" smtClean="0">
                <a:solidFill>
                  <a:schemeClr val="bg1"/>
                </a:solidFill>
              </a:rPr>
              <a:t>&gt;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40296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32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CITACE: OBRÁZKY, FOTOGRAFIE, KRESBY</a:t>
            </a:r>
            <a:endParaRPr lang="cs-CZ" sz="3100" b="1" dirty="0"/>
          </a:p>
        </p:txBody>
      </p:sp>
    </p:spTree>
    <p:extLst>
      <p:ext uri="{BB962C8B-B14F-4D97-AF65-F5344CB8AC3E}">
        <p14:creationId xmlns:p14="http://schemas.microsoft.com/office/powerpoint/2010/main" val="4099618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D6ECFF"/>
                </a:solidFill>
              </a:rPr>
              <a:t>I</a:t>
            </a:r>
            <a:endParaRPr lang="cs-CZ" dirty="0">
              <a:solidFill>
                <a:srgbClr val="D6EC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1"/>
            <a:ext cx="8784976" cy="6007287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q"/>
            </a:pPr>
            <a:r>
              <a:rPr lang="cs-CZ" sz="2000" dirty="0">
                <a:solidFill>
                  <a:schemeClr val="bg1"/>
                </a:solidFill>
              </a:rPr>
              <a:t>VILÍMEK, Jan, vložil uživatel  </a:t>
            </a:r>
            <a:r>
              <a:rPr lang="cs-CZ" sz="2000" dirty="0" err="1">
                <a:solidFill>
                  <a:schemeClr val="bg1"/>
                </a:solidFill>
              </a:rPr>
              <a:t>Jedudedek</a:t>
            </a:r>
            <a:r>
              <a:rPr lang="cs-CZ" sz="2000" dirty="0" smtClean="0">
                <a:solidFill>
                  <a:schemeClr val="bg1"/>
                </a:solidFill>
              </a:rPr>
              <a:t>. </a:t>
            </a:r>
            <a:r>
              <a:rPr lang="cs-CZ" sz="2000" dirty="0">
                <a:solidFill>
                  <a:schemeClr val="bg1"/>
                </a:solidFill>
              </a:rPr>
              <a:t>Http://cz.wikipedia.org [online]. 17:05, 14. Jan. 2009. [2011-10-26] </a:t>
            </a:r>
            <a:r>
              <a:rPr lang="cs-CZ" sz="2000" dirty="0" err="1">
                <a:solidFill>
                  <a:schemeClr val="bg1"/>
                </a:solidFill>
              </a:rPr>
              <a:t>Datei:Jan</a:t>
            </a:r>
            <a:r>
              <a:rPr lang="cs-CZ" sz="2000" dirty="0">
                <a:solidFill>
                  <a:schemeClr val="bg1"/>
                </a:solidFill>
              </a:rPr>
              <a:t> Vilímek - Josef Václav Sládek.jpg. </a:t>
            </a:r>
            <a:r>
              <a:rPr lang="cs-CZ" sz="2000" dirty="0" err="1">
                <a:solidFill>
                  <a:schemeClr val="bg1"/>
                </a:solidFill>
              </a:rPr>
              <a:t>From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err="1">
                <a:solidFill>
                  <a:schemeClr val="bg1"/>
                </a:solidFill>
              </a:rPr>
              <a:t>Wikipedia</a:t>
            </a:r>
            <a:r>
              <a:rPr lang="cs-CZ" sz="2000" dirty="0">
                <a:solidFill>
                  <a:schemeClr val="bg1"/>
                </a:solidFill>
              </a:rPr>
              <a:t>, </a:t>
            </a:r>
            <a:r>
              <a:rPr lang="cs-CZ" sz="2000" dirty="0" err="1">
                <a:solidFill>
                  <a:schemeClr val="bg1"/>
                </a:solidFill>
              </a:rPr>
              <a:t>the</a:t>
            </a:r>
            <a:r>
              <a:rPr lang="cs-CZ" sz="2000" dirty="0">
                <a:solidFill>
                  <a:schemeClr val="bg1"/>
                </a:solidFill>
              </a:rPr>
              <a:t> free </a:t>
            </a:r>
            <a:r>
              <a:rPr lang="cs-CZ" sz="2000" dirty="0" err="1">
                <a:solidFill>
                  <a:schemeClr val="bg1"/>
                </a:solidFill>
              </a:rPr>
              <a:t>encyclopedia</a:t>
            </a:r>
            <a:r>
              <a:rPr lang="cs-CZ" sz="2000" dirty="0">
                <a:solidFill>
                  <a:schemeClr val="bg1"/>
                </a:solidFill>
              </a:rPr>
              <a:t>. Dostupné z WWW: &lt;http://de.wikipedia.org/w/</a:t>
            </a:r>
            <a:r>
              <a:rPr lang="cs-CZ" sz="2000" dirty="0" err="1">
                <a:solidFill>
                  <a:schemeClr val="bg1"/>
                </a:solidFill>
              </a:rPr>
              <a:t>index.php?title</a:t>
            </a:r>
            <a:r>
              <a:rPr lang="cs-CZ" sz="2000" dirty="0">
                <a:solidFill>
                  <a:schemeClr val="bg1"/>
                </a:solidFill>
              </a:rPr>
              <a:t>=Datei:Jan_Vil%C3%ADmek_-_Josef_V%C3%A1clav_Sl%C3%A1dek.jpg&amp;filetimestamp=20090114150523&gt;</a:t>
            </a:r>
            <a:endParaRPr lang="cs-CZ" sz="2000" dirty="0" smtClean="0">
              <a:solidFill>
                <a:schemeClr val="bg1"/>
              </a:solidFill>
            </a:endParaRPr>
          </a:p>
          <a:p>
            <a:pPr>
              <a:buClrTx/>
              <a:buFont typeface="Wingdings" pitchFamily="2" charset="2"/>
              <a:buChar char="q"/>
            </a:pPr>
            <a:r>
              <a:rPr lang="cs-CZ" sz="2000" dirty="0">
                <a:solidFill>
                  <a:schemeClr val="bg1"/>
                </a:solidFill>
              </a:rPr>
              <a:t>VILÍMEK, Jan, vložil uživatel  </a:t>
            </a:r>
            <a:r>
              <a:rPr lang="cs-CZ" sz="2000" dirty="0" err="1" smtClean="0">
                <a:solidFill>
                  <a:schemeClr val="bg1"/>
                </a:solidFill>
              </a:rPr>
              <a:t>Jedudedek</a:t>
            </a:r>
            <a:r>
              <a:rPr lang="cs-CZ" sz="2000" dirty="0" smtClean="0">
                <a:solidFill>
                  <a:schemeClr val="bg1"/>
                </a:solidFill>
              </a:rPr>
              <a:t>. </a:t>
            </a:r>
            <a:r>
              <a:rPr lang="cs-CZ" sz="2000" dirty="0">
                <a:solidFill>
                  <a:schemeClr val="bg1"/>
                </a:solidFill>
              </a:rPr>
              <a:t>Http://cz.wikipedia.org [online]. 15. 1. 2009, 18:53. [</a:t>
            </a:r>
            <a:r>
              <a:rPr lang="cs-CZ" sz="2000" dirty="0" smtClean="0">
                <a:solidFill>
                  <a:schemeClr val="bg1"/>
                </a:solidFill>
              </a:rPr>
              <a:t>2011-10-26] </a:t>
            </a:r>
            <a:r>
              <a:rPr lang="cs-CZ" sz="2000" dirty="0" err="1" smtClean="0">
                <a:solidFill>
                  <a:schemeClr val="bg1"/>
                </a:solidFill>
              </a:rPr>
              <a:t>Soubor:Jan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>
                <a:solidFill>
                  <a:schemeClr val="bg1"/>
                </a:solidFill>
              </a:rPr>
              <a:t>Vilímek - Josef Václav Sládek HL.jpg. </a:t>
            </a:r>
            <a:r>
              <a:rPr lang="cs-CZ" sz="2000" dirty="0" err="1">
                <a:solidFill>
                  <a:schemeClr val="bg1"/>
                </a:solidFill>
              </a:rPr>
              <a:t>From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err="1">
                <a:solidFill>
                  <a:schemeClr val="bg1"/>
                </a:solidFill>
              </a:rPr>
              <a:t>Wikipedia</a:t>
            </a:r>
            <a:r>
              <a:rPr lang="cs-CZ" sz="2000" dirty="0">
                <a:solidFill>
                  <a:schemeClr val="bg1"/>
                </a:solidFill>
              </a:rPr>
              <a:t>, </a:t>
            </a:r>
            <a:r>
              <a:rPr lang="cs-CZ" sz="2000" dirty="0" err="1">
                <a:solidFill>
                  <a:schemeClr val="bg1"/>
                </a:solidFill>
              </a:rPr>
              <a:t>the</a:t>
            </a:r>
            <a:r>
              <a:rPr lang="cs-CZ" sz="2000" dirty="0">
                <a:solidFill>
                  <a:schemeClr val="bg1"/>
                </a:solidFill>
              </a:rPr>
              <a:t> free </a:t>
            </a:r>
            <a:r>
              <a:rPr lang="cs-CZ" sz="2000" dirty="0" err="1">
                <a:solidFill>
                  <a:schemeClr val="bg1"/>
                </a:solidFill>
              </a:rPr>
              <a:t>encyclopedia</a:t>
            </a:r>
            <a:r>
              <a:rPr lang="cs-CZ" sz="2000" dirty="0">
                <a:solidFill>
                  <a:schemeClr val="bg1"/>
                </a:solidFill>
              </a:rPr>
              <a:t>. Dostupné z WWW: &lt;http://cs.wikipedia.org/wiki/Soubor:Jan_Vil%C3%ADmek_-_Josef_V%C3%A1clav_Sl%C3%A1dek_HL.jpg&gt;</a:t>
            </a:r>
          </a:p>
          <a:p>
            <a:pPr>
              <a:buClrTx/>
              <a:buFont typeface="Wingdings" pitchFamily="2" charset="2"/>
              <a:buChar char="q"/>
            </a:pPr>
            <a:endParaRPr lang="cs-CZ" sz="2000" dirty="0" smtClean="0">
              <a:solidFill>
                <a:schemeClr val="bg1"/>
              </a:solidFill>
            </a:endParaRPr>
          </a:p>
          <a:p>
            <a:pPr>
              <a:buClrTx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</a:rPr>
              <a:t>Ostatní </a:t>
            </a:r>
            <a:r>
              <a:rPr lang="cs-CZ" sz="2000" dirty="0">
                <a:solidFill>
                  <a:schemeClr val="bg1"/>
                </a:solidFill>
              </a:rPr>
              <a:t>obrázky a fotografie – kliparty </a:t>
            </a:r>
            <a:r>
              <a:rPr lang="cs-CZ" sz="2000" dirty="0" err="1">
                <a:solidFill>
                  <a:schemeClr val="bg1"/>
                </a:solidFill>
              </a:rPr>
              <a:t>office</a:t>
            </a:r>
            <a:r>
              <a:rPr lang="cs-CZ" sz="2000" dirty="0">
                <a:solidFill>
                  <a:schemeClr val="bg1"/>
                </a:solidFill>
              </a:rPr>
              <a:t>- www.office.com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sz="2000" dirty="0">
                <a:solidFill>
                  <a:schemeClr val="bg1"/>
                </a:solidFill>
              </a:rPr>
              <a:t>FOTOGRAFIE JSOU VKLÁDÁNY OPAKOVANĚ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40296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32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CITACE: OBRÁZKY, FOTOGRAFIE, KRESBY</a:t>
            </a:r>
            <a:endParaRPr lang="cs-CZ" sz="3100" b="1" dirty="0"/>
          </a:p>
        </p:txBody>
      </p:sp>
    </p:spTree>
    <p:extLst>
      <p:ext uri="{BB962C8B-B14F-4D97-AF65-F5344CB8AC3E}">
        <p14:creationId xmlns:p14="http://schemas.microsoft.com/office/powerpoint/2010/main" val="21854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327</TotalTime>
  <Words>567</Words>
  <Application>Microsoft Office PowerPoint</Application>
  <PresentationFormat>Předvádění na obrazovce (4:3)</PresentationFormat>
  <Paragraphs>153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Papír</vt:lpstr>
      <vt:lpstr>Prezentace aplikace PowerPoint</vt:lpstr>
      <vt:lpstr>ANOTACE</vt:lpstr>
      <vt:lpstr>KLÍČOVÁ SLOVA</vt:lpstr>
      <vt:lpstr>LUMÍROVCI</vt:lpstr>
      <vt:lpstr>JULIUS ZEYER</vt:lpstr>
      <vt:lpstr>SPISOVATELSKÁ JMENOVKA</vt:lpstr>
      <vt:lpstr>Prezentace aplikace PowerPoint</vt:lpstr>
      <vt:lpstr>JAROSLAV VRCHLICKÝ</vt:lpstr>
      <vt:lpstr>SPISOVATELSKÁ JMENOVKA</vt:lpstr>
      <vt:lpstr>Prezentace aplikace PowerPoint</vt:lpstr>
      <vt:lpstr>JOSEF VÁCLAV SLÁDEK</vt:lpstr>
      <vt:lpstr>SPISOVATELSKÁ JMENOVKA</vt:lpstr>
      <vt:lpstr>LITERÁRNÍ TERMÍNY</vt:lpstr>
      <vt:lpstr>CITACE: OBRÁZKY, FOTOGRAFIE, KRESBY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Jaroslav Vrchlický</dc:title>
  <dc:creator>EU12</dc:creator>
  <cp:lastModifiedBy>H Koláčková</cp:lastModifiedBy>
  <cp:revision>33</cp:revision>
  <dcterms:created xsi:type="dcterms:W3CDTF">2011-04-01T08:54:19Z</dcterms:created>
  <dcterms:modified xsi:type="dcterms:W3CDTF">2012-05-25T07:48:19Z</dcterms:modified>
</cp:coreProperties>
</file>