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5" r:id="rId4"/>
    <p:sldId id="266" r:id="rId5"/>
    <p:sldId id="267" r:id="rId6"/>
    <p:sldId id="256" r:id="rId7"/>
    <p:sldId id="257" r:id="rId8"/>
    <p:sldId id="268" r:id="rId9"/>
    <p:sldId id="270" r:id="rId10"/>
    <p:sldId id="259" r:id="rId11"/>
    <p:sldId id="274" r:id="rId12"/>
    <p:sldId id="269" r:id="rId13"/>
    <p:sldId id="264" r:id="rId14"/>
    <p:sldId id="260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4E8A518-4872-4557-AFE5-93CAB6ABE66E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FEB619-027C-49F6-986B-BE06D2BB7D8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svaty-xaverius--70597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0648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1196752"/>
            <a:ext cx="7848253" cy="517064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ZEYEROVA 3354, 767 01 KROMĚŘÍŽ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tx1"/>
                </a:solidFill>
              </a:rPr>
              <a:t>projekt v rámci vzdělávacího programu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VZDĚLÁNÍ PRO KONKURENCESCHOPNOST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>
                <a:solidFill>
                  <a:schemeClr val="tx1"/>
                </a:solidFill>
              </a:rPr>
              <a:t>ŠABLONA ČÍSLO: III/2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NÁZEV:  INOVACE A ZKVALITNĚNÍ VÝUKY PROSTŘEDNICTVÍM ICT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sz="2000" b="1" dirty="0">
                <a:solidFill>
                  <a:schemeClr val="tx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tx1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tx1"/>
                </a:solidFill>
              </a:rPr>
              <a:t>TÉMA: </a:t>
            </a:r>
            <a:r>
              <a:rPr lang="cs-CZ" sz="2000" b="1" dirty="0" smtClean="0">
                <a:solidFill>
                  <a:schemeClr val="tx1"/>
                </a:solidFill>
              </a:rPr>
              <a:t>MÁJOVCI – JAKUB ARBES </a:t>
            </a:r>
            <a:endParaRPr lang="cs-CZ" sz="2000" b="1" dirty="0">
              <a:solidFill>
                <a:schemeClr val="tx1"/>
              </a:solidFill>
            </a:endParaRPr>
          </a:p>
          <a:p>
            <a:r>
              <a:rPr lang="cs-CZ" sz="2000" b="1" dirty="0">
                <a:solidFill>
                  <a:schemeClr val="tx1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tx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tx1"/>
                </a:solidFill>
              </a:rPr>
              <a:t>29. </a:t>
            </a:r>
            <a:r>
              <a:rPr lang="cs-CZ" sz="2000" b="1" dirty="0">
                <a:solidFill>
                  <a:schemeClr val="tx1"/>
                </a:solidFill>
              </a:rPr>
              <a:t>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VY_32_INOVACE_31_HG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720" y="3933056"/>
            <a:ext cx="1061137" cy="1556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96442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2168" cy="72008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800" dirty="0" smtClean="0"/>
              <a:t>ANOTACE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26184" cy="561662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400" dirty="0" smtClean="0"/>
              <a:t>PREZENTACE VYTVOŘENA JAKO DOPLNĚK K OPAKOVACÍMU UČIVU 9. ROČNÍKU MÁJOVCI – SPISOVATEL JAKUB ARBES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V RÁMCI PREZENTACE MAJÍ ŽÁCI MOŽNOST SEZNÁMIT SE 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/>
              <a:t>S PŘEDSTAVITELI LITEÁRNÍ SKUPINY MÁJOVCI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/>
              <a:t>S OSOBNOSTÍ A DÍLEM JAKUBA ARBESE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/>
              <a:t>S AUDIOUKÁZKOU Z JEHO DÍLA</a:t>
            </a:r>
          </a:p>
          <a:p>
            <a:pPr marL="82296" indent="0" algn="ctr">
              <a:buNone/>
            </a:pPr>
            <a:r>
              <a:rPr lang="cs-CZ" sz="2400" dirty="0" smtClean="0"/>
              <a:t>DO PREZENTACE JSOU VLOŽENY HYPERTEXTOVÉ ODKAZY</a:t>
            </a:r>
          </a:p>
          <a:p>
            <a:pPr marL="82296" indent="0">
              <a:buNone/>
            </a:pPr>
            <a:r>
              <a:rPr lang="cs-CZ" sz="2400" dirty="0" smtClean="0"/>
              <a:t>Pilotáž: Prezentace pilotována ve třídách 9. ročníku, ale je možné ji využít k doplnění učiva literární výchovy ve všech ročnících II. Stupně ZŠ a víceletá gymnázia. Doporučuji využít hypertextový odkaz, který vás zavede na stránky Čtenářského deníku Českého rozhlasu k ukázkám z romaneta Svatý Xaverius. Romaneto je rozděleno na několik částí, využijte podle svých časových možností. Ukázky poutavě čte Jan Hartl.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40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88640"/>
            <a:ext cx="7406640" cy="9233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800" dirty="0" smtClean="0"/>
              <a:t>MÁJOVCI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1340768"/>
            <a:ext cx="5472608" cy="93610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iterární </a:t>
            </a:r>
            <a:r>
              <a:rPr lang="cs-CZ" dirty="0">
                <a:solidFill>
                  <a:schemeClr val="tx1"/>
                </a:solidFill>
              </a:rPr>
              <a:t>skupina českých básníků a prozaiků druhé poloviny 19. </a:t>
            </a:r>
            <a:r>
              <a:rPr lang="cs-CZ" dirty="0" smtClean="0">
                <a:solidFill>
                  <a:schemeClr val="tx1"/>
                </a:solidFill>
              </a:rPr>
              <a:t>století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3618" y="2564610"/>
            <a:ext cx="3996444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Díky jejich práci došlo k povznesení české literatury na evropskou úroveň</a:t>
            </a:r>
            <a:r>
              <a:rPr lang="cs-CZ" sz="2000" dirty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149080"/>
            <a:ext cx="4032448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Neobraceli se jen do české historie, ale kladli důraz na současný okolní svět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164775"/>
            <a:ext cx="3096344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Navazovali </a:t>
            </a:r>
            <a:r>
              <a:rPr lang="cs-CZ" sz="2400" dirty="0">
                <a:solidFill>
                  <a:schemeClr val="tx1"/>
                </a:solidFill>
              </a:rPr>
              <a:t>na odkaz </a:t>
            </a:r>
            <a:r>
              <a:rPr lang="cs-CZ" sz="2400" dirty="0" smtClean="0">
                <a:solidFill>
                  <a:schemeClr val="tx1"/>
                </a:solidFill>
              </a:rPr>
              <a:t>Máchy – odtud název.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1541" y="5718230"/>
            <a:ext cx="3888432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nažili </a:t>
            </a:r>
            <a:r>
              <a:rPr lang="cs-CZ" sz="2400" dirty="0"/>
              <a:t>zachytit skutečnost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80112" y="4449816"/>
            <a:ext cx="3096344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I</a:t>
            </a:r>
            <a:r>
              <a:rPr lang="cs-CZ" sz="2400" dirty="0" smtClean="0"/>
              <a:t>nspirovali </a:t>
            </a:r>
            <a:r>
              <a:rPr lang="cs-CZ" sz="2400" dirty="0"/>
              <a:t>se i směry evropské tvorby </a:t>
            </a:r>
            <a:r>
              <a:rPr lang="cs-CZ" sz="2400" dirty="0" smtClean="0"/>
              <a:t>= </a:t>
            </a:r>
            <a:r>
              <a:rPr lang="cs-CZ" sz="2400" u="sng" dirty="0" smtClean="0"/>
              <a:t>kosmopolité</a:t>
            </a:r>
            <a:endParaRPr lang="cs-CZ" sz="24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5977690"/>
            <a:ext cx="3096344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ZAPIŠTE SI DO SEŠITU 2 INFORMACE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51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PŘEDSTAVITELÉ MÁJOVCŮ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78"/>
          <a:stretch/>
        </p:blipFill>
        <p:spPr bwMode="auto">
          <a:xfrm>
            <a:off x="1401950" y="2792898"/>
            <a:ext cx="1566786" cy="19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70"/>
          <a:stretch/>
        </p:blipFill>
        <p:spPr bwMode="auto">
          <a:xfrm>
            <a:off x="3390630" y="2996952"/>
            <a:ext cx="1481490" cy="1939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12571"/>
            <a:ext cx="1515855" cy="2116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91"/>
          <a:stretch/>
        </p:blipFill>
        <p:spPr bwMode="auto">
          <a:xfrm>
            <a:off x="7452319" y="2755176"/>
            <a:ext cx="1436481" cy="1988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52320" y="5433030"/>
            <a:ext cx="1368152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JAN NERUDA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90630" y="5470240"/>
            <a:ext cx="1481490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KAROLÍNA SVĚTLÁ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5797566"/>
            <a:ext cx="1587864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VITĚZSLAV HÁLEK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00584" y="5733256"/>
            <a:ext cx="1368152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JAKUB ARBES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7695" y="1620998"/>
            <a:ext cx="561110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POZNÁTE JE? POKUSTE SE POJMENOVAT OSOBY NA PORTRÉTECH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932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PŘEDSTAVITELÉ MÁJOVCŮ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78"/>
          <a:stretch/>
        </p:blipFill>
        <p:spPr bwMode="auto">
          <a:xfrm>
            <a:off x="1501267" y="2416399"/>
            <a:ext cx="1566786" cy="195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15"/>
          <a:stretch/>
        </p:blipFill>
        <p:spPr bwMode="auto">
          <a:xfrm>
            <a:off x="3419872" y="2755176"/>
            <a:ext cx="1481490" cy="1926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91"/>
          <a:stretch/>
        </p:blipFill>
        <p:spPr bwMode="auto">
          <a:xfrm>
            <a:off x="5436096" y="3212571"/>
            <a:ext cx="1515855" cy="1905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84"/>
          <a:stretch/>
        </p:blipFill>
        <p:spPr bwMode="auto">
          <a:xfrm>
            <a:off x="7452320" y="2706223"/>
            <a:ext cx="1436481" cy="1849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2534" y="4555822"/>
            <a:ext cx="1368152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JAN NERUDA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82286" y="5433030"/>
            <a:ext cx="1481490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KAROLÍNA SVĚTLÁ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66685" y="4909765"/>
            <a:ext cx="1587864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VITĚZSLAV HÁLEK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0649" y="4909765"/>
            <a:ext cx="1368152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JAKUB ARBES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7695" y="1620998"/>
            <a:ext cx="561110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POZNÁTE JE? POKUSTE SE POJMENOVAT OSOBY NA PORTRÉTECH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1267" y="6140916"/>
            <a:ext cx="265935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PRO KONTROLU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34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10624" y="188640"/>
            <a:ext cx="7406640" cy="113952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Jakub Arbes</a:t>
            </a:r>
            <a:endParaRPr lang="cs-CZ" sz="66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1500174"/>
            <a:ext cx="740664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>
              <a:latin typeface="Californian FB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1988840"/>
            <a:ext cx="3744416" cy="273921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/>
              <a:t>Výtečný </a:t>
            </a:r>
            <a:r>
              <a:rPr lang="cs-CZ" sz="2400" dirty="0" smtClean="0"/>
              <a:t>novinář.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Myšlením </a:t>
            </a:r>
            <a:r>
              <a:rPr lang="cs-CZ" sz="2400" dirty="0"/>
              <a:t>vědec. 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Dramaturg </a:t>
            </a:r>
            <a:r>
              <a:rPr lang="cs-CZ" sz="2400" dirty="0"/>
              <a:t>Prozatímního divadla. 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Objevitel </a:t>
            </a:r>
            <a:r>
              <a:rPr lang="cs-CZ" sz="2400" dirty="0"/>
              <a:t>originálního literárního žánru – </a:t>
            </a: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romaneta.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24028" y="5517232"/>
            <a:ext cx="3960440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/>
              <a:t>„Fantazie </a:t>
            </a:r>
            <a:r>
              <a:rPr lang="cs-CZ" sz="2400" b="1" i="1" dirty="0"/>
              <a:t>je to, čím se člověk liší od živočichů</a:t>
            </a:r>
            <a:r>
              <a:rPr lang="cs-CZ" sz="2400" b="1" i="1" dirty="0" smtClean="0"/>
              <a:t>.“ </a:t>
            </a:r>
            <a:endParaRPr lang="cs-CZ" sz="24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88840"/>
            <a:ext cx="2951386" cy="379184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</a:rPr>
              <a:t>Životní osudy</a:t>
            </a:r>
            <a:endParaRPr lang="cs-CZ" sz="6000" b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Pocházel z chudé rodiny obuvníka na Smíchově.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Poznal Jana Nerudu jako učitele češtiny a Neruda byl také jeho vzorem. 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Byl </a:t>
            </a:r>
            <a:r>
              <a:rPr lang="cs-CZ" sz="24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hlavou hospodské společnosti umělců </a:t>
            </a:r>
            <a:r>
              <a:rPr lang="cs-CZ" sz="24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Mahábhárata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Na </a:t>
            </a:r>
            <a:r>
              <a:rPr lang="cs-CZ" sz="24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konci života téměř oslepnul a zemřel v bídě.</a:t>
            </a:r>
          </a:p>
          <a:p>
            <a:pPr marL="82296" indent="0">
              <a:buNone/>
            </a:pPr>
            <a:endParaRPr lang="cs-CZ" sz="2400" i="1" dirty="0">
              <a:solidFill>
                <a:schemeClr val="accent2">
                  <a:lumMod val="60000"/>
                  <a:lumOff val="40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99" t="2896" r="33443" b="62716"/>
          <a:stretch/>
        </p:blipFill>
        <p:spPr bwMode="auto">
          <a:xfrm>
            <a:off x="2339752" y="3980908"/>
            <a:ext cx="2545111" cy="263666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24" t="13640" r="34538" b="19255"/>
          <a:stretch/>
        </p:blipFill>
        <p:spPr bwMode="auto">
          <a:xfrm>
            <a:off x="5796136" y="3717031"/>
            <a:ext cx="1980968" cy="2900539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2755631" cy="371888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2618328" y="366490"/>
            <a:ext cx="5122024" cy="95410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Californian FB" pitchFamily="18" charset="0"/>
              </a:rPr>
              <a:t>Socha na Arbesově náměstí v Praze na Smíchově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03725" y="5241584"/>
            <a:ext cx="4536504" cy="156966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fornian FB" pitchFamily="18" charset="0"/>
              </a:rPr>
              <a:t>Jako redaktor Národních listů se zajímal o sociální otázky dělnictva. Často byl vyslýchán a nakonec vězněn v České </a:t>
            </a:r>
            <a:r>
              <a:rPr lang="cs-CZ" sz="2400" b="1" dirty="0">
                <a:latin typeface="Californian FB" pitchFamily="18" charset="0"/>
              </a:rPr>
              <a:t>L</a:t>
            </a:r>
            <a:r>
              <a:rPr lang="cs-CZ" sz="2400" b="1" dirty="0" smtClean="0">
                <a:latin typeface="Californian FB" pitchFamily="18" charset="0"/>
              </a:rPr>
              <a:t>ípě</a:t>
            </a:r>
            <a:endParaRPr lang="cs-CZ" sz="2400" b="1" dirty="0">
              <a:latin typeface="Californian FB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34" y="1952876"/>
            <a:ext cx="3810000" cy="285750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8338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u="sng" dirty="0" smtClean="0"/>
              <a:t>ROMANETO</a:t>
            </a:r>
            <a:endParaRPr lang="cs-CZ" u="sng" dirty="0"/>
          </a:p>
        </p:txBody>
      </p:sp>
      <p:sp>
        <p:nvSpPr>
          <p:cNvPr id="6" name="Obdélník 5"/>
          <p:cNvSpPr/>
          <p:nvPr/>
        </p:nvSpPr>
        <p:spPr>
          <a:xfrm>
            <a:off x="1403648" y="1484784"/>
            <a:ext cx="748883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Ve svých prózách prolnul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fantastyčno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 realitou a </a:t>
            </a:r>
            <a:r>
              <a:rPr lang="cs-CZ" sz="2800" b="1" u="sng" dirty="0">
                <a:solidFill>
                  <a:srgbClr val="FFC000"/>
                </a:solidFill>
              </a:rPr>
              <a:t>vytvořil žánr</a:t>
            </a:r>
            <a:r>
              <a:rPr lang="cs-CZ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, v němž </a:t>
            </a:r>
            <a:r>
              <a:rPr lang="cs-CZ" sz="2800" b="1" dirty="0">
                <a:solidFill>
                  <a:srgbClr val="FFC000"/>
                </a:solidFill>
              </a:rPr>
              <a:t>sloučil rysy </a:t>
            </a:r>
            <a:r>
              <a:rPr lang="cs-CZ" sz="2800" b="1" u="sng" dirty="0">
                <a:solidFill>
                  <a:srgbClr val="FFC000"/>
                </a:solidFill>
              </a:rPr>
              <a:t>románu</a:t>
            </a:r>
            <a:r>
              <a:rPr lang="cs-CZ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(obsáhlé popisy, líčení prostředí, prolínání epizod) </a:t>
            </a:r>
            <a:endPara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b="1" u="sng" dirty="0" smtClean="0">
                <a:solidFill>
                  <a:srgbClr val="FFC000"/>
                </a:solidFill>
              </a:rPr>
              <a:t>s </a:t>
            </a:r>
            <a:r>
              <a:rPr lang="cs-CZ" sz="2800" b="1" u="sng" dirty="0">
                <a:solidFill>
                  <a:srgbClr val="FFC000"/>
                </a:solidFill>
              </a:rPr>
              <a:t>novelou </a:t>
            </a:r>
            <a:r>
              <a:rPr lang="cs-CZ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(rychlý dějový spád, malý počet postav, vyhrocená pointa). </a:t>
            </a:r>
            <a:endPara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b="1" dirty="0" smtClean="0">
                <a:solidFill>
                  <a:srgbClr val="FFC000"/>
                </a:solidFill>
              </a:rPr>
              <a:t>Jan </a:t>
            </a:r>
            <a:r>
              <a:rPr lang="cs-CZ" sz="2800" b="1" dirty="0">
                <a:solidFill>
                  <a:srgbClr val="FFC000"/>
                </a:solidFill>
              </a:rPr>
              <a:t>Neruda pro něj našel jméno romaneto</a:t>
            </a:r>
            <a:r>
              <a:rPr lang="cs-CZ" sz="28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2800" b="1" u="sng" dirty="0">
                <a:solidFill>
                  <a:srgbClr val="FFC000"/>
                </a:solidFill>
              </a:rPr>
              <a:t>Je založeno na postupném odkrývání až nadpřirozené záhady, která je nakonec racionálně objasněna pomocí současné vědy.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067944" y="6107260"/>
            <a:ext cx="468052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PODTRŽENÝ TEXT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727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6417"/>
            <a:ext cx="7962088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i="1" u="sng" dirty="0" smtClean="0">
                <a:solidFill>
                  <a:schemeClr val="bg1"/>
                </a:solidFill>
              </a:rPr>
              <a:t>Svatý Xaverius</a:t>
            </a:r>
            <a:endParaRPr lang="cs-CZ" sz="6000" b="1" i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8034096" cy="4800600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Pravděpodobně nejslavnější romaneto Jakuba Arbese.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Většina děje je umístěna do chrámu svatého Mikuláše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jeho boční kapli visí obraz Smrt Františka Xaverského (katolický kazatel, který působil na Dálném východě).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Právě tajemství tohoto obrazu a hledání klíče k jeho odhalení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303" y="4996104"/>
            <a:ext cx="2425452" cy="18190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980728"/>
            <a:ext cx="2992376" cy="502688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Obraz Smrt Františka Xaverského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4235474" cy="591981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04234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JMENOVKA SPISOVATELE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Jakub Arbes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Český prozaik a publicista 2. poloviny 19. století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Představitel májovců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Tvůrce ROMANETA – delší napínavé povídky s tajemným dějem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Svatý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X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averius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Newtonův mozek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6347985"/>
            <a:ext cx="6912768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2"/>
              </a:rPr>
              <a:t>UKÁZKA</a:t>
            </a:r>
            <a:r>
              <a:rPr lang="cs-CZ" sz="2000" dirty="0" smtClean="0"/>
              <a:t> K POSLECHU – ROMANETO SVATÝ XAVERIUS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31345" y="5085184"/>
            <a:ext cx="2088232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340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LITERÁRNÍ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63688" y="1524000"/>
            <a:ext cx="3329520" cy="5217368"/>
          </a:xfrm>
        </p:spPr>
        <p:txBody>
          <a:bodyPr>
            <a:normAutofit fontScale="85000" lnSpcReduction="20000"/>
          </a:bodyPr>
          <a:lstStyle/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Básník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Prozaik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Kosmopolité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Májovci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Publicista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Romaneto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Povídka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Román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Novela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Pointa</a:t>
            </a:r>
          </a:p>
          <a:p>
            <a:r>
              <a:rPr lang="cs-CZ" sz="3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Žánr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1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16632"/>
            <a:ext cx="7818072" cy="57606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836712"/>
            <a:ext cx="7858120" cy="5832648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VILÍMEK</a:t>
            </a:r>
            <a:r>
              <a:rPr lang="cs-CZ" b="1" dirty="0"/>
              <a:t>, Jan, vložil uživatel  </a:t>
            </a:r>
            <a:r>
              <a:rPr lang="cs-CZ" b="1" dirty="0" err="1"/>
              <a:t>Jedudedek</a:t>
            </a:r>
            <a:r>
              <a:rPr lang="cs-CZ" b="1" dirty="0"/>
              <a:t>. Http://cz.wikipedia.org [online]. 15. 1. 2009, 12:16. [2011-10-29] </a:t>
            </a:r>
            <a:r>
              <a:rPr lang="cs-CZ" b="1" dirty="0" err="1"/>
              <a:t>Soubor:Jan</a:t>
            </a:r>
            <a:r>
              <a:rPr lang="cs-CZ" b="1" dirty="0"/>
              <a:t> Vilímek - Jan Neruda.jpg.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&lt;http://cs.wikipedia.org/wiki/Soubor:Jan_Vil%C3%ADmek_-_Jan_Neruda.jpg&gt;</a:t>
            </a:r>
          </a:p>
          <a:p>
            <a:pPr>
              <a:buFont typeface="Wingdings" pitchFamily="2" charset="2"/>
              <a:buChar char="q"/>
            </a:pPr>
            <a:r>
              <a:rPr lang="cs-CZ" b="1" dirty="0"/>
              <a:t>VILÍMEK, Jan, vložil uživatel  </a:t>
            </a:r>
            <a:r>
              <a:rPr lang="cs-CZ" b="1" dirty="0" err="1"/>
              <a:t>Jedudedek</a:t>
            </a:r>
            <a:r>
              <a:rPr lang="cs-CZ" b="1" dirty="0"/>
              <a:t>. Http://cz.wikipedia.org [online]. 15. 1. 2009, 12:21. [2011-10-29] </a:t>
            </a:r>
            <a:r>
              <a:rPr lang="cs-CZ" b="1" dirty="0" err="1"/>
              <a:t>Soubor:Jan</a:t>
            </a:r>
            <a:r>
              <a:rPr lang="cs-CZ" b="1" dirty="0"/>
              <a:t> Vilímek - Vítězslav Hálek.jpg.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</a:t>
            </a:r>
            <a:r>
              <a:rPr lang="cs-CZ" b="1" dirty="0" smtClean="0"/>
              <a:t>&lt;http</a:t>
            </a:r>
            <a:r>
              <a:rPr lang="cs-CZ" b="1" dirty="0"/>
              <a:t>://cs.wikipedia.org/wiki/Soubor:Jan_Vil%C3%ADmek_-_</a:t>
            </a:r>
            <a:r>
              <a:rPr lang="cs-CZ" b="1" dirty="0" smtClean="0"/>
              <a:t>V%C3%ADt%C4%9Bzslav_H%C3%A1lek.jpg&gt;</a:t>
            </a:r>
          </a:p>
          <a:p>
            <a:pPr>
              <a:buFont typeface="Wingdings" pitchFamily="2" charset="2"/>
              <a:buChar char="q"/>
            </a:pPr>
            <a:r>
              <a:rPr lang="cs-CZ" b="1" dirty="0"/>
              <a:t>Volné dílo, vložil uživatel </a:t>
            </a:r>
            <a:r>
              <a:rPr lang="cs-CZ" dirty="0" err="1"/>
              <a:t>Magnus</a:t>
            </a:r>
            <a:r>
              <a:rPr lang="cs-CZ" dirty="0"/>
              <a:t> </a:t>
            </a:r>
            <a:r>
              <a:rPr lang="cs-CZ" dirty="0" err="1"/>
              <a:t>Manske</a:t>
            </a:r>
            <a:r>
              <a:rPr lang="cs-CZ" b="1" dirty="0"/>
              <a:t>. Http://cz.wikipedia.org [online]. 16. 3. 2008, 20:31. [2011-10-29] </a:t>
            </a:r>
            <a:r>
              <a:rPr lang="cs-CZ" b="1" dirty="0" err="1"/>
              <a:t>Soubor:Karolina</a:t>
            </a:r>
            <a:r>
              <a:rPr lang="cs-CZ" b="1" dirty="0"/>
              <a:t> Svetla.jpg.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&lt;http://cs.wikipedia.org/wiki/</a:t>
            </a:r>
            <a:r>
              <a:rPr lang="cs-CZ" b="1" dirty="0" err="1"/>
              <a:t>Soubor:Karolina_Svetla.jpg</a:t>
            </a:r>
            <a:r>
              <a:rPr lang="cs-CZ" b="1" dirty="0" smtClean="0"/>
              <a:t>&gt;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971536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16632"/>
            <a:ext cx="7818072" cy="57606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836712"/>
            <a:ext cx="7858120" cy="5832648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MÁRA, Václav. Vložil </a:t>
            </a:r>
            <a:r>
              <a:rPr lang="cs-CZ" b="1" dirty="0"/>
              <a:t>uživatel  </a:t>
            </a:r>
            <a:r>
              <a:rPr lang="cs-CZ" b="1" dirty="0" err="1" smtClean="0"/>
              <a:t>Sapfan</a:t>
            </a:r>
            <a:r>
              <a:rPr lang="cs-CZ" b="1" dirty="0" smtClean="0"/>
              <a:t>. </a:t>
            </a:r>
            <a:r>
              <a:rPr lang="cs-CZ" b="1" dirty="0"/>
              <a:t>Http://cz.wikipedia.org [online]. 22. 3. 2011, 06:19. [2011-10-29] </a:t>
            </a:r>
            <a:r>
              <a:rPr lang="cs-CZ" b="1" dirty="0" err="1"/>
              <a:t>Soubor:Jakub</a:t>
            </a:r>
            <a:r>
              <a:rPr lang="cs-CZ" b="1" dirty="0"/>
              <a:t> Arbes 1884 Mara.png.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&lt;http://cs.wikipedia.org/wiki/Soubor:Jakub_Arbes_1884_Mara.png&gt;</a:t>
            </a:r>
            <a:endParaRPr lang="cs-CZ" b="1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Vložil uživatel </a:t>
            </a:r>
            <a:r>
              <a:rPr lang="cs-CZ" b="1" dirty="0" err="1" smtClean="0"/>
              <a:t>Zákupák</a:t>
            </a:r>
            <a:r>
              <a:rPr lang="cs-CZ" b="1" dirty="0" smtClean="0"/>
              <a:t> jako vlastní dílo. </a:t>
            </a:r>
            <a:r>
              <a:rPr lang="cs-CZ" b="1" dirty="0"/>
              <a:t>Http://cz.wikipedia.org [online]. 16. 11. 2009, 13:17. [2011-10-29</a:t>
            </a:r>
            <a:r>
              <a:rPr lang="cs-CZ" b="1" dirty="0" smtClean="0"/>
              <a:t>]</a:t>
            </a:r>
            <a:r>
              <a:rPr lang="cs-CZ" b="1" dirty="0"/>
              <a:t> </a:t>
            </a:r>
            <a:r>
              <a:rPr lang="cs-CZ" b="1" dirty="0" err="1"/>
              <a:t>Soubor:Pamětní</a:t>
            </a:r>
            <a:r>
              <a:rPr lang="cs-CZ" b="1" dirty="0"/>
              <a:t> deska na Arbesově škole.jpg</a:t>
            </a:r>
            <a:r>
              <a:rPr lang="cs-CZ" b="1" dirty="0" smtClean="0"/>
              <a:t>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&lt;http://cs.wikipedia.org/wiki/Soubor:Pam%C4%9Btn%C3%AD_deska_na_Arbesov%C4%9B_%C5%A1kole.jpg&gt;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ŠEBESTA, Daniel. </a:t>
            </a:r>
            <a:r>
              <a:rPr lang="cs-CZ" b="1" dirty="0"/>
              <a:t>Http://cz.wikipedia.org [online]. 23. 3. 2007, 22:16. [2011-10-29] </a:t>
            </a:r>
            <a:r>
              <a:rPr lang="cs-CZ" b="1" dirty="0" err="1"/>
              <a:t>Soubor:Praha</a:t>
            </a:r>
            <a:r>
              <a:rPr lang="cs-CZ" b="1" dirty="0"/>
              <a:t> - Jakub Arbes.JPG.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</a:t>
            </a:r>
            <a:r>
              <a:rPr lang="cs-CZ" b="1" dirty="0" smtClean="0"/>
              <a:t>&lt;http</a:t>
            </a:r>
            <a:r>
              <a:rPr lang="cs-CZ" b="1" dirty="0"/>
              <a:t>://cs.wikipedia.org/wiki/</a:t>
            </a:r>
            <a:r>
              <a:rPr lang="cs-CZ" b="1" dirty="0" err="1"/>
              <a:t>Soubor:Praha_-_</a:t>
            </a:r>
            <a:r>
              <a:rPr lang="cs-CZ" b="1" dirty="0" err="1" smtClean="0"/>
              <a:t>Jakub_Arbes.JPG</a:t>
            </a:r>
            <a:r>
              <a:rPr lang="cs-CZ" b="1" dirty="0" smtClean="0"/>
              <a:t>&gt;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Vložil uživatel Mates245. </a:t>
            </a:r>
            <a:r>
              <a:rPr lang="cs-CZ" b="1" dirty="0"/>
              <a:t>Http://cz.wikipedia.org [online]. 12. 4. 2011, 16:32. [2011-10-29] </a:t>
            </a:r>
            <a:r>
              <a:rPr lang="cs-CZ" b="1" dirty="0" err="1"/>
              <a:t>Soubor:Xaverius.JPG</a:t>
            </a:r>
            <a:r>
              <a:rPr lang="cs-CZ" b="1" dirty="0"/>
              <a:t>.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/>
              <a:t>Wikipedia</a:t>
            </a:r>
            <a:r>
              <a:rPr lang="cs-CZ" b="1" dirty="0"/>
              <a:t>, </a:t>
            </a:r>
            <a:r>
              <a:rPr lang="cs-CZ" b="1" dirty="0" err="1"/>
              <a:t>the</a:t>
            </a:r>
            <a:r>
              <a:rPr lang="cs-CZ" b="1" dirty="0"/>
              <a:t> free </a:t>
            </a:r>
            <a:r>
              <a:rPr lang="cs-CZ" b="1" dirty="0" err="1"/>
              <a:t>encyclopedia</a:t>
            </a:r>
            <a:r>
              <a:rPr lang="cs-CZ" b="1" dirty="0"/>
              <a:t>. Dostupné z WWW: &lt;http://cs.wikipedia.org/wiki/</a:t>
            </a:r>
            <a:r>
              <a:rPr lang="cs-CZ" b="1" dirty="0" err="1"/>
              <a:t>Soubor:Xaverius.JPG</a:t>
            </a:r>
            <a:r>
              <a:rPr lang="cs-CZ" b="1" dirty="0"/>
              <a:t>&gt;</a:t>
            </a:r>
          </a:p>
          <a:p>
            <a:pPr>
              <a:buFont typeface="Wingdings" pitchFamily="2" charset="2"/>
              <a:buChar char="q"/>
            </a:pPr>
            <a:r>
              <a:rPr lang="cs-CZ" b="1" dirty="0"/>
              <a:t>Ostatní obrázky a fotografie – kliparty </a:t>
            </a:r>
            <a:r>
              <a:rPr lang="cs-CZ" b="1" dirty="0" err="1"/>
              <a:t>office</a:t>
            </a:r>
            <a:r>
              <a:rPr lang="cs-CZ" b="1" dirty="0"/>
              <a:t>- www.office.com</a:t>
            </a:r>
          </a:p>
          <a:p>
            <a:pPr>
              <a:buFont typeface="Wingdings" pitchFamily="2" charset="2"/>
              <a:buChar char="q"/>
            </a:pPr>
            <a:r>
              <a:rPr lang="cs-CZ" b="1" dirty="0"/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10861081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451</TotalTime>
  <Words>590</Words>
  <Application>Microsoft Office PowerPoint</Application>
  <PresentationFormat>Předvádění na obrazovce (4:3)</PresentationFormat>
  <Paragraphs>108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ANOTACE</vt:lpstr>
      <vt:lpstr>MÁJOVCI</vt:lpstr>
      <vt:lpstr>PŘEDSTAVITELÉ MÁJOVCŮ</vt:lpstr>
      <vt:lpstr>PŘEDSTAVITELÉ MÁJOVCŮ</vt:lpstr>
      <vt:lpstr>Jakub Arbes</vt:lpstr>
      <vt:lpstr>Životní osudy</vt:lpstr>
      <vt:lpstr>Prezentace aplikace PowerPoint</vt:lpstr>
      <vt:lpstr>ROMANETO</vt:lpstr>
      <vt:lpstr>Svatý Xaverius</vt:lpstr>
      <vt:lpstr>Obraz Smrt Františka Xaverského</vt:lpstr>
      <vt:lpstr>JMENOVKA SPISOVATELE</vt:lpstr>
      <vt:lpstr>LITERÁRNÍ TERMÍNY</vt:lpstr>
      <vt:lpstr>CITACE: OBRÁZKY, FOTOGRAFIE, KRESBY</vt:lpstr>
      <vt:lpstr>CITACE: OBRÁZKY, FOTOGRAFIE, KRESBY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Jakub Arbes</dc:title>
  <dc:creator>EU12</dc:creator>
  <cp:lastModifiedBy>H Koláčková</cp:lastModifiedBy>
  <cp:revision>49</cp:revision>
  <dcterms:created xsi:type="dcterms:W3CDTF">2010-03-22T17:12:52Z</dcterms:created>
  <dcterms:modified xsi:type="dcterms:W3CDTF">2012-05-25T07:53:31Z</dcterms:modified>
</cp:coreProperties>
</file>