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5" r:id="rId2"/>
    <p:sldId id="266" r:id="rId3"/>
    <p:sldId id="280" r:id="rId4"/>
    <p:sldId id="256" r:id="rId5"/>
    <p:sldId id="267" r:id="rId6"/>
    <p:sldId id="257" r:id="rId7"/>
    <p:sldId id="258" r:id="rId8"/>
    <p:sldId id="272" r:id="rId9"/>
    <p:sldId id="273" r:id="rId10"/>
    <p:sldId id="269" r:id="rId11"/>
    <p:sldId id="271" r:id="rId12"/>
    <p:sldId id="275" r:id="rId13"/>
    <p:sldId id="264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9CFB1-E568-4960-B3EB-0481074620BB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2B9CD21-40FC-4499-98C8-F299BEF8235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9CFB1-E568-4960-B3EB-0481074620BB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2B9CD21-40FC-4499-98C8-F299BEF8235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9CFB1-E568-4960-B3EB-0481074620BB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2B9CD21-40FC-4499-98C8-F299BEF8235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9CFB1-E568-4960-B3EB-0481074620BB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2B9CD21-40FC-4499-98C8-F299BEF8235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9CFB1-E568-4960-B3EB-0481074620BB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2B9CD21-40FC-4499-98C8-F299BEF8235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9CFB1-E568-4960-B3EB-0481074620BB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2B9CD21-40FC-4499-98C8-F299BEF8235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9CFB1-E568-4960-B3EB-0481074620BB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2B9CD21-40FC-4499-98C8-F299BEF8235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9CFB1-E568-4960-B3EB-0481074620BB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2B9CD21-40FC-4499-98C8-F299BEF8235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9CFB1-E568-4960-B3EB-0481074620BB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2B9CD21-40FC-4499-98C8-F299BEF82359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9CFB1-E568-4960-B3EB-0481074620BB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CD21-40FC-4499-98C8-F299BEF823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19CFB1-E568-4960-B3EB-0481074620BB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B9CD21-40FC-4499-98C8-F299BEF823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CB19CFB1-E568-4960-B3EB-0481074620BB}" type="datetimeFigureOut">
              <a:rPr lang="cs-CZ" smtClean="0"/>
              <a:t>25.5.2012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2B9CD21-40FC-4499-98C8-F299BEF8235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hyperlink" Target="http://www.rozhlas.cz/ctenarskydenik/dila/_zprava/filozofska-historie--759698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m.cz/Knihovna-nm/Vystavy-KNM/STARE-POVESTI-CESKE.html" TargetMode="External"/><Relationship Id="rId2" Type="http://schemas.openxmlformats.org/officeDocument/2006/relationships/hyperlink" Target="http://www.rozhlas.cz/ctenarskydenik/dila/_zprava/stare-povesti-ceske--485977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f-l-vek--832361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www.aloisjirasek.cz/dilo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60648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1340768"/>
            <a:ext cx="8496944" cy="523220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ZEYEROVA 3354, 767 01 KROMĚŘÍŽ</a:t>
            </a:r>
          </a:p>
          <a:p>
            <a:pPr algn="ctr"/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sz="2000" b="1" dirty="0"/>
              <a:t>PŘEDMĚT: JAZYK ČESKÝ</a:t>
            </a:r>
          </a:p>
          <a:p>
            <a:r>
              <a:rPr lang="cs-CZ" sz="2000" b="1" dirty="0"/>
              <a:t>ROČNÍK: IX.</a:t>
            </a:r>
          </a:p>
          <a:p>
            <a:r>
              <a:rPr lang="cs-CZ" sz="2000" b="1" dirty="0"/>
              <a:t>TÉMA: </a:t>
            </a:r>
            <a:r>
              <a:rPr lang="cs-CZ" sz="2000" b="1" dirty="0" smtClean="0"/>
              <a:t>ALOIS JIRÁSEK</a:t>
            </a:r>
            <a:endParaRPr lang="cs-CZ" sz="2000" b="1" dirty="0"/>
          </a:p>
          <a:p>
            <a:r>
              <a:rPr lang="cs-CZ" sz="2000" b="1" dirty="0"/>
              <a:t>AUTOR: MGR. HANA GINTEROVÁ</a:t>
            </a:r>
          </a:p>
          <a:p>
            <a:r>
              <a:rPr lang="cs-CZ" sz="2000" b="1" dirty="0"/>
              <a:t>DATUM VYTVOŘENÍ:  </a:t>
            </a:r>
            <a:r>
              <a:rPr lang="cs-CZ" sz="2000" b="1" dirty="0" smtClean="0"/>
              <a:t>30. 10. </a:t>
            </a:r>
            <a:r>
              <a:rPr lang="cs-CZ" sz="2000" b="1" dirty="0"/>
              <a:t>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VY_32_INOVACE_32_HG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45" r="29420" b="37452"/>
          <a:stretch/>
        </p:blipFill>
        <p:spPr bwMode="auto">
          <a:xfrm>
            <a:off x="6105772" y="3717032"/>
            <a:ext cx="1605006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5333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5616624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PREZENTACE VYTVOŘENA JAKO DOPLNĚNÍ K OPAKOVACÍMU UČIVU 9. ROČNÍKU ČESKÁ LITERATURA V OBDOBÍ REALISMU – ALOIS JIRÁSEK</a:t>
            </a:r>
          </a:p>
          <a:p>
            <a:r>
              <a:rPr lang="cs-CZ" sz="2000" dirty="0" smtClean="0"/>
              <a:t>V RÁMCI PREZENTACE MAJÍ ŽÁCI MOŽNOST</a:t>
            </a:r>
          </a:p>
          <a:p>
            <a:pPr marL="475488" indent="-457200">
              <a:buFont typeface="+mj-lt"/>
              <a:buAutoNum type="arabicPeriod"/>
            </a:pPr>
            <a:r>
              <a:rPr lang="cs-CZ" sz="2000" dirty="0" smtClean="0"/>
              <a:t>SEZNÁMIT SE S OSOBNOSTÍ A DÍLEM TOHOTO SPISOVATELE</a:t>
            </a:r>
          </a:p>
          <a:p>
            <a:pPr marL="475488" indent="-457200">
              <a:buFont typeface="+mj-lt"/>
              <a:buAutoNum type="arabicPeriod"/>
            </a:pPr>
            <a:r>
              <a:rPr lang="cs-CZ" sz="2000" dirty="0" smtClean="0"/>
              <a:t>PRACOVAT S LITERÁRNÍMI TERMÍNY</a:t>
            </a:r>
          </a:p>
          <a:p>
            <a:pPr marL="475488" indent="-457200">
              <a:buFont typeface="+mj-lt"/>
              <a:buAutoNum type="arabicPeriod"/>
            </a:pPr>
            <a:r>
              <a:rPr lang="cs-CZ" sz="2000" dirty="0" smtClean="0"/>
              <a:t>POSLECHNOUT SI UKÁZKY Z JEHO STĚŽEJNÍCH DĚL</a:t>
            </a:r>
          </a:p>
          <a:p>
            <a:endParaRPr lang="cs-CZ" sz="2000" dirty="0"/>
          </a:p>
          <a:p>
            <a:r>
              <a:rPr lang="cs-CZ" sz="2000" dirty="0" smtClean="0"/>
              <a:t>DO PREZENTACE JSOU VLOŽENY HYPERTEXTOVÉ ODKAZY</a:t>
            </a:r>
          </a:p>
          <a:p>
            <a:pPr marL="18288" indent="0">
              <a:buNone/>
            </a:pPr>
            <a:r>
              <a:rPr lang="cs-CZ" sz="2000" dirty="0" smtClean="0"/>
              <a:t>Pilotáž: Prezentace pilotována ve třídách 9. ročníku, ale je možné ji využít k doplnění učiva literární výchovy ve všech ročnících II. stupně ZŠ a víceletá gymnázia. Doporučuji využít hypertextové odkazy, které vás zavedou na stránky věnované A. Jiráskovi a najdete na nich zajímavé informace a fotografie. Žáky oslovují také ukázky ze stránek Čtenářského deníku Českého rozhlasu a krátký videoklip, který seznamuje žáky s výstavou věnovanou Starým </a:t>
            </a:r>
            <a:r>
              <a:rPr lang="cs-CZ" sz="2000" smtClean="0"/>
              <a:t>pověstem českým</a:t>
            </a:r>
            <a:r>
              <a:rPr lang="cs-CZ" sz="2000" dirty="0" smtClean="0"/>
              <a:t>.   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021288"/>
            <a:ext cx="8064896" cy="698376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800" dirty="0"/>
              <a:t>A</a:t>
            </a:r>
            <a:r>
              <a:rPr lang="cs-CZ" sz="4800" dirty="0" smtClean="0"/>
              <a:t>notace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88156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5184575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PORTRÉT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RYTINA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NATUREL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HISTORICKÁ POVÍDKA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PROZAIK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DRAMATIK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REALISMUS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5733256"/>
            <a:ext cx="7543800" cy="9144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6000" b="1" dirty="0" smtClean="0"/>
              <a:t>Klíčová slova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957869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8640"/>
            <a:ext cx="7615808" cy="1152128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6600" b="1" dirty="0" smtClean="0"/>
              <a:t>Alois Jirásek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H="1">
            <a:off x="4716016" y="116632"/>
            <a:ext cx="4320480" cy="5472608"/>
          </a:xfrm>
        </p:spPr>
        <p:txBody>
          <a:bodyPr/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18456"/>
            <a:ext cx="3348570" cy="4217268"/>
          </a:xfrm>
          <a:prstGeom prst="rect">
            <a:avLst/>
          </a:prstGeom>
          <a:ln>
            <a:noFill/>
          </a:ln>
          <a:effectLst>
            <a:outerShdw dist="35921" dir="2700000" algn="ctr" rotWithShape="0">
              <a:schemeClr val="bg2"/>
            </a:outerShdw>
            <a:reflection blurRad="6350" stA="50000" endA="300" endPos="90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169052" y="1741931"/>
            <a:ext cx="4655546" cy="397031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2800" b="1" dirty="0"/>
              <a:t>Rodem a naturelem sedlák spjatý s krajinou. </a:t>
            </a:r>
            <a:endParaRPr lang="cs-CZ" sz="2800" b="1" dirty="0" smtClean="0"/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/>
              <a:t>Nadaný </a:t>
            </a:r>
            <a:r>
              <a:rPr lang="cs-CZ" sz="2800" b="1" dirty="0"/>
              <a:t>malíř, jenž se vysněné profesi nemohl </a:t>
            </a:r>
            <a:r>
              <a:rPr lang="cs-CZ" sz="2800" b="1" dirty="0" smtClean="0"/>
              <a:t>věnovat.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/>
              <a:t>Profesor </a:t>
            </a:r>
            <a:r>
              <a:rPr lang="cs-CZ" sz="2800" b="1" dirty="0"/>
              <a:t>historie, jenž svým literárním dílem formoval </a:t>
            </a:r>
            <a:r>
              <a:rPr lang="cs-CZ" sz="2800" b="1" dirty="0" smtClean="0"/>
              <a:t>historické </a:t>
            </a:r>
            <a:r>
              <a:rPr lang="cs-CZ" sz="2800" b="1" dirty="0"/>
              <a:t>vědomí svého národa.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849650" y="5982096"/>
            <a:ext cx="52943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„Kdo </a:t>
            </a:r>
            <a:r>
              <a:rPr lang="cs-CZ" sz="28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honí štěstí, sám je </a:t>
            </a:r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štván</a:t>
            </a:r>
            <a:r>
              <a:rPr lang="cs-CZ" sz="24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.“</a:t>
            </a:r>
            <a:endParaRPr lang="cs-CZ" sz="24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200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712968" cy="54006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2400" dirty="0" smtClean="0"/>
              <a:t>Alois </a:t>
            </a:r>
            <a:r>
              <a:rPr lang="cs-CZ" sz="2400" dirty="0"/>
              <a:t>Jirásek se narodil ve východočeském </a:t>
            </a:r>
            <a:r>
              <a:rPr lang="cs-CZ" sz="2400" dirty="0" smtClean="0"/>
              <a:t>Hronově. </a:t>
            </a:r>
            <a:endParaRPr lang="cs-CZ" sz="2400" dirty="0"/>
          </a:p>
          <a:p>
            <a:r>
              <a:rPr lang="cs-CZ" sz="2400" dirty="0" smtClean="0"/>
              <a:t>Pocházel </a:t>
            </a:r>
            <a:r>
              <a:rPr lang="cs-CZ" sz="2400" dirty="0"/>
              <a:t>ze starého selského </a:t>
            </a:r>
            <a:r>
              <a:rPr lang="cs-CZ" sz="2400" dirty="0" smtClean="0"/>
              <a:t>rodu. </a:t>
            </a:r>
          </a:p>
          <a:p>
            <a:r>
              <a:rPr lang="cs-CZ" sz="2400" dirty="0" smtClean="0"/>
              <a:t>Touha </a:t>
            </a:r>
            <a:r>
              <a:rPr lang="cs-CZ" sz="2400" dirty="0"/>
              <a:t>věnovat se výtvarnému umění zůstala nenaplněna. </a:t>
            </a:r>
            <a:endParaRPr lang="cs-CZ" sz="2400" dirty="0" smtClean="0"/>
          </a:p>
          <a:p>
            <a:r>
              <a:rPr lang="cs-CZ" sz="2400" dirty="0" smtClean="0"/>
              <a:t>Rozhodl </a:t>
            </a:r>
            <a:r>
              <a:rPr lang="cs-CZ" sz="2400" dirty="0"/>
              <a:t>se pro bezpečnou dráhu středoškolského učitele – vystudoval historii a </a:t>
            </a:r>
            <a:r>
              <a:rPr lang="cs-CZ" sz="2400" dirty="0" smtClean="0"/>
              <a:t>zeměpis. </a:t>
            </a:r>
            <a:endParaRPr lang="cs-CZ" sz="2400" dirty="0"/>
          </a:p>
          <a:p>
            <a:r>
              <a:rPr lang="cs-CZ" sz="2400" dirty="0" smtClean="0"/>
              <a:t>Nastoupil </a:t>
            </a:r>
            <a:r>
              <a:rPr lang="cs-CZ" sz="2400" dirty="0"/>
              <a:t>na gymnázium v Litomyšli. </a:t>
            </a:r>
            <a:endParaRPr lang="cs-CZ" sz="2400" dirty="0" smtClean="0"/>
          </a:p>
          <a:p>
            <a:r>
              <a:rPr lang="cs-CZ" sz="2400" dirty="0" smtClean="0"/>
              <a:t>Žil </a:t>
            </a:r>
            <a:r>
              <a:rPr lang="cs-CZ" sz="2400" dirty="0"/>
              <a:t>pravidelným životem, věnoval se škole a literární tvorbě, o prázdninách navštěvoval místa, o kterých psal ve svých knihách. </a:t>
            </a:r>
            <a:endParaRPr lang="cs-CZ" sz="2400" dirty="0" smtClean="0"/>
          </a:p>
          <a:p>
            <a:r>
              <a:rPr lang="cs-CZ" sz="2400" dirty="0" smtClean="0"/>
              <a:t>Ač </a:t>
            </a:r>
            <a:r>
              <a:rPr lang="cs-CZ" sz="2400" dirty="0"/>
              <a:t>svým dílem vědomě spoluutvářel historické vědomí českého národa, politické ambice neměl.  </a:t>
            </a:r>
            <a:endParaRPr lang="cs-CZ" sz="2400" dirty="0" smtClean="0"/>
          </a:p>
          <a:p>
            <a:r>
              <a:rPr lang="cs-CZ" sz="2400" dirty="0" smtClean="0"/>
              <a:t>Po </a:t>
            </a:r>
            <a:r>
              <a:rPr lang="cs-CZ" sz="2400" dirty="0"/>
              <a:t>vzniku Československa se stal senátorem. Politický život však i tak sledoval </a:t>
            </a:r>
            <a:r>
              <a:rPr lang="cs-CZ" sz="2400" dirty="0" smtClean="0"/>
              <a:t>zpovzdálí </a:t>
            </a:r>
            <a:r>
              <a:rPr lang="cs-CZ" sz="2400" dirty="0"/>
              <a:t>– z rodného Hronova</a:t>
            </a:r>
            <a:r>
              <a:rPr lang="cs-CZ" sz="2400" dirty="0" smtClean="0"/>
              <a:t>.. </a:t>
            </a:r>
            <a:endParaRPr lang="cs-CZ" sz="2400" dirty="0"/>
          </a:p>
          <a:p>
            <a:pPr marL="18288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661248"/>
            <a:ext cx="5256584" cy="72008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Životní osudy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2550" y="5661248"/>
            <a:ext cx="2736304" cy="101566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VYBER A ZAPIŠ 3 DŮLEŽITÉ INFORMACE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58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712968" cy="54006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2400" u="sng" dirty="0" smtClean="0">
                <a:solidFill>
                  <a:srgbClr val="C00000"/>
                </a:solidFill>
              </a:rPr>
              <a:t>Alois </a:t>
            </a:r>
            <a:r>
              <a:rPr lang="cs-CZ" sz="2400" u="sng" dirty="0">
                <a:solidFill>
                  <a:srgbClr val="C00000"/>
                </a:solidFill>
              </a:rPr>
              <a:t>Jirásek se narodil </a:t>
            </a:r>
            <a:r>
              <a:rPr lang="cs-CZ" sz="2400" dirty="0"/>
              <a:t>ve východočeském </a:t>
            </a:r>
            <a:r>
              <a:rPr lang="cs-CZ" sz="2400" u="sng" dirty="0" smtClean="0">
                <a:solidFill>
                  <a:srgbClr val="C00000"/>
                </a:solidFill>
              </a:rPr>
              <a:t>Hronově</a:t>
            </a:r>
            <a:r>
              <a:rPr lang="cs-CZ" sz="2400" dirty="0" smtClean="0">
                <a:solidFill>
                  <a:srgbClr val="C00000"/>
                </a:solidFill>
              </a:rPr>
              <a:t>.</a:t>
            </a:r>
            <a:r>
              <a:rPr lang="cs-CZ" sz="2400" dirty="0" smtClean="0"/>
              <a:t> </a:t>
            </a:r>
            <a:endParaRPr lang="cs-CZ" sz="2400" dirty="0"/>
          </a:p>
          <a:p>
            <a:r>
              <a:rPr lang="cs-CZ" sz="2400" dirty="0" smtClean="0"/>
              <a:t>Pocházel </a:t>
            </a:r>
            <a:r>
              <a:rPr lang="cs-CZ" sz="2400" dirty="0"/>
              <a:t>ze starého selského </a:t>
            </a:r>
            <a:r>
              <a:rPr lang="cs-CZ" sz="2400" dirty="0" smtClean="0"/>
              <a:t>rodu. </a:t>
            </a:r>
          </a:p>
          <a:p>
            <a:r>
              <a:rPr lang="cs-CZ" sz="2400" dirty="0" smtClean="0"/>
              <a:t>Touha </a:t>
            </a:r>
            <a:r>
              <a:rPr lang="cs-CZ" sz="2400" dirty="0"/>
              <a:t>věnovat se výtvarnému umění zůstala nenaplněna. </a:t>
            </a:r>
            <a:endParaRPr lang="cs-CZ" sz="2400" dirty="0" smtClean="0"/>
          </a:p>
          <a:p>
            <a:r>
              <a:rPr lang="cs-CZ" sz="2400" dirty="0" smtClean="0"/>
              <a:t>Rozhodl </a:t>
            </a:r>
            <a:r>
              <a:rPr lang="cs-CZ" sz="2400" dirty="0"/>
              <a:t>se pro bezpečnou dráhu </a:t>
            </a:r>
            <a:r>
              <a:rPr lang="cs-CZ" sz="2400" u="sng" dirty="0">
                <a:solidFill>
                  <a:srgbClr val="C00000"/>
                </a:solidFill>
              </a:rPr>
              <a:t>středoškolského učitele </a:t>
            </a:r>
            <a:r>
              <a:rPr lang="cs-CZ" sz="2400" dirty="0"/>
              <a:t>– vystudoval historii a </a:t>
            </a:r>
            <a:r>
              <a:rPr lang="cs-CZ" sz="2400" dirty="0" smtClean="0"/>
              <a:t>zeměpis. </a:t>
            </a:r>
            <a:endParaRPr lang="cs-CZ" sz="2400" dirty="0"/>
          </a:p>
          <a:p>
            <a:r>
              <a:rPr lang="cs-CZ" sz="2400" dirty="0" smtClean="0"/>
              <a:t>Nastoupil </a:t>
            </a:r>
            <a:r>
              <a:rPr lang="cs-CZ" sz="2400" dirty="0"/>
              <a:t>na gymnázium v Litomyšli. </a:t>
            </a:r>
            <a:endParaRPr lang="cs-CZ" sz="2400" dirty="0" smtClean="0"/>
          </a:p>
          <a:p>
            <a:r>
              <a:rPr lang="cs-CZ" sz="2400" dirty="0" smtClean="0"/>
              <a:t>Žil </a:t>
            </a:r>
            <a:r>
              <a:rPr lang="cs-CZ" sz="2400" dirty="0"/>
              <a:t>pravidelným životem, věnoval se škole a literární tvorbě, o prázdninách navštěvoval místa, o kterých psal ve svých knihách. </a:t>
            </a:r>
            <a:endParaRPr lang="cs-CZ" sz="2400" dirty="0" smtClean="0"/>
          </a:p>
          <a:p>
            <a:r>
              <a:rPr lang="cs-CZ" sz="2400" dirty="0" smtClean="0"/>
              <a:t>Ač </a:t>
            </a:r>
            <a:r>
              <a:rPr lang="cs-CZ" sz="2400" dirty="0"/>
              <a:t>svým dílem vědomě spoluutvářel historické vědomí českého národa, politické ambice neměl.  </a:t>
            </a:r>
            <a:endParaRPr lang="cs-CZ" sz="2400" dirty="0" smtClean="0"/>
          </a:p>
          <a:p>
            <a:r>
              <a:rPr lang="cs-CZ" sz="2400" dirty="0" smtClean="0"/>
              <a:t>Po </a:t>
            </a:r>
            <a:r>
              <a:rPr lang="cs-CZ" sz="2400" dirty="0"/>
              <a:t>vzniku Československa </a:t>
            </a:r>
            <a:r>
              <a:rPr lang="cs-CZ" sz="2400" u="sng" dirty="0">
                <a:solidFill>
                  <a:srgbClr val="C00000"/>
                </a:solidFill>
              </a:rPr>
              <a:t>se stal senátorem</a:t>
            </a:r>
            <a:r>
              <a:rPr lang="cs-CZ" sz="2400" dirty="0"/>
              <a:t>. Politický život však i tak sledoval </a:t>
            </a:r>
            <a:r>
              <a:rPr lang="cs-CZ" sz="2400" dirty="0" smtClean="0"/>
              <a:t>zpovzdálí </a:t>
            </a:r>
            <a:r>
              <a:rPr lang="cs-CZ" sz="2400" dirty="0"/>
              <a:t>– z rodného Hronova</a:t>
            </a:r>
            <a:r>
              <a:rPr lang="cs-CZ" sz="2400" dirty="0" smtClean="0"/>
              <a:t>.. </a:t>
            </a:r>
            <a:endParaRPr lang="cs-CZ" sz="2400" dirty="0"/>
          </a:p>
          <a:p>
            <a:pPr marL="18288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5517232"/>
            <a:ext cx="7543800" cy="1130424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Životní osudy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168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15888"/>
            <a:ext cx="5867400" cy="6742112"/>
          </a:xfrm>
        </p:spPr>
        <p:txBody>
          <a:bodyPr>
            <a:normAutofit/>
          </a:bodyPr>
          <a:lstStyle/>
          <a:p>
            <a:pPr marL="18288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946" y="1809328"/>
            <a:ext cx="4358983" cy="2904173"/>
          </a:xfrm>
          <a:prstGeom prst="rect">
            <a:avLst/>
          </a:prstGeom>
          <a:ln/>
          <a:extLst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sp>
        <p:nvSpPr>
          <p:cNvPr id="2" name="TextovéPole 1"/>
          <p:cNvSpPr txBox="1"/>
          <p:nvPr/>
        </p:nvSpPr>
        <p:spPr>
          <a:xfrm>
            <a:off x="5330583" y="5013176"/>
            <a:ext cx="3456384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Rodný dům v Hronově</a:t>
            </a:r>
            <a:endParaRPr lang="cs-CZ" sz="24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243"/>
            <a:ext cx="3810000" cy="5711825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sp>
        <p:nvSpPr>
          <p:cNvPr id="5" name="TextovéPole 4"/>
          <p:cNvSpPr txBox="1"/>
          <p:nvPr/>
        </p:nvSpPr>
        <p:spPr>
          <a:xfrm>
            <a:off x="251520" y="5919663"/>
            <a:ext cx="4896544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Jiráskova socha v Hronově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26843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5643" y="260648"/>
            <a:ext cx="7543800" cy="9144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5400" b="1" dirty="0"/>
              <a:t>Filosofská historie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8834" y="1484784"/>
            <a:ext cx="8273605" cy="3108543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800" b="1" u="sng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Historická povídka </a:t>
            </a:r>
            <a:r>
              <a:rPr lang="cs-CZ" sz="28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zasazená do prostředí Litomyšle a Prahy. </a:t>
            </a:r>
            <a:endParaRPr lang="cs-CZ" sz="2800" b="1" dirty="0" smtClean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Odehrává </a:t>
            </a:r>
            <a:r>
              <a:rPr lang="cs-CZ" sz="28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se v </a:t>
            </a:r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revolučních letech 1848</a:t>
            </a:r>
            <a:r>
              <a:rPr lang="cs-CZ" sz="28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. </a:t>
            </a:r>
            <a:endParaRPr lang="cs-CZ" sz="2800" b="1" dirty="0" smtClean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Hlavními </a:t>
            </a:r>
            <a:r>
              <a:rPr lang="cs-CZ" sz="28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postavami jsou čtyři studenti filozofie </a:t>
            </a:r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na gymnáziu </a:t>
            </a:r>
            <a:r>
              <a:rPr lang="cs-CZ" sz="28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 Litomyšli.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Studenti se </a:t>
            </a:r>
            <a:r>
              <a:rPr lang="cs-CZ" sz="28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zapletou do pouličních bojů a stavění barikád.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5125416"/>
            <a:ext cx="4560409" cy="107721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hlinkClick r:id="rId2"/>
              </a:rPr>
              <a:t>Ukázka</a:t>
            </a:r>
            <a:r>
              <a:rPr lang="cs-CZ" sz="3200" b="1" dirty="0" smtClean="0"/>
              <a:t> k poslechu – </a:t>
            </a:r>
            <a:r>
              <a:rPr lang="cs-CZ" sz="3200" b="1" dirty="0"/>
              <a:t>F</a:t>
            </a:r>
            <a:r>
              <a:rPr lang="cs-CZ" sz="3200" b="1" dirty="0" smtClean="0"/>
              <a:t>ilozofská historie</a:t>
            </a:r>
            <a:endParaRPr lang="cs-CZ" sz="3200" b="1" dirty="0"/>
          </a:p>
        </p:txBody>
      </p:sp>
      <p:pic>
        <p:nvPicPr>
          <p:cNvPr id="1026" name="Picture 2" descr="C:\Users\EU12\AppData\Local\Microsoft\Windows\Temporary Internet Files\Content.IE5\HT4TS4KI\MC900415468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86911"/>
            <a:ext cx="1265238" cy="1947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017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7543800" cy="9144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5400" b="1" dirty="0" smtClean="0"/>
              <a:t>Staré pověsti české</a:t>
            </a:r>
            <a:endParaRPr lang="cs-CZ" sz="5400" b="1" dirty="0"/>
          </a:p>
        </p:txBody>
      </p:sp>
      <p:sp>
        <p:nvSpPr>
          <p:cNvPr id="3" name="Obdélník 2"/>
          <p:cNvSpPr/>
          <p:nvPr/>
        </p:nvSpPr>
        <p:spPr>
          <a:xfrm>
            <a:off x="755576" y="3933056"/>
            <a:ext cx="6390456" cy="1569660"/>
          </a:xfrm>
          <a:prstGeom prst="rect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Alois </a:t>
            </a:r>
            <a:r>
              <a:rPr lang="cs-CZ" sz="24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Jirásek sepsal události z českých dějin podle lidového vyprávění a některých historických pramenů. </a:t>
            </a:r>
          </a:p>
          <a:p>
            <a:r>
              <a:rPr lang="cs-CZ" sz="2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Je </a:t>
            </a:r>
            <a:r>
              <a:rPr lang="cs-CZ" sz="2400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to </a:t>
            </a:r>
            <a:r>
              <a:rPr lang="cs-CZ" sz="2400" b="1" u="sng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nejznámější </a:t>
            </a:r>
            <a:r>
              <a:rPr lang="cs-CZ" sz="2400" b="1" u="sng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převyprávění naší historie</a:t>
            </a:r>
            <a:r>
              <a:rPr lang="cs-CZ" dirty="0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1556792"/>
            <a:ext cx="5688632" cy="830997"/>
          </a:xfrm>
          <a:prstGeom prst="rect">
            <a:avLst/>
          </a:prstGeom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Jak to bylo (anebo také možná nebylo) </a:t>
            </a:r>
            <a:endParaRPr lang="cs-CZ" sz="2400" b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 </a:t>
            </a:r>
            <a:r>
              <a:rPr lang="cs-CZ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dávnou historií českých zemí?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6215" y="5861883"/>
            <a:ext cx="3312368" cy="83099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hlinkClick r:id="rId2"/>
              </a:rPr>
              <a:t>Ukázka</a:t>
            </a:r>
            <a:r>
              <a:rPr lang="cs-CZ" sz="2400" b="1" dirty="0" smtClean="0"/>
              <a:t> k poslechu </a:t>
            </a:r>
          </a:p>
          <a:p>
            <a:pPr algn="ctr"/>
            <a:r>
              <a:rPr lang="cs-CZ" sz="2400" b="1" dirty="0" smtClean="0"/>
              <a:t>Staré pověsti české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6077327"/>
            <a:ext cx="3096344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hlinkClick r:id="rId3"/>
              </a:rPr>
              <a:t>KRÁTKÝ</a:t>
            </a:r>
            <a:r>
              <a:rPr lang="cs-CZ" sz="2000" b="1" dirty="0" smtClean="0"/>
              <a:t> VIDEOKLIP</a:t>
            </a:r>
            <a:endParaRPr lang="cs-CZ" sz="2000" b="1" dirty="0"/>
          </a:p>
        </p:txBody>
      </p:sp>
      <p:pic>
        <p:nvPicPr>
          <p:cNvPr id="2051" name="Picture 3" descr="C:\Users\EU12\AppData\Local\Microsoft\Windows\Temporary Internet Files\Content.IE5\M1TMZU76\MP9004333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62984"/>
            <a:ext cx="2205763" cy="145671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2052" name="Picture 4" descr="C:\Users\EU12\AppData\Local\Microsoft\Windows\Temporary Internet Files\Content.IE5\HT4TS4KI\MP9004096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273" y="2564904"/>
            <a:ext cx="1793546" cy="11938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023092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188640"/>
            <a:ext cx="727280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F</a:t>
            </a:r>
            <a:r>
              <a:rPr lang="cs-CZ" sz="36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. L. </a:t>
            </a:r>
            <a:r>
              <a:rPr lang="cs-CZ" sz="36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Věk</a:t>
            </a:r>
            <a:endParaRPr lang="cs-CZ" sz="3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Nejdelší historický román Aloise Jiráska, který vyšel v </a:t>
            </a:r>
            <a:r>
              <a:rPr lang="cs-CZ" sz="24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pěti svazcích.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Román se odehrává v </a:t>
            </a:r>
            <a:r>
              <a:rPr lang="cs-CZ" sz="24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době národního obrození</a:t>
            </a:r>
            <a:r>
              <a:rPr lang="cs-CZ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. </a:t>
            </a:r>
            <a:endParaRPr lang="cs-CZ" sz="2400" b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Předlohou </a:t>
            </a:r>
            <a:r>
              <a:rPr lang="cs-CZ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hlavní postavy byl skutečný národní buditel - spisovatel František Vladislav </a:t>
            </a:r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Hek. </a:t>
            </a:r>
            <a:endParaRPr lang="cs-CZ" sz="24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Kniha </a:t>
            </a:r>
            <a:r>
              <a:rPr lang="cs-CZ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ale </a:t>
            </a:r>
            <a:r>
              <a:rPr lang="cs-CZ" sz="24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nezachycuje jeho život přesně</a:t>
            </a:r>
            <a:r>
              <a:rPr lang="cs-CZ" sz="2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, Alois Jirásek si mnohdy upravil skutečnost tak, aby jeho literární hrdina vyzníval jako ideální postava. 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5520" y="4853711"/>
            <a:ext cx="1475454" cy="2001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367" y="196458"/>
            <a:ext cx="1474787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366" y="2543130"/>
            <a:ext cx="1474787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530" y="4857750"/>
            <a:ext cx="1474787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855046"/>
            <a:ext cx="1474787" cy="200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4558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88641"/>
            <a:ext cx="8568952" cy="540059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18288" indent="0">
              <a:buNone/>
            </a:pPr>
            <a:endParaRPr lang="cs-CZ" sz="32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" indent="0" algn="ctr">
              <a:buNone/>
            </a:pP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ALOIS JIRÁSEK</a:t>
            </a:r>
          </a:p>
          <a:p>
            <a:pPr marL="18288" indent="0" algn="ctr">
              <a:buNone/>
            </a:pP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Český spisovatel a </a:t>
            </a:r>
            <a:r>
              <a:rPr lang="cs-CZ" sz="2800" dirty="0">
                <a:solidFill>
                  <a:schemeClr val="accent5">
                    <a:lumMod val="50000"/>
                  </a:schemeClr>
                </a:solidFill>
              </a:rPr>
              <a:t>politik konce 19. </a:t>
            </a:r>
            <a:endParaRPr lang="cs-CZ" sz="28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18288" indent="0" algn="ctr">
              <a:buNone/>
            </a:pP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a počátku </a:t>
            </a:r>
            <a:r>
              <a:rPr lang="cs-CZ" sz="2800" dirty="0">
                <a:solidFill>
                  <a:schemeClr val="accent5">
                    <a:lumMod val="50000"/>
                  </a:schemeClr>
                </a:solidFill>
              </a:rPr>
              <a:t>20. 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století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Středoškolský učitel dějepisu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ředstavitel </a:t>
            </a:r>
            <a:r>
              <a:rPr lang="cs-CZ" sz="3200" b="1" u="sng" dirty="0" smtClean="0">
                <a:solidFill>
                  <a:schemeClr val="accent5">
                    <a:lumMod val="50000"/>
                  </a:schemeClr>
                </a:solidFill>
              </a:rPr>
              <a:t>realismu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= věcný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, skutečný.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Literární směr, který je založen </a:t>
            </a: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na snaze zobrazovat okolní svět ve skutečné podobě </a:t>
            </a:r>
            <a:endParaRPr lang="cs-CZ" sz="24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rozaik: román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F. L. Věk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/ 5. dílů /</a:t>
            </a:r>
          </a:p>
          <a:p>
            <a:pPr marL="18288" indent="0">
              <a:buNone/>
            </a:pP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                   historické romány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Temno, Jan Hus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….</a:t>
            </a:r>
          </a:p>
          <a:p>
            <a:pPr marL="18288" indent="0">
              <a:buNone/>
            </a:pPr>
            <a:r>
              <a:rPr lang="cs-CZ" sz="24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                  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Staré pověsti české </a:t>
            </a: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– nejznámější dílo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Dramatik: divadelní hra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Lucerna</a:t>
            </a:r>
          </a:p>
          <a:p>
            <a:pPr marL="18288" indent="0">
              <a:buNone/>
            </a:pP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55776" y="5805264"/>
            <a:ext cx="6408712" cy="9144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Jmenovka spisovatele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5783235"/>
            <a:ext cx="2232248" cy="95410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hlinkClick r:id="rId2"/>
              </a:rPr>
              <a:t>Poslech</a:t>
            </a:r>
            <a:r>
              <a:rPr lang="cs-CZ" sz="2800" b="1" dirty="0" smtClean="0"/>
              <a:t> </a:t>
            </a:r>
          </a:p>
          <a:p>
            <a:r>
              <a:rPr lang="cs-CZ" sz="2800" b="1" dirty="0" smtClean="0"/>
              <a:t> F. L. Věk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5229200"/>
            <a:ext cx="381642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88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20072" y="597187"/>
            <a:ext cx="3240360" cy="181588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Jiráskův rukopis</a:t>
            </a:r>
          </a:p>
          <a:p>
            <a:pPr algn="ctr"/>
            <a:endParaRPr lang="cs-CZ" sz="2800" b="1" dirty="0"/>
          </a:p>
          <a:p>
            <a:pPr algn="ctr"/>
            <a:r>
              <a:rPr lang="cs-CZ" sz="2800" b="1" dirty="0" smtClean="0"/>
              <a:t>Poslední dopis nakladateli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0072" y="5445224"/>
            <a:ext cx="3672408" cy="830997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hlinkClick r:id="rId2"/>
              </a:rPr>
              <a:t>Odkaz</a:t>
            </a:r>
            <a:r>
              <a:rPr lang="cs-CZ" sz="2400" b="1" dirty="0" smtClean="0"/>
              <a:t> na stránky věnované Jiráskovi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08720"/>
            <a:ext cx="4610682" cy="5096018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  <p:pic>
        <p:nvPicPr>
          <p:cNvPr id="3075" name="Picture 3" descr="C:\Users\EU12\AppData\Local\Microsoft\Windows\Temporary Internet Files\Content.IE5\M1TMZU76\MP9004030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5500" y="2780928"/>
            <a:ext cx="3201552" cy="214198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814590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5184575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PORTRÉT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RYTINA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NATUREL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HISTORICKÁ POVÍDKA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PROZAIK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DRAMATIK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REALISMUS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5733256"/>
            <a:ext cx="7543800" cy="9144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6000" b="1" dirty="0" smtClean="0"/>
              <a:t>Literární termíny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272954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37312"/>
            <a:ext cx="8424936" cy="482352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3200" i="1" dirty="0">
                <a:solidFill>
                  <a:srgbClr val="FF0000"/>
                </a:solidFill>
              </a:rPr>
              <a:t>CITACE: OBRÁZKY, FOTOGRAFIE, KRESBY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188640"/>
            <a:ext cx="8784976" cy="5904656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bg1"/>
                </a:solidFill>
              </a:rPr>
              <a:t>VILÍMEK, Jan, vložil uživatel  </a:t>
            </a:r>
            <a:r>
              <a:rPr lang="cs-CZ" dirty="0" err="1">
                <a:solidFill>
                  <a:schemeClr val="bg1"/>
                </a:solidFill>
              </a:rPr>
              <a:t>Jedudedek</a:t>
            </a:r>
            <a:r>
              <a:rPr lang="cs-CZ" dirty="0">
                <a:solidFill>
                  <a:schemeClr val="bg1"/>
                </a:solidFill>
              </a:rPr>
              <a:t>. Http://cz.wikipedia.org [online]. 14. 1. 2009, 15:00. [2011-10-30] </a:t>
            </a:r>
            <a:r>
              <a:rPr lang="cs-CZ" dirty="0" err="1">
                <a:solidFill>
                  <a:schemeClr val="bg1"/>
                </a:solidFill>
              </a:rPr>
              <a:t>Soubor:Jan</a:t>
            </a:r>
            <a:r>
              <a:rPr lang="cs-CZ" dirty="0">
                <a:solidFill>
                  <a:schemeClr val="bg1"/>
                </a:solidFill>
              </a:rPr>
              <a:t> Vilímek - Alois Jirásek.jpg. </a:t>
            </a:r>
            <a:r>
              <a:rPr lang="cs-CZ" dirty="0" err="1">
                <a:solidFill>
                  <a:schemeClr val="bg1"/>
                </a:solidFill>
              </a:rPr>
              <a:t>From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&lt;http://cs.wikipedia.org/wiki/Soubor:Jan_Vil%C3%ADmek_-_Alois_Jir%C3%A1sek.jpg&gt;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Vložil uživatel Harold. </a:t>
            </a:r>
            <a:r>
              <a:rPr lang="cs-CZ" dirty="0">
                <a:solidFill>
                  <a:schemeClr val="bg1"/>
                </a:solidFill>
              </a:rPr>
              <a:t>Http://cz.wikipedia.org [online]. 16. 1. 2010, 00:23. [2011-10-30] </a:t>
            </a:r>
            <a:r>
              <a:rPr lang="cs-CZ" dirty="0" err="1">
                <a:solidFill>
                  <a:schemeClr val="bg1"/>
                </a:solidFill>
              </a:rPr>
              <a:t>Soubor:Socha</a:t>
            </a:r>
            <a:r>
              <a:rPr lang="cs-CZ" dirty="0">
                <a:solidFill>
                  <a:schemeClr val="bg1"/>
                </a:solidFill>
              </a:rPr>
              <a:t> Aloise Jiraska-Hronov-MT.JPG. </a:t>
            </a:r>
            <a:r>
              <a:rPr lang="cs-CZ" dirty="0" err="1">
                <a:solidFill>
                  <a:schemeClr val="bg1"/>
                </a:solidFill>
              </a:rPr>
              <a:t>From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&lt;http://cs.wikipedia.org/wiki/</a:t>
            </a:r>
            <a:r>
              <a:rPr lang="cs-CZ" dirty="0" err="1">
                <a:solidFill>
                  <a:schemeClr val="bg1"/>
                </a:solidFill>
              </a:rPr>
              <a:t>Soubor:Socha_Aloise_Jiraska-Hronov-MT.JPG</a:t>
            </a:r>
            <a:r>
              <a:rPr lang="cs-CZ" dirty="0">
                <a:solidFill>
                  <a:schemeClr val="bg1"/>
                </a:solidFill>
              </a:rPr>
              <a:t>&gt;</a:t>
            </a:r>
          </a:p>
          <a:p>
            <a:r>
              <a:rPr lang="cs-CZ" dirty="0">
                <a:solidFill>
                  <a:schemeClr val="bg1"/>
                </a:solidFill>
              </a:rPr>
              <a:t>Vložil </a:t>
            </a:r>
            <a:r>
              <a:rPr lang="cs-CZ" dirty="0" smtClean="0">
                <a:solidFill>
                  <a:schemeClr val="bg1"/>
                </a:solidFill>
              </a:rPr>
              <a:t>uživatel </a:t>
            </a:r>
            <a:r>
              <a:rPr lang="cs-CZ" dirty="0" err="1" smtClean="0">
                <a:solidFill>
                  <a:schemeClr val="bg1"/>
                </a:solidFill>
              </a:rPr>
              <a:t>Keveloy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>
                <a:solidFill>
                  <a:schemeClr val="bg1"/>
                </a:solidFill>
              </a:rPr>
              <a:t>Http://cz.wikipedia.org [online]. 6. 7. 2006, 09:55. [2011-10-30] </a:t>
            </a:r>
            <a:r>
              <a:rPr lang="cs-CZ" dirty="0" err="1">
                <a:solidFill>
                  <a:schemeClr val="bg1"/>
                </a:solidFill>
              </a:rPr>
              <a:t>Soubor:JIRASEK</a:t>
            </a:r>
            <a:r>
              <a:rPr lang="cs-CZ" dirty="0">
                <a:solidFill>
                  <a:schemeClr val="bg1"/>
                </a:solidFill>
              </a:rPr>
              <a:t> HOUSE.jpg. </a:t>
            </a:r>
            <a:r>
              <a:rPr lang="cs-CZ" dirty="0" err="1">
                <a:solidFill>
                  <a:schemeClr val="bg1"/>
                </a:solidFill>
              </a:rPr>
              <a:t>From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&lt;http://cs.wikipedia.org/wiki/</a:t>
            </a:r>
            <a:r>
              <a:rPr lang="cs-CZ" dirty="0" err="1">
                <a:solidFill>
                  <a:schemeClr val="bg1"/>
                </a:solidFill>
              </a:rPr>
              <a:t>Soubor:JIRASEK_HOUSE.jpg</a:t>
            </a:r>
            <a:r>
              <a:rPr lang="cs-CZ" dirty="0">
                <a:solidFill>
                  <a:schemeClr val="bg1"/>
                </a:solidFill>
              </a:rPr>
              <a:t>&gt;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MANAS, Michal. Vložil </a:t>
            </a:r>
            <a:r>
              <a:rPr lang="cs-CZ" dirty="0">
                <a:solidFill>
                  <a:schemeClr val="bg1"/>
                </a:solidFill>
              </a:rPr>
              <a:t>uživatel  </a:t>
            </a:r>
            <a:r>
              <a:rPr lang="cs-CZ" dirty="0" smtClean="0">
                <a:solidFill>
                  <a:schemeClr val="bg1"/>
                </a:solidFill>
              </a:rPr>
              <a:t>Snek01. </a:t>
            </a:r>
            <a:r>
              <a:rPr lang="cs-CZ" dirty="0">
                <a:solidFill>
                  <a:schemeClr val="bg1"/>
                </a:solidFill>
              </a:rPr>
              <a:t>Http://cz.wikipedia.org [online]. 25. 4. 2006, 15:46. [2011-10-30] </a:t>
            </a:r>
            <a:r>
              <a:rPr lang="cs-CZ" dirty="0" err="1">
                <a:solidFill>
                  <a:schemeClr val="bg1"/>
                </a:solidFill>
              </a:rPr>
              <a:t>Soubor:Alois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Jirasek</a:t>
            </a:r>
            <a:r>
              <a:rPr lang="cs-CZ" dirty="0">
                <a:solidFill>
                  <a:schemeClr val="bg1"/>
                </a:solidFill>
              </a:rPr>
              <a:t> relief.jpg. </a:t>
            </a:r>
            <a:r>
              <a:rPr lang="cs-CZ" dirty="0" err="1">
                <a:solidFill>
                  <a:schemeClr val="bg1"/>
                </a:solidFill>
              </a:rPr>
              <a:t>From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Wikipedia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free </a:t>
            </a:r>
            <a:r>
              <a:rPr lang="cs-CZ" dirty="0" err="1">
                <a:solidFill>
                  <a:schemeClr val="bg1"/>
                </a:solidFill>
              </a:rPr>
              <a:t>encyclopedia</a:t>
            </a:r>
            <a:r>
              <a:rPr lang="cs-CZ" dirty="0">
                <a:solidFill>
                  <a:schemeClr val="bg1"/>
                </a:solidFill>
              </a:rPr>
              <a:t>. Dostupné z WWW: &lt; http://cs.wikipedia.org/wiki/Soubor:Alois_Jirasek_relief.jpg &gt;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chemeClr val="bg1"/>
                </a:solidFill>
              </a:rPr>
              <a:t>Ostatní obrázky a fotografie – kliparty </a:t>
            </a:r>
            <a:r>
              <a:rPr lang="cs-CZ" b="1" dirty="0" err="1">
                <a:solidFill>
                  <a:schemeClr val="bg1"/>
                </a:solidFill>
              </a:rPr>
              <a:t>office</a:t>
            </a:r>
            <a:r>
              <a:rPr lang="cs-CZ" b="1" dirty="0">
                <a:solidFill>
                  <a:schemeClr val="bg1"/>
                </a:solidFill>
              </a:rPr>
              <a:t>- www.office.com</a:t>
            </a:r>
          </a:p>
          <a:p>
            <a:pPr>
              <a:buFont typeface="Wingdings" pitchFamily="2" charset="2"/>
              <a:buChar char="q"/>
            </a:pPr>
            <a:r>
              <a:rPr lang="cs-CZ" b="1" dirty="0">
                <a:solidFill>
                  <a:schemeClr val="bg1"/>
                </a:solidFill>
              </a:rPr>
              <a:t>FOTOGRAFIE JSOU VKLÁDÁNY OPAKOVANĚ</a:t>
            </a:r>
          </a:p>
          <a:p>
            <a:pPr marL="1828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7958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290</TotalTime>
  <Words>731</Words>
  <Application>Microsoft Office PowerPoint</Application>
  <PresentationFormat>Předvádění na obrazovce (4:3)</PresentationFormat>
  <Paragraphs>127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Živly</vt:lpstr>
      <vt:lpstr>Prezentace aplikace PowerPoint</vt:lpstr>
      <vt:lpstr>Anotace</vt:lpstr>
      <vt:lpstr>Klíčová slova</vt:lpstr>
      <vt:lpstr>Alois Jirásek</vt:lpstr>
      <vt:lpstr>Životní osudy</vt:lpstr>
      <vt:lpstr>Životní osudy</vt:lpstr>
      <vt:lpstr>Prezentace aplikace PowerPoint</vt:lpstr>
      <vt:lpstr>Filosofská historie </vt:lpstr>
      <vt:lpstr>Staré pověsti české</vt:lpstr>
      <vt:lpstr>Prezentace aplikace PowerPoint</vt:lpstr>
      <vt:lpstr>Jmenovka spisovatele</vt:lpstr>
      <vt:lpstr>Prezentace aplikace PowerPoint</vt:lpstr>
      <vt:lpstr>Literární termíny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Alois Jirásek</dc:title>
  <dc:creator>EU12</dc:creator>
  <cp:lastModifiedBy>H Koláčková</cp:lastModifiedBy>
  <cp:revision>32</cp:revision>
  <dcterms:created xsi:type="dcterms:W3CDTF">2011-06-03T08:36:26Z</dcterms:created>
  <dcterms:modified xsi:type="dcterms:W3CDTF">2012-05-25T07:55:35Z</dcterms:modified>
</cp:coreProperties>
</file>