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76" r:id="rId4"/>
    <p:sldId id="269" r:id="rId5"/>
    <p:sldId id="261" r:id="rId6"/>
    <p:sldId id="270" r:id="rId7"/>
    <p:sldId id="277" r:id="rId8"/>
    <p:sldId id="263" r:id="rId9"/>
    <p:sldId id="271" r:id="rId10"/>
    <p:sldId id="275" r:id="rId11"/>
    <p:sldId id="264" r:id="rId12"/>
    <p:sldId id="266" r:id="rId13"/>
    <p:sldId id="274" r:id="rId14"/>
    <p:sldId id="273" r:id="rId15"/>
    <p:sldId id="259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3A9659"/>
    <a:srgbClr val="B33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5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120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50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345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3388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212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818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564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081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15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106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014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q=george+gordon+byron&amp;hl=cs&amp;biw=1366&amp;bih=673&amp;prmd=imvnsb&amp;tbm=isch&amp;tbo=u&amp;source=univ&amp;sa=X&amp;ei=vZ2xTpvECsjN4QSc-OTQAQ&amp;sqi=2&amp;ved=0CEIQsA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33" y="297692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340768"/>
            <a:ext cx="878497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PŘEDMĚT: JAZYK ČESKÝ</a:t>
            </a:r>
          </a:p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ROČNÍK: IX.</a:t>
            </a:r>
          </a:p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TÉMA: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ALEXANDR SERGEJEVIC PUŠKIN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AUTOR: MGR. HANA GINTEROVÁ</a:t>
            </a:r>
          </a:p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4.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11. 2011</a:t>
            </a:r>
          </a:p>
          <a:p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VY_32_INOVACE_35_HG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61048"/>
            <a:ext cx="1948162" cy="241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436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3"/>
            <a:ext cx="8352928" cy="72008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ANOTACE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760639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Clr>
                <a:srgbClr val="33CC33"/>
              </a:buClr>
              <a:buFont typeface="Wingdings" pitchFamily="2" charset="2"/>
              <a:buChar char="q"/>
            </a:pPr>
            <a:r>
              <a:rPr lang="cs-CZ" sz="2000" dirty="0" smtClean="0">
                <a:solidFill>
                  <a:srgbClr val="33CC33"/>
                </a:solidFill>
              </a:rPr>
              <a:t>PREZENTACE VYTVOŘENA JAKO DOPLNĚNÍ K OPAKOVACÍMU UČIVU 9. ROČNÍKU ROMANTISMUS VE SVĚTOVÉ LITERATUŘE – SPISOVATEL ALEXANDR SERGEJEVIČ PUŠKIN</a:t>
            </a:r>
          </a:p>
          <a:p>
            <a:pPr>
              <a:buClr>
                <a:srgbClr val="33CC33"/>
              </a:buClr>
              <a:buFont typeface="Wingdings" pitchFamily="2" charset="2"/>
              <a:buChar char="q"/>
            </a:pPr>
            <a:r>
              <a:rPr lang="cs-CZ" sz="2000" dirty="0" smtClean="0">
                <a:solidFill>
                  <a:srgbClr val="33CC33"/>
                </a:solidFill>
              </a:rPr>
              <a:t>V RÁMCI PREZENTACI SE ŽÁCI MOHOU SEZNÁMIT 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33CC33"/>
                </a:solidFill>
              </a:rPr>
              <a:t>S OSOBNOSTÍ A DÍLEM SPISOVATELE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33CC33"/>
                </a:solidFill>
              </a:rPr>
              <a:t>S LITERÁRNÍMI POJMY SOUVISEJÍCÍMI S ROMANTISMEM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33CC33"/>
                </a:solidFill>
              </a:rPr>
              <a:t>S HLAVNÍM DÍLEM EVŽEN ONĚGIN</a:t>
            </a:r>
            <a:endParaRPr lang="cs-CZ" sz="2000" dirty="0">
              <a:solidFill>
                <a:srgbClr val="33CC33"/>
              </a:solidFill>
            </a:endParaRPr>
          </a:p>
          <a:p>
            <a:pPr marL="0" indent="0">
              <a:buClr>
                <a:srgbClr val="33CC33"/>
              </a:buClr>
              <a:buNone/>
            </a:pPr>
            <a:r>
              <a:rPr lang="cs-CZ" sz="2000" dirty="0" smtClean="0">
                <a:solidFill>
                  <a:srgbClr val="33CC33"/>
                </a:solidFill>
              </a:rPr>
              <a:t>Pilotáž: Prezentace pilotována ve třídách 9. ročníku, ale je možní ji využít k doplnění učiva literární výchovy ve všech ročnících II. stupně ZŠ a víceletá gymnázia. Žáky oslovuje a zajímá jak příběh samotného Puškina, tak také obsah jeho románu Evžen Oněgin. Doporučuji využít českého překladu a seznámit žáky alespoň s krátkou ukázkou z veršovaného románu; jazyk a styl je pro žáky velmi srozumitelný a jsou schopni si lehce zapamatovat </a:t>
            </a:r>
            <a:r>
              <a:rPr lang="cs-CZ" sz="2000" smtClean="0">
                <a:solidFill>
                  <a:srgbClr val="33CC33"/>
                </a:solidFill>
              </a:rPr>
              <a:t>třeba i krátkou </a:t>
            </a:r>
            <a:r>
              <a:rPr lang="cs-CZ" sz="2000" dirty="0" smtClean="0">
                <a:solidFill>
                  <a:srgbClr val="33CC33"/>
                </a:solidFill>
              </a:rPr>
              <a:t>ukázku.</a:t>
            </a:r>
            <a:endParaRPr lang="cs-CZ" sz="2000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8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92447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Klíčová slova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1"/>
            <a:ext cx="8568952" cy="5112568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ROMANTISMUS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VYHNANSTVÍ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SOUBOJ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HISTORICKÁ PRÓZA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ROMÁN VE VERŠÍCH 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POÉMA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SKEPTICKÝ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CYNICKÝ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„ZBYTEČNÝ ČLOVĚK“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ADAPTACE LITERÁRNÍHO DÍLA</a:t>
            </a:r>
            <a:endParaRPr lang="cs-CZ" sz="2400" b="1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46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624671"/>
            <a:ext cx="7117178" cy="2161321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cs-CZ" sz="4800" b="1" dirty="0" smtClean="0">
                <a:effectLst>
                  <a:reflection blurRad="6350" stA="60000" endA="900" endPos="60000" dist="60007" dir="5400000" sy="-100000" algn="bl" rotWithShape="0"/>
                </a:effectLst>
              </a:rPr>
              <a:t>Alexandr </a:t>
            </a:r>
            <a:br>
              <a:rPr lang="cs-CZ" sz="4800" b="1" dirty="0" smtClean="0">
                <a:effectLst>
                  <a:reflection blurRad="6350" stA="60000" endA="900" endPos="60000" dist="60007" dir="5400000" sy="-100000" algn="bl" rotWithShape="0"/>
                </a:effectLst>
              </a:rPr>
            </a:br>
            <a:r>
              <a:rPr lang="cs-CZ" sz="4800" b="1" dirty="0" smtClean="0">
                <a:effectLst>
                  <a:reflection blurRad="6350" stA="60000" endA="900" endPos="60000" dist="60007" dir="5400000" sy="-100000" algn="bl" rotWithShape="0"/>
                </a:effectLst>
              </a:rPr>
              <a:t>Sergejevič Puškin</a:t>
            </a:r>
            <a:br>
              <a:rPr lang="cs-CZ" sz="4800" b="1" dirty="0" smtClean="0">
                <a:effectLst>
                  <a:reflection blurRad="6350" stA="60000" endA="900" endPos="60000" dist="60007" dir="5400000" sy="-100000" algn="bl" rotWithShape="0"/>
                </a:effectLst>
              </a:rPr>
            </a:br>
            <a:endParaRPr lang="cs-CZ" sz="4800" b="1" dirty="0"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220072" y="908720"/>
            <a:ext cx="3412554" cy="216024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/>
            <a:r>
              <a:rPr lang="cs-CZ" sz="2800" b="1" i="1" dirty="0" smtClean="0">
                <a:effectLst>
                  <a:reflection blurRad="6350" stA="60000" endA="900" endPos="58000" dir="5400000" sy="-100000" algn="bl" rotWithShape="0"/>
                </a:effectLst>
              </a:rPr>
              <a:t>„Nikde </a:t>
            </a:r>
            <a:r>
              <a:rPr lang="cs-CZ" sz="2800" b="1" i="1" dirty="0">
                <a:effectLst>
                  <a:reflection blurRad="6350" stA="60000" endA="900" endPos="58000" dir="5400000" sy="-100000" algn="bl" rotWithShape="0"/>
                </a:effectLst>
              </a:rPr>
              <a:t>nenajdete poezii, </a:t>
            </a:r>
            <a:endParaRPr lang="cs-CZ" sz="2800" b="1" i="1" dirty="0" smtClean="0">
              <a:effectLst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i="1" dirty="0" smtClean="0">
                <a:effectLst>
                  <a:reflection blurRad="6350" stA="60000" endA="900" endPos="58000" dir="5400000" sy="-100000" algn="bl" rotWithShape="0"/>
                </a:effectLst>
              </a:rPr>
              <a:t>jestliže </a:t>
            </a:r>
            <a:r>
              <a:rPr lang="cs-CZ" sz="2800" b="1" i="1" dirty="0">
                <a:effectLst>
                  <a:reflection blurRad="6350" stA="60000" endA="900" endPos="58000" dir="5400000" sy="-100000" algn="bl" rotWithShape="0"/>
                </a:effectLst>
              </a:rPr>
              <a:t>ji nenosíte v sobě</a:t>
            </a:r>
            <a:r>
              <a:rPr lang="cs-CZ" sz="2800" b="1" i="1" dirty="0" smtClean="0">
                <a:effectLst>
                  <a:reflection blurRad="6350" stA="60000" endA="900" endPos="58000" dir="5400000" sy="-100000" algn="bl" rotWithShape="0"/>
                </a:effectLst>
              </a:rPr>
              <a:t>.“ </a:t>
            </a:r>
            <a:endParaRPr lang="cs-CZ" sz="2800" b="1" dirty="0">
              <a:effectLst>
                <a:reflection blurRad="6350" stA="60000" endA="900" endPos="58000" dir="5400000" sy="-100000" algn="bl" rotWithShape="0"/>
              </a:effectLst>
            </a:endParaRP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3420665" cy="4236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16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95" y="1716244"/>
            <a:ext cx="2666121" cy="38009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454" y="1711696"/>
            <a:ext cx="2650123" cy="37291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Obdélník 4"/>
          <p:cNvSpPr/>
          <p:nvPr/>
        </p:nvSpPr>
        <p:spPr>
          <a:xfrm>
            <a:off x="2396006" y="573325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„Existují city, které nelze vyslovit jinak než mlčením.“ </a:t>
            </a:r>
          </a:p>
          <a:p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0" t="17545" r="34260" b="43600"/>
          <a:stretch/>
        </p:blipFill>
        <p:spPr bwMode="auto">
          <a:xfrm>
            <a:off x="3748458" y="506080"/>
            <a:ext cx="1867095" cy="242032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84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739019" cy="9244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000" dirty="0" smtClean="0"/>
              <a:t>JMENOVKA SPISOVATELE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80920" cy="446449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33CC33"/>
                </a:solidFill>
              </a:rPr>
              <a:t>Alexandr Sergejevič Puškin</a:t>
            </a:r>
          </a:p>
          <a:p>
            <a:r>
              <a:rPr lang="cs-CZ" sz="2000" b="1" dirty="0" smtClean="0"/>
              <a:t>Ruský romantický spisovatel 1. poloviny 19. století</a:t>
            </a:r>
          </a:p>
          <a:p>
            <a:r>
              <a:rPr lang="cs-CZ" sz="2000" b="1" dirty="0" smtClean="0"/>
              <a:t>Pro své politické názory musel odejít do vyhnanství</a:t>
            </a:r>
          </a:p>
          <a:p>
            <a:r>
              <a:rPr lang="cs-CZ" sz="2000" b="1" dirty="0" smtClean="0"/>
              <a:t>Zemřel v souboji ve 38 letech</a:t>
            </a:r>
          </a:p>
          <a:p>
            <a:pPr marL="0" indent="0">
              <a:buNone/>
            </a:pPr>
            <a:r>
              <a:rPr lang="cs-CZ" sz="2800" b="1" dirty="0" smtClean="0"/>
              <a:t>DÍLO: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/>
              <a:t>Poezie – </a:t>
            </a:r>
            <a:r>
              <a:rPr lang="cs-CZ" sz="2000" b="1" dirty="0" smtClean="0">
                <a:solidFill>
                  <a:srgbClr val="33CC33"/>
                </a:solidFill>
              </a:rPr>
              <a:t>Kavkazský zajatec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/>
              <a:t>Historická próza – </a:t>
            </a:r>
            <a:r>
              <a:rPr lang="cs-CZ" sz="2000" b="1" dirty="0">
                <a:solidFill>
                  <a:srgbClr val="33CC33"/>
                </a:solidFill>
              </a:rPr>
              <a:t>K</a:t>
            </a:r>
            <a:r>
              <a:rPr lang="cs-CZ" sz="2000" b="1" dirty="0" smtClean="0">
                <a:solidFill>
                  <a:srgbClr val="33CC33"/>
                </a:solidFill>
              </a:rPr>
              <a:t>apitánská dcerka, Piková dáma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/>
              <a:t>Román ve verších – </a:t>
            </a:r>
            <a:r>
              <a:rPr lang="cs-CZ" sz="2000" b="1" u="sng" dirty="0" smtClean="0">
                <a:solidFill>
                  <a:srgbClr val="33CC33"/>
                </a:solidFill>
              </a:rPr>
              <a:t>Evžen Oněgin </a:t>
            </a:r>
            <a:r>
              <a:rPr lang="cs-CZ" sz="2000" b="1" dirty="0" smtClean="0"/>
              <a:t>(vrcholné dílo ruského romantismu)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6366518"/>
            <a:ext cx="424847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ZAPIŠTE SI DO SEŠITU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47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3713956" cy="50188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96297"/>
            <a:ext cx="3835172" cy="49592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8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5" t="3162" r="8900" b="43170"/>
          <a:stretch/>
        </p:blipFill>
        <p:spPr bwMode="auto">
          <a:xfrm>
            <a:off x="5724128" y="332656"/>
            <a:ext cx="2946335" cy="3210949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506083"/>
            <a:ext cx="4572000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cs-CZ" sz="2000" dirty="0" smtClean="0"/>
              <a:t>Puškinovi se podařilo vytvořit vrcholné dílo ruského ----------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5655281"/>
            <a:ext cx="453650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POKUSTE SE NAJÍT CHYBĚJÍCÍ SLOVA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1772816"/>
            <a:ext cx="3960440" cy="13234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/>
              <a:t>Příběh „zbytečného člověka“, znuděného, skeptického a cynického </a:t>
            </a:r>
            <a:r>
              <a:rPr lang="cs-CZ" sz="2000" dirty="0" smtClean="0"/>
              <a:t>Oněgina odráží </a:t>
            </a:r>
            <a:r>
              <a:rPr lang="cs-CZ" sz="2000" dirty="0"/>
              <a:t>tehdejší ruskou </a:t>
            </a:r>
            <a:r>
              <a:rPr lang="cs-CZ" sz="2000" dirty="0" smtClean="0"/>
              <a:t>---------- 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5069" y="3930912"/>
            <a:ext cx="4320480" cy="13234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/>
              <a:t>V následujících letech se dočkal řady </a:t>
            </a:r>
            <a:r>
              <a:rPr lang="cs-CZ" sz="2000" dirty="0" smtClean="0"/>
              <a:t>a--p---í. </a:t>
            </a:r>
            <a:endParaRPr lang="cs-CZ" sz="2000" dirty="0"/>
          </a:p>
          <a:p>
            <a:r>
              <a:rPr lang="cs-CZ" sz="2000" dirty="0"/>
              <a:t>Tou nejznámější je zřejmě </a:t>
            </a:r>
            <a:r>
              <a:rPr lang="cs-CZ" sz="2000" dirty="0" smtClean="0"/>
              <a:t>----- </a:t>
            </a:r>
            <a:r>
              <a:rPr lang="cs-CZ" sz="2000" dirty="0"/>
              <a:t>Petra </a:t>
            </a:r>
            <a:r>
              <a:rPr lang="cs-CZ" sz="2000" dirty="0" err="1"/>
              <a:t>Iljiče</a:t>
            </a:r>
            <a:r>
              <a:rPr lang="cs-CZ" sz="2000" dirty="0"/>
              <a:t> Čajkovského.</a:t>
            </a:r>
          </a:p>
        </p:txBody>
      </p:sp>
    </p:spTree>
    <p:extLst>
      <p:ext uri="{BB962C8B-B14F-4D97-AF65-F5344CB8AC3E}">
        <p14:creationId xmlns:p14="http://schemas.microsoft.com/office/powerpoint/2010/main" val="264060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75724"/>
            <a:ext cx="8280920" cy="9244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b="1" dirty="0" smtClean="0"/>
              <a:t>ROMANTISMUS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496944" cy="4645975"/>
          </a:xfr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rgbClr val="33CC33"/>
                </a:solidFill>
              </a:rPr>
              <a:t>        </a:t>
            </a:r>
            <a:r>
              <a:rPr lang="fi-FI" sz="2400" b="1" dirty="0" smtClean="0">
                <a:solidFill>
                  <a:srgbClr val="33CC33"/>
                </a:solidFill>
              </a:rPr>
              <a:t>POKUSTE </a:t>
            </a:r>
            <a:r>
              <a:rPr lang="fi-FI" sz="2400" b="1" dirty="0">
                <a:solidFill>
                  <a:srgbClr val="33CC33"/>
                </a:solidFill>
              </a:rPr>
              <a:t>SE </a:t>
            </a:r>
            <a:endParaRPr lang="cs-CZ" sz="2400" b="1" dirty="0" smtClean="0">
              <a:solidFill>
                <a:srgbClr val="33CC33"/>
              </a:solidFill>
            </a:endParaRP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rgbClr val="33CC33"/>
                </a:solidFill>
              </a:rPr>
              <a:t>       </a:t>
            </a:r>
            <a:r>
              <a:rPr lang="fi-FI" sz="2400" b="1" dirty="0" smtClean="0">
                <a:solidFill>
                  <a:srgbClr val="33CC33"/>
                </a:solidFill>
              </a:rPr>
              <a:t>VYJMENOVAT </a:t>
            </a:r>
            <a:endParaRPr lang="cs-CZ" sz="2400" b="1" dirty="0" smtClean="0">
              <a:solidFill>
                <a:srgbClr val="33CC33"/>
              </a:solidFill>
            </a:endParaRP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rgbClr val="33CC33"/>
                </a:solidFill>
              </a:rPr>
              <a:t>             </a:t>
            </a:r>
            <a:r>
              <a:rPr lang="fi-FI" sz="2400" b="1" dirty="0" smtClean="0">
                <a:solidFill>
                  <a:srgbClr val="33CC33"/>
                </a:solidFill>
              </a:rPr>
              <a:t>ZNAKY </a:t>
            </a:r>
            <a:endParaRPr lang="cs-CZ" sz="2400" b="1" dirty="0" smtClean="0">
              <a:solidFill>
                <a:srgbClr val="33CC33"/>
              </a:solidFill>
            </a:endParaRP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rgbClr val="33CC33"/>
                </a:solidFill>
              </a:rPr>
              <a:t>       </a:t>
            </a:r>
            <a:r>
              <a:rPr lang="fi-FI" sz="2400" b="1" dirty="0" smtClean="0">
                <a:solidFill>
                  <a:srgbClr val="33CC33"/>
                </a:solidFill>
              </a:rPr>
              <a:t>ROMANTISMU</a:t>
            </a:r>
            <a:endParaRPr lang="fi-FI" sz="2400" b="1" dirty="0">
              <a:solidFill>
                <a:srgbClr val="33CC33"/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endParaRPr lang="cs-CZ" sz="2400" b="1" dirty="0">
              <a:solidFill>
                <a:schemeClr val="tx2">
                  <a:lumMod val="2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3293685" cy="41764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71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75724"/>
            <a:ext cx="8280920" cy="9244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b="1" dirty="0" smtClean="0"/>
              <a:t>ROMANTISMUS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496944" cy="4645975"/>
          </a:xfrm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konec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18. a 1.polovina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19.století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vzniká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v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Anglii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vůrci se obrací do minulosti a k lidové tvorbě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oustředí se na mimořádné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okolnosti v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životě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důraz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na cit,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fantazii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zájem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o lidskou psychiku a o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středověk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literární a umělecký směr, ale i životní postoj  </a:t>
            </a:r>
          </a:p>
        </p:txBody>
      </p:sp>
    </p:spTree>
    <p:extLst>
      <p:ext uri="{BB962C8B-B14F-4D97-AF65-F5344CB8AC3E}">
        <p14:creationId xmlns:p14="http://schemas.microsoft.com/office/powerpoint/2010/main" val="391586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7" y="404664"/>
            <a:ext cx="5760641" cy="6186309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sz="2000" dirty="0" smtClean="0"/>
              <a:t>ÚSTŘEDNÍ POSTAVY  - CHARAKTERISTIKA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400" b="1" dirty="0" smtClean="0">
                <a:solidFill>
                  <a:srgbClr val="33CC33"/>
                </a:solidFill>
              </a:rPr>
              <a:t>Evžen Oněgin </a:t>
            </a:r>
            <a:r>
              <a:rPr lang="cs-CZ" sz="2000" dirty="0" smtClean="0"/>
              <a:t>– Mladý šlechtic s dobrým vzděláním i společenským postavením, který představuje zbytečného člověka. Je to cynik, skeptik, životem naprosto znuděný. Je bez cíle.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400" b="1" dirty="0" smtClean="0">
                <a:solidFill>
                  <a:srgbClr val="33CC33"/>
                </a:solidFill>
              </a:rPr>
              <a:t>Taťána </a:t>
            </a:r>
            <a:r>
              <a:rPr lang="cs-CZ" sz="2400" b="1" dirty="0" err="1" smtClean="0">
                <a:solidFill>
                  <a:srgbClr val="33CC33"/>
                </a:solidFill>
              </a:rPr>
              <a:t>Larinová</a:t>
            </a:r>
            <a:r>
              <a:rPr lang="cs-CZ" sz="2400" b="1" dirty="0" smtClean="0">
                <a:solidFill>
                  <a:srgbClr val="33CC33"/>
                </a:solidFill>
              </a:rPr>
              <a:t> </a:t>
            </a:r>
            <a:r>
              <a:rPr lang="cs-CZ" sz="2000" dirty="0" smtClean="0"/>
              <a:t>– Je opakem Oněgina. Je naivní, citlivá, introvertní a skromná. Až v Moskvě se vlivem okolností promění v chladnou a racionální ženu.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Olga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Larinová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dirty="0" smtClean="0"/>
              <a:t>– Její sestra. Milá a krásná dívka, je společenská a energická.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Vladimír Lenský </a:t>
            </a:r>
            <a:r>
              <a:rPr lang="cs-CZ" sz="2000" dirty="0" smtClean="0"/>
              <a:t>– Romantický básník a snílek, je velmi zamilovaný do Olgy, se kterou je zasnoubený. </a:t>
            </a:r>
            <a:r>
              <a:rPr lang="cs-CZ" sz="2000" dirty="0" err="1" smtClean="0"/>
              <a:t>Oněginův</a:t>
            </a:r>
            <a:r>
              <a:rPr lang="cs-CZ" sz="2000" dirty="0" smtClean="0"/>
              <a:t> přítel.</a:t>
            </a:r>
            <a:endParaRPr lang="cs-CZ" sz="2000" dirty="0"/>
          </a:p>
        </p:txBody>
      </p:sp>
      <p:pic>
        <p:nvPicPr>
          <p:cNvPr id="6146" name="Picture 2" descr="C:\Users\EU12\AppData\Local\Microsoft\Windows\Temporary Internet Files\Content.IE5\2Q3A7NWE\MC900013186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92696"/>
            <a:ext cx="1741018" cy="115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492896"/>
            <a:ext cx="17367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998" y="4293096"/>
            <a:ext cx="17367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133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1" y="260648"/>
            <a:ext cx="5328592" cy="9244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b="1" dirty="0" smtClean="0"/>
              <a:t>DĚJ ROMÁNU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1"/>
            <a:ext cx="8856984" cy="5328592"/>
          </a:xfrm>
          <a:ln w="57150">
            <a:solidFill>
              <a:srgbClr val="B33B4C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Jednoho </a:t>
            </a:r>
            <a:r>
              <a:rPr lang="cs-CZ" dirty="0"/>
              <a:t>dne odjíždí Oněgin na venkov, aby dědil po svém strýci. Setká se tak s Lenským, mladým básníkem a idealistou. Díky němu se </a:t>
            </a:r>
            <a:r>
              <a:rPr lang="cs-CZ" dirty="0" err="1"/>
              <a:t>seznámi</a:t>
            </a:r>
            <a:r>
              <a:rPr lang="cs-CZ" dirty="0"/>
              <a:t> se statkářkou </a:t>
            </a:r>
            <a:r>
              <a:rPr lang="cs-CZ" dirty="0" err="1"/>
              <a:t>Larinovou</a:t>
            </a:r>
            <a:r>
              <a:rPr lang="cs-CZ" dirty="0"/>
              <a:t> a jejími dvěma dcerami Olgou a Taťánou. Starší Olga je snoubenkou Lenského. Ušlechtilá a citlivá Taťána se okamžitě zamiluje do Oněgina a vyzná se mu veršovaným dopisem. Oněgin ale dívku odmítá.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Znovu se setkají, když přijde k Oněgin s Lenským na oslavu k </a:t>
            </a:r>
            <a:r>
              <a:rPr lang="cs-CZ" dirty="0" err="1"/>
              <a:t>Larinové</a:t>
            </a:r>
            <a:r>
              <a:rPr lang="cs-CZ" dirty="0"/>
              <a:t>. Taťána je z </a:t>
            </a:r>
            <a:r>
              <a:rPr lang="cs-CZ" dirty="0" err="1"/>
              <a:t>Oněginovy</a:t>
            </a:r>
            <a:r>
              <a:rPr lang="cs-CZ" dirty="0"/>
              <a:t> přítomnosti nervózní a ten ji dráždí tím, že flirtuje s Olgou. Ta se jeho pozornosti nebrání a protancuje s ním celou noc. Tím Oněgin popudí Lenského, který ho vyzve na souboj. Oněgin zvítězí, když Lenského zabije.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Oněgin venkov opouští a cestuje po Rusku. Mezitím </a:t>
            </a:r>
            <a:r>
              <a:rPr lang="cs-CZ" dirty="0" err="1"/>
              <a:t>Larinová</a:t>
            </a:r>
            <a:r>
              <a:rPr lang="cs-CZ" dirty="0"/>
              <a:t> odváží Taťánu do Petrohradu, aby si tam našla ženicha. Netrvá dlouho a zakouká se do ní vážený generál. Brzy je svatba.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Oněgin se po třech letech vrací do Petrohradu a znovu se představí ve společnosti na nejbližším plese. Znovu se potkává s Taťánou, ze které se mezitím stala krásná a hrdá kněžna. Oněgin se do nové Taťány zamiluje a stejně jako ona před lety se jí vyzná v dopise. Taťána Oněgina sice stále miluje, ale nechce být nevěrná manželovi, proto Oněgina odmítá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72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52928" cy="9244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b="1" dirty="0" smtClean="0"/>
              <a:t>ROMANTICKÝ HRDINA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9"/>
            <a:ext cx="8352928" cy="5256584"/>
          </a:xfrm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jeho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původ </a:t>
            </a:r>
            <a:r>
              <a:rPr lang="cs-CZ" sz="2600" b="1" u="sng" dirty="0">
                <a:solidFill>
                  <a:schemeClr val="accent1">
                    <a:lumMod val="75000"/>
                  </a:schemeClr>
                </a:solidFill>
              </a:rPr>
              <a:t>obestřen </a:t>
            </a:r>
            <a:r>
              <a:rPr lang="cs-CZ" sz="2600" b="1" u="sng" dirty="0" smtClean="0">
                <a:solidFill>
                  <a:schemeClr val="accent1">
                    <a:lumMod val="75000"/>
                  </a:schemeClr>
                </a:solidFill>
              </a:rPr>
              <a:t>tajemstvím</a:t>
            </a:r>
            <a:endParaRPr lang="cs-CZ" sz="2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u="sng" dirty="0" smtClean="0">
                <a:solidFill>
                  <a:schemeClr val="accent1">
                    <a:lumMod val="75000"/>
                  </a:schemeClr>
                </a:solidFill>
              </a:rPr>
              <a:t>bojuje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proti okolnímu světu, opovrhuje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jím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u="sng" dirty="0" smtClean="0">
                <a:solidFill>
                  <a:schemeClr val="accent1">
                    <a:lumMod val="75000"/>
                  </a:schemeClr>
                </a:solidFill>
              </a:rPr>
              <a:t>touha </a:t>
            </a:r>
            <a:r>
              <a:rPr lang="cs-CZ" sz="2600" b="1" u="sng" dirty="0">
                <a:solidFill>
                  <a:schemeClr val="accent1">
                    <a:lumMod val="75000"/>
                  </a:schemeClr>
                </a:solidFill>
              </a:rPr>
              <a:t>po ideálech-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nešťastná láska-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jen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pro ni ochoten i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zemřít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u="sng" dirty="0" smtClean="0">
                <a:solidFill>
                  <a:schemeClr val="accent1">
                    <a:lumMod val="75000"/>
                  </a:schemeClr>
                </a:solidFill>
              </a:rPr>
              <a:t>volí útěk-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do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minulosti, cizích krajů, do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vlastního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nitra, do přírody, do fantazie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často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splývá se spisovatelem, je výjimečný (cikáni,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vrahové, loupežníci, vyvrženci společnosti)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cs-CZ" sz="2600" b="1" u="sng" dirty="0" smtClean="0">
                <a:solidFill>
                  <a:schemeClr val="accent1">
                    <a:lumMod val="75000"/>
                  </a:schemeClr>
                </a:solidFill>
              </a:rPr>
              <a:t>končí </a:t>
            </a:r>
            <a:r>
              <a:rPr lang="cs-CZ" sz="2600" b="1" u="sng" dirty="0">
                <a:solidFill>
                  <a:schemeClr val="accent1">
                    <a:lumMod val="75000"/>
                  </a:schemeClr>
                </a:solidFill>
              </a:rPr>
              <a:t>tragicky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a bývá znuděn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živostem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Clr>
                <a:schemeClr val="accent3">
                  <a:lumMod val="75000"/>
                </a:schemeClr>
              </a:buClr>
              <a:buNone/>
            </a:pPr>
            <a:endParaRPr lang="cs-CZ" sz="22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ctr">
              <a:buClr>
                <a:schemeClr val="accent3">
                  <a:lumMod val="75000"/>
                </a:schemeClr>
              </a:buClr>
              <a:buNone/>
            </a:pPr>
            <a:r>
              <a:rPr lang="cs-CZ" sz="2200" b="1" dirty="0" smtClean="0"/>
              <a:t>ROZPOR SEN X SKUTEČNOST, JEDINEC X SPOLEČNOST</a:t>
            </a:r>
            <a:r>
              <a:rPr lang="cs-CZ" sz="2200" b="1" dirty="0"/>
              <a:t/>
            </a:r>
            <a:br>
              <a:rPr lang="cs-CZ" sz="2200" b="1" dirty="0"/>
            </a:br>
            <a:r>
              <a:rPr lang="cs-CZ" sz="2600" b="1" dirty="0"/>
              <a:t/>
            </a:r>
            <a:br>
              <a:rPr lang="cs-CZ" sz="2600" b="1" dirty="0"/>
            </a:b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tajemno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sz="2600" b="1" dirty="0" err="1" smtClean="0">
                <a:solidFill>
                  <a:schemeClr val="accent1">
                    <a:lumMod val="75000"/>
                  </a:schemeClr>
                </a:solidFill>
              </a:rPr>
              <a:t>fantastično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osudovost, </a:t>
            </a:r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kontrasty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49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4016" y="2463677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>
                <a:solidFill>
                  <a:prstClr val="white"/>
                </a:solidFill>
              </a:rPr>
              <a:t>Já píši vám - co mohu více?</a:t>
            </a:r>
          </a:p>
          <a:p>
            <a:r>
              <a:rPr lang="cs-CZ" sz="2400" dirty="0">
                <a:solidFill>
                  <a:prstClr val="white"/>
                </a:solidFill>
              </a:rPr>
              <a:t>Co ještě mohu dodati?</a:t>
            </a:r>
          </a:p>
          <a:p>
            <a:r>
              <a:rPr lang="cs-CZ" sz="2400" dirty="0">
                <a:solidFill>
                  <a:prstClr val="white"/>
                </a:solidFill>
              </a:rPr>
              <a:t>Teď vím, že máte právo sice</a:t>
            </a:r>
          </a:p>
          <a:p>
            <a:r>
              <a:rPr lang="cs-CZ" sz="2400" dirty="0">
                <a:solidFill>
                  <a:prstClr val="white"/>
                </a:solidFill>
              </a:rPr>
              <a:t>mne pohrdáním trestati,</a:t>
            </a:r>
          </a:p>
          <a:p>
            <a:r>
              <a:rPr lang="cs-CZ" sz="2400" dirty="0">
                <a:solidFill>
                  <a:prstClr val="white"/>
                </a:solidFill>
              </a:rPr>
              <a:t>leč ještě věřím, nešťastnice,</a:t>
            </a:r>
          </a:p>
          <a:p>
            <a:r>
              <a:rPr lang="cs-CZ" sz="2400" dirty="0">
                <a:solidFill>
                  <a:prstClr val="white"/>
                </a:solidFill>
              </a:rPr>
              <a:t>že mne váš milosrdný soud</a:t>
            </a:r>
          </a:p>
          <a:p>
            <a:r>
              <a:rPr lang="cs-CZ" sz="2400" dirty="0">
                <a:solidFill>
                  <a:prstClr val="white"/>
                </a:solidFill>
              </a:rPr>
              <a:t>nemůže zavrhnout.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329321"/>
            <a:ext cx="2952328" cy="19389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white"/>
                </a:solidFill>
              </a:rPr>
              <a:t>Dopis Taťány Oněginovi, ve kterém mu vyznává lásku…. On ji však odmítá</a:t>
            </a:r>
            <a:endParaRPr lang="cs-CZ" sz="2400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5373216"/>
            <a:ext cx="3744416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POKUSTE SE NAZNAČIT STAVBU VERŠE TOHOTO ÚRYVKU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7171" name="Picture 3" descr="C:\Users\EU12\AppData\Local\Microsoft\Windows\Temporary Internet Files\Content.IE5\HT4TS4KI\MC900404073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501" y="3140968"/>
            <a:ext cx="2743068" cy="344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EU12\AppData\Local\Microsoft\Windows\Temporary Internet Files\Content.IE5\M1TMZU76\MC900379999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48680"/>
            <a:ext cx="2395720" cy="205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97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92447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LITERÁRNÍ TERMÍNY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1"/>
            <a:ext cx="8568952" cy="5112568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ROMANTISMUS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VYHNANSTVÍ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SOUBOJ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HISTORICKÁ PRÓZA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ROMÁN VE VERŠÍCH 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POÉMA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SKEPTICKÝ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CYNICKÝ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„ZBYTEČNÝ ČLOVĚK“</a:t>
            </a:r>
          </a:p>
          <a:p>
            <a:pPr>
              <a:buClr>
                <a:srgbClr val="33CC33"/>
              </a:buClr>
            </a:pPr>
            <a:r>
              <a:rPr lang="cs-CZ" sz="2400" b="1" dirty="0" smtClean="0">
                <a:solidFill>
                  <a:srgbClr val="33CC33"/>
                </a:solidFill>
              </a:rPr>
              <a:t>ADAPTACE LITERÁRNÍHO DÍLA</a:t>
            </a:r>
            <a:endParaRPr lang="cs-CZ" sz="2400" b="1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84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352928" cy="72008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2800" dirty="0"/>
              <a:t>CITACE: OBRÁZKY, FOTOGRAFIE, KRESBY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3"/>
          </a:xfr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SOKOLOV 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Pyotr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Fyodorovich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 vložil uživatel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Mariluna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Http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://en.wikipedia.org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 [online]. 06:48, 24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March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2008. [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2011-11-04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] File:Pushkin Alexander by Sokolov P..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jpg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From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Wikipedia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the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free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encyclopedia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Dostupné z WWW: &lt;http://en.wikipedia.org/wiki/File:Pushkin_Alexander_by_Sokolov_P..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jpg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&gt;</a:t>
            </a:r>
            <a:endParaRPr lang="cs-CZ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KIPRENSKY, Orest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Adamovich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vložil uživatel 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Alex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Bakharev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Http://en.wikipedia.org [online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].</a:t>
            </a:r>
            <a:r>
              <a:rPr lang="az-Cyrl-A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11:54, 13 ноября 2006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[2011-11-04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]</a:t>
            </a:r>
            <a:r>
              <a:rPr lang="az-Cyrl-A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Файл: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Kiprensky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Pushkin.jpg.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From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Wikipedia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the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free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encyclopedia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Dostupné z WWW: &lt; http://ru.wikipedia.org/w/index.php?title=%D0%A4%D0%B0%D0%B9%D0%BB:Kiprensky_Pushkin.jpg&amp;filetimestamp=20061113115450 &gt;</a:t>
            </a:r>
            <a:endParaRPr lang="cs-CZ" dirty="0"/>
          </a:p>
          <a:p>
            <a:endParaRPr lang="cs-CZ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Ostatní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obrázky a fotografie – kliparty </a:t>
            </a:r>
            <a:r>
              <a:rPr lang="cs-CZ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office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- www.office.com</a:t>
            </a:r>
          </a:p>
          <a:p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FOTOGRAFIE JSOU VKLÁDÁNY OPAKOVANĚ</a:t>
            </a:r>
            <a:endParaRPr lang="cs-CZ" sz="2800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150301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</TotalTime>
  <Words>906</Words>
  <Application>Microsoft Office PowerPoint</Application>
  <PresentationFormat>Předvádění na obrazovce (4:3)</PresentationFormat>
  <Paragraphs>120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Summer</vt:lpstr>
      <vt:lpstr>Prezentace aplikace PowerPoint</vt:lpstr>
      <vt:lpstr>ANOTACE</vt:lpstr>
      <vt:lpstr>Klíčová slova</vt:lpstr>
      <vt:lpstr>Alexandr  Sergejevič Puškin </vt:lpstr>
      <vt:lpstr>Prezentace aplikace PowerPoint</vt:lpstr>
      <vt:lpstr>JMENOVKA SPISOVATELE</vt:lpstr>
      <vt:lpstr>Prezentace aplikace PowerPoint</vt:lpstr>
      <vt:lpstr>Prezentace aplikace PowerPoint</vt:lpstr>
      <vt:lpstr>ROMANTISMUS</vt:lpstr>
      <vt:lpstr>ROMANTISMUS</vt:lpstr>
      <vt:lpstr>Prezentace aplikace PowerPoint</vt:lpstr>
      <vt:lpstr>DĚJ ROMÁNU</vt:lpstr>
      <vt:lpstr>ROMANTICKÝ HRDINA</vt:lpstr>
      <vt:lpstr>Prezentace aplikace PowerPoint</vt:lpstr>
      <vt:lpstr>LITERÁRNÍ TERMÍNY</vt:lpstr>
      <vt:lpstr>CITACE: OBRÁZKY, FOTOGRAFIE, KRESBY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EU12</dc:creator>
  <cp:lastModifiedBy>H Koláčková</cp:lastModifiedBy>
  <cp:revision>25</cp:revision>
  <dcterms:created xsi:type="dcterms:W3CDTF">2011-11-04T11:16:10Z</dcterms:created>
  <dcterms:modified xsi:type="dcterms:W3CDTF">2012-05-25T07:59:15Z</dcterms:modified>
</cp:coreProperties>
</file>