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5"/>
  </p:notesMasterIdLst>
  <p:sldIdLst>
    <p:sldId id="263" r:id="rId2"/>
    <p:sldId id="264" r:id="rId3"/>
    <p:sldId id="278" r:id="rId4"/>
    <p:sldId id="256" r:id="rId5"/>
    <p:sldId id="269" r:id="rId6"/>
    <p:sldId id="268" r:id="rId7"/>
    <p:sldId id="257" r:id="rId8"/>
    <p:sldId id="258" r:id="rId9"/>
    <p:sldId id="270" r:id="rId10"/>
    <p:sldId id="259" r:id="rId11"/>
    <p:sldId id="277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52EB6D-04B1-439A-BB2C-DB90B5CB7E49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328D5F-7C5C-4CBC-8C18-D7F1DE340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988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28D5F-7C5C-4CBC-8C18-D7F1DE34099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6903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28D5F-7C5C-4CBC-8C18-D7F1DE34099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9957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28D5F-7C5C-4CBC-8C18-D7F1DE34099C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322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7645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0681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097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76931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8365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9204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2094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2995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9578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2157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0177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1645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ld.johanesville.net/hugo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533" y="297692"/>
            <a:ext cx="5688013" cy="854075"/>
          </a:xfrm>
          <a:prstGeom prst="rect">
            <a:avLst/>
          </a:prstGeom>
          <a:ln/>
          <a:ex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251520" y="1340768"/>
            <a:ext cx="8784976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FA8D3D">
                  <a:lumMod val="75000"/>
                </a:srgbClr>
              </a:solidFill>
            </a:endParaRPr>
          </a:p>
          <a:p>
            <a:pPr algn="ctr"/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PŘEDMĚT: JAZYK ČESKÝ</a:t>
            </a:r>
          </a:p>
          <a:p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ROČNÍK: IX.</a:t>
            </a:r>
          </a:p>
          <a:p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VICTOR HUGO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AUTOR: MGR. HANA GINTEROVÁ</a:t>
            </a:r>
          </a:p>
          <a:p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DATUM VYTVOŘENÍ: 6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 </a:t>
            </a:r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11. 2011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VY_32_INOVACE_37_HG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1018" y="3956869"/>
            <a:ext cx="1646688" cy="1988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40178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352928" cy="50405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3"/>
            <a:ext cx="8856984" cy="5760640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>
                <a:srgbClr val="33CC33"/>
              </a:buClr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33CC33"/>
                </a:solidFill>
              </a:rPr>
              <a:t>PREZENTACE VYTVOŘENA JAKO DOPLNĚNÍ OPAKOVACÍHO UČIVA 9. ROČNÍKU SVĚTOVÁ LITERATURA 19. STOLETÍ – VICTOR HUGO</a:t>
            </a:r>
          </a:p>
          <a:p>
            <a:pPr>
              <a:buClr>
                <a:srgbClr val="33CC33"/>
              </a:buClr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33CC33"/>
                </a:solidFill>
              </a:rPr>
              <a:t>V RÁMCI PREZENTACE MAJÍ ŽÁCI MOŽNOST SEZNÁMIT SE </a:t>
            </a:r>
          </a:p>
          <a:p>
            <a:pPr marL="457200" indent="-457200">
              <a:buClr>
                <a:srgbClr val="33CC33"/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rgbClr val="33CC33"/>
                </a:solidFill>
              </a:rPr>
              <a:t>S OSOBNOSTÍ, ŽIVOTEM A DÍLEM SPISOVATELE</a:t>
            </a:r>
          </a:p>
          <a:p>
            <a:pPr marL="457200" indent="-457200">
              <a:buClr>
                <a:srgbClr val="33CC33"/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rgbClr val="33CC33"/>
                </a:solidFill>
              </a:rPr>
              <a:t>S ADAPTACEMI JEHO ROMÁNŮ</a:t>
            </a:r>
          </a:p>
          <a:p>
            <a:pPr marL="0" indent="0" algn="ctr">
              <a:buClr>
                <a:srgbClr val="33CC33"/>
              </a:buClr>
              <a:buNone/>
            </a:pPr>
            <a:r>
              <a:rPr lang="cs-CZ" sz="2000" b="1" dirty="0" smtClean="0">
                <a:solidFill>
                  <a:srgbClr val="33CC33"/>
                </a:solidFill>
              </a:rPr>
              <a:t>DO PREZENTACE JSOU VLOŽENY HYPERTEXTOVÉ ODKAZY</a:t>
            </a:r>
          </a:p>
          <a:p>
            <a:pPr marL="0" indent="0">
              <a:buClr>
                <a:srgbClr val="33CC33"/>
              </a:buClr>
              <a:buNone/>
            </a:pPr>
            <a:r>
              <a:rPr lang="cs-CZ" sz="2000" b="1" dirty="0" smtClean="0">
                <a:solidFill>
                  <a:srgbClr val="33CC33"/>
                </a:solidFill>
              </a:rPr>
              <a:t>Pilotáž: Prezentace pilotována ve třídách 9. ročníku, ale je možné ji zařadit jako doplnění učiva literární výchovy ve všech ročnících II. stupně ZŠ a víceletá gymnázia. Filmová zpracování románů Victora Huga jsou žákům dostupná i prostřednictvím televize, přesto doporučuji doplnit výklad o ukázku z filmové adaptace jeho děl. Žáci lépe pochopí literární termín realismus a propojí si dané </a:t>
            </a:r>
            <a:r>
              <a:rPr lang="cs-CZ" sz="2000" b="1" smtClean="0">
                <a:solidFill>
                  <a:srgbClr val="33CC33"/>
                </a:solidFill>
              </a:rPr>
              <a:t>informace. </a:t>
            </a:r>
            <a:r>
              <a:rPr lang="cs-CZ" sz="2000" b="1" dirty="0" smtClean="0">
                <a:solidFill>
                  <a:srgbClr val="33CC33"/>
                </a:solidFill>
              </a:rPr>
              <a:t>K vytvoření představy o rozsahu Hugova díla využijte hypertextový odkaz.</a:t>
            </a:r>
            <a:endParaRPr lang="cs-CZ" sz="2000" b="1" dirty="0">
              <a:solidFill>
                <a:srgbClr val="33CC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93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424936" cy="92447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KLÍČOVÁ SLOVA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5112568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BÁSNÍK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PROZAIK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DRAMATIK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ESEJISTA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ROMANTISMUS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REALISMUS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DIVADELNÍ ADAPTACE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MUZIKÁL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STYLIZOVANÉ FOTOGRAFIE</a:t>
            </a:r>
          </a:p>
        </p:txBody>
      </p:sp>
    </p:spTree>
    <p:extLst>
      <p:ext uri="{BB962C8B-B14F-4D97-AF65-F5344CB8AC3E}">
        <p14:creationId xmlns:p14="http://schemas.microsoft.com/office/powerpoint/2010/main" val="360110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76672"/>
            <a:ext cx="6408712" cy="103797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</a:rPr>
              <a:t>Victor  Hugo</a:t>
            </a:r>
            <a:endParaRPr lang="cs-CZ" sz="6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844824"/>
            <a:ext cx="4354646" cy="86142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[</a:t>
            </a:r>
            <a:r>
              <a:rPr lang="cs-CZ" sz="4000" b="1" dirty="0" err="1" smtClean="0"/>
              <a:t>viktor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ígo</a:t>
            </a:r>
            <a:r>
              <a:rPr lang="cs-CZ" sz="4000" b="1" dirty="0"/>
              <a:t>]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3212976"/>
            <a:ext cx="4392488" cy="2677656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„Když </a:t>
            </a:r>
            <a:r>
              <a:rPr lang="cs-CZ" sz="2400" i="1" dirty="0">
                <a:solidFill>
                  <a:schemeClr val="accent1">
                    <a:lumMod val="50000"/>
                  </a:schemeClr>
                </a:solidFill>
              </a:rPr>
              <a:t>osud srazil tě, přispěl k tvé větší slávě.</a:t>
            </a:r>
            <a:br>
              <a:rPr lang="cs-CZ" sz="2400" i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400" i="1" dirty="0">
                <a:solidFill>
                  <a:schemeClr val="accent1">
                    <a:lumMod val="50000"/>
                  </a:schemeClr>
                </a:solidFill>
              </a:rPr>
              <a:t>Vzdej dík i nezdaru, vždyť ke škodě ti není,</a:t>
            </a:r>
            <a:br>
              <a:rPr lang="cs-CZ" sz="2400" i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400" i="1" dirty="0">
                <a:solidFill>
                  <a:schemeClr val="accent1">
                    <a:lumMod val="50000"/>
                  </a:schemeClr>
                </a:solidFill>
              </a:rPr>
              <a:t>po každém pokoření</a:t>
            </a:r>
            <a:br>
              <a:rPr lang="cs-CZ" sz="2400" i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400" i="1" dirty="0">
                <a:solidFill>
                  <a:schemeClr val="accent1">
                    <a:lumMod val="50000"/>
                  </a:schemeClr>
                </a:solidFill>
              </a:rPr>
              <a:t>zříme, jak stoupáš výš, než odkud klesls 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právě.“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32856"/>
            <a:ext cx="3210574" cy="4031378"/>
          </a:xfrm>
          <a:prstGeom prst="rect">
            <a:avLst/>
          </a:prstGeom>
          <a:solidFill>
            <a:srgbClr val="FFFFFF">
              <a:shade val="85000"/>
            </a:srgbClr>
          </a:solidFill>
          <a:ln w="9525">
            <a:solidFill>
              <a:schemeClr val="tx2"/>
            </a:solidFill>
            <a:miter lim="800000"/>
            <a:headEnd/>
            <a:tailEnd/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09224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7848872" cy="76944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4400" b="1" dirty="0">
                <a:solidFill>
                  <a:schemeClr val="bg1"/>
                </a:solidFill>
              </a:rPr>
              <a:t>Victor-Marie Hugo </a:t>
            </a:r>
            <a:endParaRPr lang="cs-CZ" sz="4400" b="1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3573016"/>
            <a:ext cx="4860540" cy="95410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Vrcholný představitel </a:t>
            </a:r>
            <a:r>
              <a:rPr lang="cs-CZ" sz="2800" b="1" u="sng" dirty="0">
                <a:solidFill>
                  <a:schemeClr val="bg1"/>
                </a:solidFill>
              </a:rPr>
              <a:t>romantismu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86792" y="4653136"/>
            <a:ext cx="4680520" cy="138499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Francouzský </a:t>
            </a:r>
            <a:r>
              <a:rPr lang="cs-CZ" sz="2800" b="1" u="sng" dirty="0">
                <a:solidFill>
                  <a:schemeClr val="bg1"/>
                </a:solidFill>
              </a:rPr>
              <a:t>básník, prozaik, dramatik, esejista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131840" y="1628799"/>
            <a:ext cx="266429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bg1"/>
                </a:solidFill>
              </a:rPr>
              <a:t>Politik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53214" y="6215840"/>
            <a:ext cx="494994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VYSVĚTLI PODTRŽENÉ TERMÍNY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12776"/>
            <a:ext cx="2526171" cy="3050758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566" y="4808750"/>
            <a:ext cx="1439248" cy="180720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29" name="Picture 5" descr="C:\Users\EU12\AppData\Local\Microsoft\Windows\Temporary Internet Files\Content.IE5\M1TMZU76\MP900402682[1].jpg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579" y="1412775"/>
            <a:ext cx="1351012" cy="202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2755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805264"/>
            <a:ext cx="7038927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„</a:t>
            </a:r>
            <a:r>
              <a:rPr lang="cs-CZ" sz="2000" b="1" i="1" dirty="0" smtClean="0"/>
              <a:t>Den</a:t>
            </a:r>
            <a:r>
              <a:rPr lang="cs-CZ" sz="2000" b="1" i="1" dirty="0"/>
              <a:t>, kdy se člověk ani jednou nezasmál, </a:t>
            </a:r>
            <a:endParaRPr lang="cs-CZ" sz="2000" b="1" i="1" dirty="0" smtClean="0"/>
          </a:p>
          <a:p>
            <a:pPr algn="ctr"/>
            <a:r>
              <a:rPr lang="cs-CZ" sz="2000" b="1" i="1" dirty="0" smtClean="0"/>
              <a:t>by </a:t>
            </a:r>
            <a:r>
              <a:rPr lang="cs-CZ" sz="2000" b="1" i="1" dirty="0"/>
              <a:t>měl považovat za ztracený</a:t>
            </a:r>
            <a:r>
              <a:rPr lang="cs-CZ" sz="2000" b="1" i="1" dirty="0" smtClean="0"/>
              <a:t>.“ </a:t>
            </a:r>
            <a:endParaRPr lang="cs-CZ" sz="2000" b="1" dirty="0"/>
          </a:p>
        </p:txBody>
      </p:sp>
      <p:sp>
        <p:nvSpPr>
          <p:cNvPr id="3" name="Obdélník 2"/>
          <p:cNvSpPr/>
          <p:nvPr/>
        </p:nvSpPr>
        <p:spPr>
          <a:xfrm>
            <a:off x="827584" y="456163"/>
            <a:ext cx="5688632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STYLIZOVANÉ PORTRÉTY 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11068"/>
            <a:ext cx="3247628" cy="4280964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3121" y="1311068"/>
            <a:ext cx="2929188" cy="4227913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868690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6"/>
            <a:ext cx="7125113" cy="1514783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VICTOR  HUGO</a:t>
            </a:r>
            <a:r>
              <a:rPr lang="cs-CZ" sz="3600" dirty="0" smtClean="0">
                <a:solidFill>
                  <a:schemeClr val="bg1"/>
                </a:solidFill>
                <a:latin typeface="+mn-lt"/>
              </a:rPr>
              <a:t/>
            </a:r>
            <a:br>
              <a:rPr lang="cs-CZ" sz="3600" dirty="0" smtClean="0">
                <a:solidFill>
                  <a:schemeClr val="bg1"/>
                </a:solidFill>
                <a:latin typeface="+mn-lt"/>
              </a:rPr>
            </a:br>
            <a:r>
              <a:rPr lang="cs-CZ" sz="3600" dirty="0" smtClean="0">
                <a:solidFill>
                  <a:schemeClr val="bg1"/>
                </a:solidFill>
                <a:latin typeface="+mn-lt"/>
              </a:rPr>
              <a:t>ŽIVOT</a:t>
            </a:r>
            <a:endParaRPr lang="cs-CZ" sz="36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8496944" cy="478999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Hugo 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se zasloužil o obnovu francouzské poezie a stal se zakladatelem 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romantismu</a:t>
            </a: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Prožil dlouhý (83 let) a velmi plodný život.</a:t>
            </a:r>
            <a:endParaRPr lang="cs-CZ" sz="2200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Mladý 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Viktor se přes přání 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své 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matky zamiloval a tajně se zasnoubil s </a:t>
            </a:r>
            <a:r>
              <a:rPr lang="cs-CZ" sz="2200" b="1" dirty="0" err="1">
                <a:solidFill>
                  <a:schemeClr val="tx2">
                    <a:lumMod val="75000"/>
                  </a:schemeClr>
                </a:solidFill>
              </a:rPr>
              <a:t>Adèle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200" b="1" dirty="0" err="1">
                <a:solidFill>
                  <a:schemeClr val="tx2">
                    <a:lumMod val="75000"/>
                  </a:schemeClr>
                </a:solidFill>
              </a:rPr>
              <a:t>Foucher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. S </a:t>
            </a:r>
            <a:r>
              <a:rPr lang="cs-CZ" sz="2200" b="1" dirty="0" err="1">
                <a:solidFill>
                  <a:schemeClr val="tx2">
                    <a:lumMod val="75000"/>
                  </a:schemeClr>
                </a:solidFill>
              </a:rPr>
              <a:t>Adèle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 se oženil 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až 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poté co 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matka zemřela.</a:t>
            </a: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Jejich 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první dítě </a:t>
            </a:r>
            <a:r>
              <a:rPr lang="cs-CZ" sz="2200" b="1" dirty="0" err="1" smtClean="0">
                <a:solidFill>
                  <a:schemeClr val="tx2">
                    <a:lumMod val="75000"/>
                  </a:schemeClr>
                </a:solidFill>
              </a:rPr>
              <a:t>Léopold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zemřel 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jako nemluvně. Hugovy další 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děti:  </a:t>
            </a:r>
            <a:r>
              <a:rPr lang="cs-CZ" sz="2200" b="1" dirty="0" err="1" smtClean="0">
                <a:solidFill>
                  <a:schemeClr val="tx2">
                    <a:lumMod val="75000"/>
                  </a:schemeClr>
                </a:solidFill>
              </a:rPr>
              <a:t>Léopoldine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2200" b="1" dirty="0" err="1" smtClean="0">
                <a:solidFill>
                  <a:schemeClr val="tx2">
                    <a:lumMod val="75000"/>
                  </a:schemeClr>
                </a:solidFill>
              </a:rPr>
              <a:t>Charles,François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-Victor a </a:t>
            </a:r>
            <a:r>
              <a:rPr lang="cs-CZ" sz="2200" b="1" dirty="0" err="1" smtClean="0">
                <a:solidFill>
                  <a:schemeClr val="tx2">
                    <a:lumMod val="75000"/>
                  </a:schemeClr>
                </a:solidFill>
              </a:rPr>
              <a:t>Adèle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Zemřel v 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Paříži </a:t>
            </a:r>
            <a:r>
              <a:rPr lang="cs-CZ" sz="2200" b="1" u="sng" dirty="0">
                <a:solidFill>
                  <a:schemeClr val="tx2">
                    <a:lumMod val="75000"/>
                  </a:schemeClr>
                </a:solidFill>
              </a:rPr>
              <a:t>jako velký a uznávaný francouzský národní básník. </a:t>
            </a:r>
            <a:endParaRPr lang="cs-CZ" sz="2200" b="1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200" b="1" u="sng" dirty="0" smtClean="0">
                <a:solidFill>
                  <a:schemeClr val="tx2">
                    <a:lumMod val="75000"/>
                  </a:schemeClr>
                </a:solidFill>
              </a:rPr>
              <a:t>V </a:t>
            </a:r>
            <a:r>
              <a:rPr lang="cs-CZ" sz="2200" b="1" u="sng" dirty="0">
                <a:solidFill>
                  <a:schemeClr val="tx2">
                    <a:lumMod val="75000"/>
                  </a:schemeClr>
                </a:solidFill>
              </a:rPr>
              <a:t>den jeho pohřbu byl vyhlášen státní smutek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. </a:t>
            </a:r>
            <a:endParaRPr lang="cs-CZ" sz="2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Je </a:t>
            </a:r>
            <a:r>
              <a:rPr lang="cs-CZ" sz="2200" b="1" dirty="0">
                <a:solidFill>
                  <a:schemeClr val="tx2">
                    <a:lumMod val="75000"/>
                  </a:schemeClr>
                </a:solidFill>
              </a:rPr>
              <a:t>pochován v pařížském </a:t>
            </a:r>
            <a:r>
              <a:rPr lang="cs-CZ" sz="2200" b="1" dirty="0" err="1">
                <a:solidFill>
                  <a:schemeClr val="tx2">
                    <a:lumMod val="75000"/>
                  </a:schemeClr>
                </a:solidFill>
              </a:rPr>
              <a:t>Panthéonu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2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617" y="260647"/>
            <a:ext cx="1829159" cy="1514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053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DÍLA:</a:t>
            </a: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7467600" cy="5760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accent1"/>
                </a:solidFill>
              </a:rPr>
              <a:t>Bídníci</a:t>
            </a:r>
            <a:r>
              <a:rPr lang="cs-CZ" sz="2800" dirty="0"/>
              <a:t> </a:t>
            </a:r>
            <a:r>
              <a:rPr lang="cs-CZ" sz="2800" dirty="0" smtClean="0"/>
              <a:t>(Les </a:t>
            </a:r>
            <a:r>
              <a:rPr lang="cs-CZ" sz="2800" dirty="0" err="1" smtClean="0"/>
              <a:t>Miserables</a:t>
            </a:r>
            <a:r>
              <a:rPr lang="cs-CZ" sz="2800" dirty="0" smtClean="0"/>
              <a:t>)</a:t>
            </a:r>
          </a:p>
          <a:p>
            <a:r>
              <a:rPr lang="cs-CZ" sz="2000" dirty="0" smtClean="0"/>
              <a:t>Ústřední </a:t>
            </a:r>
            <a:r>
              <a:rPr lang="cs-CZ" sz="2000" dirty="0"/>
              <a:t>postavou je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Jean 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</a:rPr>
              <a:t>Valjean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[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</a:rPr>
              <a:t>valžán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]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bývalý </a:t>
            </a:r>
            <a:r>
              <a:rPr lang="cs-CZ" sz="2000" dirty="0"/>
              <a:t>galejník, který se na galeje dostal za </a:t>
            </a:r>
            <a:r>
              <a:rPr lang="cs-CZ" sz="2000" dirty="0" smtClean="0"/>
              <a:t>krádež</a:t>
            </a:r>
          </a:p>
          <a:p>
            <a:pPr marL="0" indent="0">
              <a:buNone/>
            </a:pPr>
            <a:r>
              <a:rPr lang="cs-CZ" sz="2000" dirty="0"/>
              <a:t>     chleba.</a:t>
            </a:r>
            <a:endParaRPr lang="cs-CZ" sz="2000" dirty="0" smtClean="0"/>
          </a:p>
          <a:p>
            <a:r>
              <a:rPr lang="cs-CZ" sz="2000" dirty="0" smtClean="0"/>
              <a:t>Podaří se mu uprchnout, okrade starého kněze</a:t>
            </a:r>
          </a:p>
          <a:p>
            <a:r>
              <a:rPr lang="cs-CZ" sz="2000" dirty="0" smtClean="0"/>
              <a:t>Kněz se ho ale zastane a jeho milosrdenství přivede Jeana na cestu dobrodiní….</a:t>
            </a:r>
          </a:p>
          <a:p>
            <a:r>
              <a:rPr lang="cs-CZ" sz="2000" dirty="0" smtClean="0"/>
              <a:t>Jeho „protihráčem“  </a:t>
            </a:r>
            <a:r>
              <a:rPr lang="cs-CZ" sz="2000" dirty="0"/>
              <a:t>je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policejní prefekt 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</a:rPr>
              <a:t>Javert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/>
              <a:t>[</a:t>
            </a:r>
            <a:r>
              <a:rPr lang="cs-CZ" sz="2000" dirty="0" err="1" smtClean="0"/>
              <a:t>žavert</a:t>
            </a:r>
            <a:r>
              <a:rPr lang="cs-CZ" sz="2000" dirty="0" smtClean="0"/>
              <a:t>], </a:t>
            </a:r>
            <a:r>
              <a:rPr lang="cs-CZ" sz="2000" dirty="0"/>
              <a:t>který </a:t>
            </a:r>
            <a:r>
              <a:rPr lang="cs-CZ" sz="2000" dirty="0" smtClean="0"/>
              <a:t>považuje </a:t>
            </a:r>
            <a:r>
              <a:rPr lang="cs-CZ" sz="2000" dirty="0"/>
              <a:t>dopadení </a:t>
            </a:r>
            <a:r>
              <a:rPr lang="cs-CZ" sz="2000" dirty="0" err="1"/>
              <a:t>Valjeana</a:t>
            </a:r>
            <a:r>
              <a:rPr lang="cs-CZ" sz="2000" dirty="0"/>
              <a:t> za své životní poslání. </a:t>
            </a:r>
            <a:endParaRPr lang="cs-CZ" sz="2000" dirty="0" smtClean="0"/>
          </a:p>
          <a:p>
            <a:r>
              <a:rPr lang="cs-CZ" sz="2000" dirty="0" smtClean="0"/>
              <a:t>Ženskými </a:t>
            </a:r>
            <a:r>
              <a:rPr lang="cs-CZ" sz="2000" dirty="0"/>
              <a:t>hrdinkami románu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jsou 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</a:rPr>
              <a:t>Fantine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[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</a:rPr>
              <a:t>fantin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]</a:t>
            </a:r>
            <a:r>
              <a:rPr lang="cs-CZ" sz="2000" dirty="0" smtClean="0"/>
              <a:t>, </a:t>
            </a:r>
            <a:r>
              <a:rPr lang="cs-CZ" sz="2000" dirty="0"/>
              <a:t>mladá žena, kterou bída dohnala k prostituci a její dcera 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</a:rPr>
              <a:t>Cosette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[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</a:rPr>
              <a:t>koset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], </a:t>
            </a:r>
            <a:r>
              <a:rPr lang="cs-CZ" sz="2000" dirty="0"/>
              <a:t>které se ujal Jean </a:t>
            </a:r>
            <a:r>
              <a:rPr lang="cs-CZ" sz="2000" dirty="0" err="1"/>
              <a:t>Valjean</a:t>
            </a:r>
            <a:r>
              <a:rPr lang="cs-CZ" sz="2000" dirty="0"/>
              <a:t> a vychovává ji. </a:t>
            </a:r>
            <a:endParaRPr lang="cs-CZ" sz="2000" dirty="0" smtClean="0"/>
          </a:p>
          <a:p>
            <a:r>
              <a:rPr lang="cs-CZ" sz="2000" dirty="0" smtClean="0"/>
              <a:t>Román </a:t>
            </a:r>
            <a:r>
              <a:rPr lang="cs-CZ" sz="2000" dirty="0"/>
              <a:t>vyznívá jako obžaloba tehdejší společnosti a mravů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6381328"/>
            <a:ext cx="352839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PŘEHLED</a:t>
            </a:r>
            <a:r>
              <a:rPr lang="cs-CZ" dirty="0" smtClean="0"/>
              <a:t> DÍLA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4064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6951" y="4194301"/>
            <a:ext cx="3528392" cy="138499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Městské divadlo Brno </a:t>
            </a:r>
            <a:endParaRPr lang="cs-CZ" sz="2800" b="1" dirty="0"/>
          </a:p>
          <a:p>
            <a:pPr algn="ctr"/>
            <a:r>
              <a:rPr lang="cs-CZ" sz="2800" b="1" u="sng" dirty="0" smtClean="0"/>
              <a:t>muzikál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Bídníci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123" name="Picture 3" descr="C:\Users\EU12\AppData\Local\Microsoft\Windows\Temporary Internet Files\Content.IE5\2Q3A7NWE\MP900402438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0427" y="829056"/>
            <a:ext cx="3901440" cy="25999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61303"/>
            <a:ext cx="4229100" cy="571500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05873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467600" cy="59972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 Matky Boží v Paříži</a:t>
            </a:r>
            <a:r>
              <a:rPr lang="cs-CZ" sz="2800" b="1" dirty="0">
                <a:solidFill>
                  <a:schemeClr val="accent1"/>
                </a:solidFill>
              </a:rPr>
              <a:t>  </a:t>
            </a:r>
            <a:endParaRPr lang="cs-CZ" sz="2800" b="1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sz="2300" dirty="0" smtClean="0"/>
              <a:t>(Notre-Dame </a:t>
            </a:r>
            <a:r>
              <a:rPr lang="cs-CZ" sz="2300" dirty="0"/>
              <a:t>de </a:t>
            </a:r>
            <a:r>
              <a:rPr lang="cs-CZ" sz="2300" dirty="0" smtClean="0"/>
              <a:t>Paris)</a:t>
            </a:r>
          </a:p>
          <a:p>
            <a:r>
              <a:rPr lang="cs-CZ" sz="2300" dirty="0" smtClean="0"/>
              <a:t>Hlavním </a:t>
            </a:r>
            <a:r>
              <a:rPr lang="cs-CZ" sz="2300" dirty="0"/>
              <a:t>hrdinou je </a:t>
            </a:r>
            <a:r>
              <a:rPr lang="cs-CZ" sz="2300" dirty="0">
                <a:solidFill>
                  <a:schemeClr val="tx2">
                    <a:lumMod val="75000"/>
                  </a:schemeClr>
                </a:solidFill>
              </a:rPr>
              <a:t>hrbatý zvoník </a:t>
            </a:r>
            <a:r>
              <a:rPr lang="cs-CZ" sz="2300" dirty="0" smtClean="0">
                <a:solidFill>
                  <a:schemeClr val="tx2">
                    <a:lumMod val="75000"/>
                  </a:schemeClr>
                </a:solidFill>
              </a:rPr>
              <a:t>Quasimodo </a:t>
            </a:r>
            <a:r>
              <a:rPr lang="cs-CZ" sz="2300" dirty="0" smtClean="0"/>
              <a:t>[</a:t>
            </a:r>
            <a:r>
              <a:rPr lang="cs-CZ" sz="2300" dirty="0" err="1" smtClean="0"/>
              <a:t>kvasimodo</a:t>
            </a:r>
            <a:r>
              <a:rPr lang="cs-CZ" sz="2300" dirty="0" smtClean="0"/>
              <a:t>] </a:t>
            </a:r>
            <a:r>
              <a:rPr lang="cs-CZ" sz="2300" dirty="0"/>
              <a:t>z chrámu Matky Boží, kterého se v dětství ujal </a:t>
            </a:r>
            <a:r>
              <a:rPr lang="cs-CZ" sz="2300" dirty="0">
                <a:solidFill>
                  <a:schemeClr val="tx2">
                    <a:lumMod val="75000"/>
                  </a:schemeClr>
                </a:solidFill>
              </a:rPr>
              <a:t>kněz </a:t>
            </a:r>
            <a:r>
              <a:rPr lang="cs-CZ" sz="2300" dirty="0" err="1">
                <a:solidFill>
                  <a:schemeClr val="tx2">
                    <a:lumMod val="75000"/>
                  </a:schemeClr>
                </a:solidFill>
              </a:rPr>
              <a:t>Frollo</a:t>
            </a:r>
            <a:r>
              <a:rPr lang="cs-CZ" sz="23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300" dirty="0"/>
              <a:t>a vychoval ho. </a:t>
            </a:r>
            <a:endParaRPr lang="cs-CZ" sz="2300" dirty="0" smtClean="0"/>
          </a:p>
          <a:p>
            <a:r>
              <a:rPr lang="cs-CZ" sz="2300" dirty="0" smtClean="0"/>
              <a:t>Kvůli </a:t>
            </a:r>
            <a:r>
              <a:rPr lang="cs-CZ" sz="2300" dirty="0"/>
              <a:t>němu se Quasimodo pokusí unést </a:t>
            </a:r>
            <a:r>
              <a:rPr lang="cs-CZ" sz="2300" dirty="0">
                <a:solidFill>
                  <a:schemeClr val="tx2">
                    <a:lumMod val="75000"/>
                  </a:schemeClr>
                </a:solidFill>
              </a:rPr>
              <a:t>cikánskou tanečnici Esmeraldu</a:t>
            </a:r>
            <a:r>
              <a:rPr lang="cs-CZ" sz="2300" dirty="0"/>
              <a:t>, do niž je </a:t>
            </a:r>
            <a:r>
              <a:rPr lang="cs-CZ" sz="2300" dirty="0" err="1"/>
              <a:t>Frollo</a:t>
            </a:r>
            <a:r>
              <a:rPr lang="cs-CZ" sz="2300" dirty="0"/>
              <a:t> zamilován. Quasimodo je ale zatčen a odsouzen k trestu na pranýři. </a:t>
            </a:r>
            <a:endParaRPr lang="cs-CZ" sz="2300" dirty="0" smtClean="0"/>
          </a:p>
          <a:p>
            <a:r>
              <a:rPr lang="cs-CZ" sz="2300" dirty="0" smtClean="0"/>
              <a:t>Esmeralda </a:t>
            </a:r>
            <a:r>
              <a:rPr lang="cs-CZ" sz="2300" dirty="0"/>
              <a:t>se nad ním jako jediná slituje. </a:t>
            </a:r>
            <a:endParaRPr lang="cs-CZ" sz="2300" dirty="0" smtClean="0"/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Dělníci </a:t>
            </a:r>
            <a:r>
              <a:rPr lang="cs-CZ" sz="2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 </a:t>
            </a:r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Muž</a:t>
            </a:r>
            <a:r>
              <a:rPr lang="cs-CZ" sz="2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se směje </a:t>
            </a:r>
            <a:endParaRPr lang="cs-CZ" sz="28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Devadesát tři</a:t>
            </a:r>
            <a:endParaRPr lang="cs-CZ" sz="2400" dirty="0"/>
          </a:p>
        </p:txBody>
      </p:sp>
      <p:pic>
        <p:nvPicPr>
          <p:cNvPr id="6146" name="Picture 2" descr="C:\Users\EU12\AppData\Local\Microsoft\Windows\Temporary Internet Files\Content.IE5\HT4TS4KI\MP900149130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77072"/>
            <a:ext cx="1559125" cy="23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696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125113" cy="92447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JMENOVKA SPISOVATELE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352928" cy="491553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4000" dirty="0" smtClean="0"/>
              <a:t>Victor Hugo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r>
              <a:rPr lang="cs-CZ" sz="2400" dirty="0"/>
              <a:t>Francouzský básník, prozaik, dramatik, esejista 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r>
              <a:rPr lang="cs-CZ" sz="2400" dirty="0" smtClean="0"/>
              <a:t>Propojuje prvky romantismu a realismu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r>
              <a:rPr lang="cs-CZ" sz="2400" dirty="0"/>
              <a:t>Zemřel </a:t>
            </a:r>
            <a:r>
              <a:rPr lang="cs-CZ" sz="2400" dirty="0" smtClean="0"/>
              <a:t>jako </a:t>
            </a:r>
            <a:r>
              <a:rPr lang="cs-CZ" sz="2400" dirty="0"/>
              <a:t>velký a </a:t>
            </a:r>
            <a:r>
              <a:rPr lang="cs-CZ" sz="2400" dirty="0" smtClean="0"/>
              <a:t>uznávaný národní </a:t>
            </a:r>
            <a:r>
              <a:rPr lang="cs-CZ" sz="2400" dirty="0"/>
              <a:t>básník. </a:t>
            </a:r>
            <a:endParaRPr lang="cs-CZ" sz="2400" dirty="0" smtClean="0"/>
          </a:p>
          <a:p>
            <a:pPr marL="0" indent="0">
              <a:buClr>
                <a:schemeClr val="accent1">
                  <a:lumMod val="75000"/>
                </a:schemeClr>
              </a:buClr>
              <a:buNone/>
            </a:pPr>
            <a:endParaRPr lang="cs-CZ" sz="2400" dirty="0" smtClean="0"/>
          </a:p>
          <a:p>
            <a:pPr marL="0" indent="0">
              <a:buClr>
                <a:schemeClr val="accent1">
                  <a:lumMod val="75000"/>
                </a:schemeClr>
              </a:buClr>
              <a:buNone/>
            </a:pPr>
            <a:r>
              <a:rPr lang="cs-CZ" sz="2400" dirty="0" smtClean="0"/>
              <a:t>DILO: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400" dirty="0" smtClean="0"/>
              <a:t>Román: Chrám </a:t>
            </a:r>
            <a:r>
              <a:rPr lang="cs-CZ" sz="2400" dirty="0"/>
              <a:t>Matky Boží v Paříži </a:t>
            </a:r>
            <a:endParaRPr lang="cs-CZ" sz="2400" dirty="0" smtClean="0"/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§"/>
            </a:pPr>
            <a:r>
              <a:rPr lang="cs-CZ" sz="2400" dirty="0" smtClean="0"/>
              <a:t>Román: Bídníci</a:t>
            </a:r>
            <a:endParaRPr lang="cs-CZ" sz="2400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25532" y="5949280"/>
            <a:ext cx="4392488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453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424936" cy="92447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LITERÁRNÍ TERMÍNY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5112568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BÁSNÍK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PROZAIK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DRAMATIK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ESEJISTA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ROMANTISMUS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REALISMUS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DIVADELNÍ ADAPTACE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MUZIKÁL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bg1"/>
                </a:solidFill>
              </a:rPr>
              <a:t>STYLIZOVANÉ FOTOGRAFIE</a:t>
            </a:r>
          </a:p>
        </p:txBody>
      </p:sp>
    </p:spTree>
    <p:extLst>
      <p:ext uri="{BB962C8B-B14F-4D97-AF65-F5344CB8AC3E}">
        <p14:creationId xmlns:p14="http://schemas.microsoft.com/office/powerpoint/2010/main" val="396669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352928" cy="50405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CITACE: OBRÁZKY, FOTOGRAFIE, KRESBY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5904655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Tx/>
            </a:pPr>
            <a:r>
              <a:rPr lang="cs-CZ" sz="1500" dirty="0" smtClean="0"/>
              <a:t>VILÍMEK, Jan, vložil </a:t>
            </a:r>
            <a:r>
              <a:rPr lang="cs-CZ" sz="1500" dirty="0"/>
              <a:t>uživatel </a:t>
            </a:r>
            <a:r>
              <a:rPr lang="cs-CZ" sz="1500" dirty="0" err="1" smtClean="0"/>
              <a:t>Jedudedek</a:t>
            </a:r>
            <a:r>
              <a:rPr lang="cs-CZ" sz="1500" dirty="0" smtClean="0"/>
              <a:t>. </a:t>
            </a:r>
            <a:r>
              <a:rPr lang="cs-CZ" sz="1500" dirty="0"/>
              <a:t>Http</a:t>
            </a:r>
            <a:r>
              <a:rPr lang="cs-CZ" sz="1500" dirty="0" smtClean="0"/>
              <a:t>://cz.wikipedia.org</a:t>
            </a:r>
            <a:r>
              <a:rPr lang="cs-CZ" sz="1500" dirty="0"/>
              <a:t> [online]. 16. 1. 2009, 19:54. [</a:t>
            </a:r>
            <a:r>
              <a:rPr lang="cs-CZ" sz="1500" dirty="0" smtClean="0"/>
              <a:t>2011-11-06] </a:t>
            </a:r>
            <a:r>
              <a:rPr lang="cs-CZ" sz="1500" dirty="0" err="1" smtClean="0"/>
              <a:t>Soubor:Jan</a:t>
            </a:r>
            <a:r>
              <a:rPr lang="cs-CZ" sz="1500" dirty="0" smtClean="0"/>
              <a:t> </a:t>
            </a:r>
            <a:r>
              <a:rPr lang="cs-CZ" sz="1500" dirty="0"/>
              <a:t>Vilímek - Victor Hugo HL.jpg. </a:t>
            </a:r>
            <a:r>
              <a:rPr lang="cs-CZ" sz="1500" dirty="0" err="1"/>
              <a:t>From</a:t>
            </a:r>
            <a:r>
              <a:rPr lang="cs-CZ" sz="1500" dirty="0"/>
              <a:t> </a:t>
            </a:r>
            <a:r>
              <a:rPr lang="cs-CZ" sz="1500" dirty="0" err="1"/>
              <a:t>Wikipedia</a:t>
            </a:r>
            <a:r>
              <a:rPr lang="cs-CZ" sz="1500" dirty="0"/>
              <a:t>, </a:t>
            </a:r>
            <a:r>
              <a:rPr lang="cs-CZ" sz="1500" dirty="0" err="1"/>
              <a:t>the</a:t>
            </a:r>
            <a:r>
              <a:rPr lang="cs-CZ" sz="1500" dirty="0"/>
              <a:t> free </a:t>
            </a:r>
            <a:r>
              <a:rPr lang="cs-CZ" sz="1500" dirty="0" err="1"/>
              <a:t>encyclopedia</a:t>
            </a:r>
            <a:r>
              <a:rPr lang="cs-CZ" sz="1500" dirty="0"/>
              <a:t>. Dostupné z WWW: &lt;http://cs.wikipedia.org/wiki/Soubor:Jan_Vil%C3%ADmek_-_Victor_Hugo_HL.jpg&gt;</a:t>
            </a:r>
          </a:p>
          <a:p>
            <a:pPr>
              <a:buClrTx/>
            </a:pPr>
            <a:r>
              <a:rPr lang="cs-CZ" sz="1500" dirty="0" smtClean="0"/>
              <a:t>BONNAT, </a:t>
            </a:r>
            <a:r>
              <a:rPr lang="cs-CZ" sz="1500" dirty="0" err="1" smtClean="0"/>
              <a:t>Léon</a:t>
            </a:r>
            <a:r>
              <a:rPr lang="cs-CZ" sz="1500" dirty="0" smtClean="0"/>
              <a:t> </a:t>
            </a:r>
            <a:r>
              <a:rPr lang="cs-CZ" sz="1500" dirty="0"/>
              <a:t>Joseph </a:t>
            </a:r>
            <a:r>
              <a:rPr lang="cs-CZ" sz="1500" dirty="0" smtClean="0"/>
              <a:t>Florentin, </a:t>
            </a:r>
            <a:r>
              <a:rPr lang="cs-CZ" sz="1500" dirty="0"/>
              <a:t>vložil </a:t>
            </a:r>
            <a:r>
              <a:rPr lang="cs-CZ" sz="1500" dirty="0" smtClean="0"/>
              <a:t>uživatel </a:t>
            </a:r>
            <a:r>
              <a:rPr lang="cs-CZ" sz="1500" dirty="0" err="1" smtClean="0"/>
              <a:t>Enmerkar</a:t>
            </a:r>
            <a:r>
              <a:rPr lang="cs-CZ" sz="1500" dirty="0"/>
              <a:t>. Http</a:t>
            </a:r>
            <a:r>
              <a:rPr lang="cs-CZ" sz="1500" dirty="0" smtClean="0"/>
              <a:t>://cz.wikipedia.org</a:t>
            </a:r>
            <a:r>
              <a:rPr lang="cs-CZ" sz="1500" dirty="0"/>
              <a:t> [online]. 2. 12. 2006, 01:27. [2011-11-06] </a:t>
            </a:r>
            <a:r>
              <a:rPr lang="cs-CZ" sz="1500" dirty="0" err="1"/>
              <a:t>Soubor:Bonnat</a:t>
            </a:r>
            <a:r>
              <a:rPr lang="cs-CZ" sz="1500" dirty="0"/>
              <a:t> Hugo001z.jpg. </a:t>
            </a:r>
            <a:r>
              <a:rPr lang="cs-CZ" sz="1500" dirty="0" err="1"/>
              <a:t>From</a:t>
            </a:r>
            <a:r>
              <a:rPr lang="cs-CZ" sz="1500" dirty="0"/>
              <a:t> </a:t>
            </a:r>
            <a:r>
              <a:rPr lang="cs-CZ" sz="1500" dirty="0" err="1"/>
              <a:t>Wikipedia</a:t>
            </a:r>
            <a:r>
              <a:rPr lang="cs-CZ" sz="1500" dirty="0"/>
              <a:t>, </a:t>
            </a:r>
            <a:r>
              <a:rPr lang="cs-CZ" sz="1500" dirty="0" err="1"/>
              <a:t>the</a:t>
            </a:r>
            <a:r>
              <a:rPr lang="cs-CZ" sz="1500" dirty="0"/>
              <a:t> free </a:t>
            </a:r>
            <a:r>
              <a:rPr lang="cs-CZ" sz="1500" dirty="0" err="1"/>
              <a:t>encyclopedia</a:t>
            </a:r>
            <a:r>
              <a:rPr lang="cs-CZ" sz="1500" dirty="0"/>
              <a:t>. Dostupné z WWW: &lt;http://cs.wikipedia.org/wiki/Soubor:Bonnat_Hugo001z.jpg&gt;</a:t>
            </a:r>
          </a:p>
          <a:p>
            <a:pPr>
              <a:buClrTx/>
            </a:pPr>
            <a:r>
              <a:rPr lang="cs-CZ" sz="1500" dirty="0" smtClean="0"/>
              <a:t>HUGO, Charles, vložil uživatel </a:t>
            </a:r>
            <a:r>
              <a:rPr lang="cs-CZ" sz="1500" dirty="0" err="1" smtClean="0"/>
              <a:t>Codeguard</a:t>
            </a:r>
            <a:r>
              <a:rPr lang="cs-CZ" sz="1500" dirty="0" smtClean="0"/>
              <a:t>. </a:t>
            </a:r>
            <a:r>
              <a:rPr lang="cs-CZ" sz="1500" dirty="0"/>
              <a:t>Http</a:t>
            </a:r>
            <a:r>
              <a:rPr lang="cs-CZ" sz="1500" dirty="0" smtClean="0"/>
              <a:t>://en.wikipedia.org</a:t>
            </a:r>
            <a:r>
              <a:rPr lang="cs-CZ" sz="1500" dirty="0"/>
              <a:t> [online]. 22:48, 22 </a:t>
            </a:r>
            <a:r>
              <a:rPr lang="cs-CZ" sz="1500" dirty="0" err="1"/>
              <a:t>April</a:t>
            </a:r>
            <a:r>
              <a:rPr lang="cs-CZ" sz="1500" dirty="0"/>
              <a:t> 2011[2011-11-06] er:Hugo2.jpg . </a:t>
            </a:r>
            <a:r>
              <a:rPr lang="cs-CZ" sz="1500" dirty="0" err="1" smtClean="0"/>
              <a:t>From</a:t>
            </a:r>
            <a:r>
              <a:rPr lang="cs-CZ" sz="1500" dirty="0" smtClean="0"/>
              <a:t> </a:t>
            </a:r>
            <a:r>
              <a:rPr lang="cs-CZ" sz="1500" dirty="0" err="1"/>
              <a:t>Wikipedia</a:t>
            </a:r>
            <a:r>
              <a:rPr lang="cs-CZ" sz="1500" dirty="0"/>
              <a:t>, </a:t>
            </a:r>
            <a:r>
              <a:rPr lang="cs-CZ" sz="1500" dirty="0" err="1"/>
              <a:t>the</a:t>
            </a:r>
            <a:r>
              <a:rPr lang="cs-CZ" sz="1500" dirty="0"/>
              <a:t> free </a:t>
            </a:r>
            <a:r>
              <a:rPr lang="cs-CZ" sz="1500" dirty="0" err="1"/>
              <a:t>encyclopedia</a:t>
            </a:r>
            <a:r>
              <a:rPr lang="cs-CZ" sz="1500" dirty="0"/>
              <a:t>. Dostupné z WWW: &lt;http://en.wikipedia.org/wiki/</a:t>
            </a:r>
            <a:r>
              <a:rPr lang="cs-CZ" sz="1500" dirty="0" err="1"/>
              <a:t>File:Victor_Hugo-Exile.jpg</a:t>
            </a:r>
            <a:r>
              <a:rPr lang="cs-CZ" sz="1500" dirty="0"/>
              <a:t>&gt;</a:t>
            </a:r>
          </a:p>
          <a:p>
            <a:pPr>
              <a:buClrTx/>
            </a:pPr>
            <a:r>
              <a:rPr lang="cs-CZ" sz="1500" dirty="0" smtClean="0"/>
              <a:t>DAUMIER, </a:t>
            </a:r>
            <a:r>
              <a:rPr lang="cs-CZ" sz="1500" dirty="0" err="1" smtClean="0"/>
              <a:t>Honoré</a:t>
            </a:r>
            <a:r>
              <a:rPr lang="cs-CZ" sz="1500" dirty="0" smtClean="0"/>
              <a:t>. Vložil uživatel </a:t>
            </a:r>
            <a:r>
              <a:rPr lang="cs-CZ" sz="1500" dirty="0" err="1" smtClean="0"/>
              <a:t>Finavon</a:t>
            </a:r>
            <a:r>
              <a:rPr lang="cs-CZ" sz="1500" dirty="0" smtClean="0"/>
              <a:t>. </a:t>
            </a:r>
            <a:r>
              <a:rPr lang="cs-CZ" sz="1500" dirty="0"/>
              <a:t>Http://fr.wikipedia.org [online]. </a:t>
            </a:r>
            <a:r>
              <a:rPr lang="fr-FR" sz="1500" dirty="0"/>
              <a:t>21 mars 2008 à </a:t>
            </a:r>
            <a:r>
              <a:rPr lang="fr-FR" sz="1500" dirty="0" smtClean="0"/>
              <a:t>21:50</a:t>
            </a:r>
            <a:r>
              <a:rPr lang="cs-CZ" sz="1500" dirty="0" smtClean="0"/>
              <a:t> [2011-11-06</a:t>
            </a:r>
            <a:r>
              <a:rPr lang="cs-CZ" sz="1500" dirty="0"/>
              <a:t>] </a:t>
            </a:r>
            <a:r>
              <a:rPr lang="cs-CZ" sz="1500" dirty="0" err="1"/>
              <a:t>Fichier:Edinburgh</a:t>
            </a:r>
            <a:r>
              <a:rPr lang="cs-CZ" sz="1500" dirty="0"/>
              <a:t> Walter </a:t>
            </a:r>
            <a:r>
              <a:rPr lang="cs-CZ" sz="1500" dirty="0" err="1"/>
              <a:t>Scott</a:t>
            </a:r>
            <a:r>
              <a:rPr lang="cs-CZ" sz="1500" dirty="0"/>
              <a:t> monument </a:t>
            </a:r>
            <a:r>
              <a:rPr lang="cs-CZ" sz="1500" dirty="0" err="1"/>
              <a:t>cropped</a:t>
            </a:r>
            <a:r>
              <a:rPr lang="cs-CZ" sz="1500" dirty="0"/>
              <a:t> dsc06347.jpg. </a:t>
            </a:r>
            <a:r>
              <a:rPr lang="cs-CZ" sz="1500" dirty="0" err="1"/>
              <a:t>From</a:t>
            </a:r>
            <a:r>
              <a:rPr lang="cs-CZ" sz="1500" dirty="0"/>
              <a:t> </a:t>
            </a:r>
            <a:r>
              <a:rPr lang="cs-CZ" sz="1500" dirty="0" err="1"/>
              <a:t>Wikipedia</a:t>
            </a:r>
            <a:r>
              <a:rPr lang="cs-CZ" sz="1500" dirty="0"/>
              <a:t>, </a:t>
            </a:r>
            <a:r>
              <a:rPr lang="cs-CZ" sz="1500" dirty="0" err="1"/>
              <a:t>the</a:t>
            </a:r>
            <a:r>
              <a:rPr lang="cs-CZ" sz="1500" dirty="0"/>
              <a:t> free </a:t>
            </a:r>
            <a:r>
              <a:rPr lang="cs-CZ" sz="1500" dirty="0" err="1"/>
              <a:t>encyclopedia</a:t>
            </a:r>
            <a:r>
              <a:rPr lang="cs-CZ" sz="1500" dirty="0"/>
              <a:t>. Dostupné z WWW: </a:t>
            </a:r>
            <a:r>
              <a:rPr lang="cs-CZ" sz="1500" dirty="0" smtClean="0"/>
              <a:t>&lt;http</a:t>
            </a:r>
            <a:r>
              <a:rPr lang="cs-CZ" sz="1500" dirty="0"/>
              <a:t>://</a:t>
            </a:r>
            <a:r>
              <a:rPr lang="cs-CZ" sz="1500" dirty="0" smtClean="0"/>
              <a:t>fr.wikipedia.org/wiki/Fichier:Hugo2.jpg&gt;</a:t>
            </a:r>
          </a:p>
          <a:p>
            <a:pPr>
              <a:buClrTx/>
            </a:pPr>
            <a:r>
              <a:rPr lang="cs-CZ" sz="1500" dirty="0"/>
              <a:t>HUGO, Charles, vložil uživatel Erasoft24. Http://fr.wikipedia.org [online]. </a:t>
            </a:r>
            <a:r>
              <a:rPr lang="fr-FR" sz="1500" dirty="0"/>
              <a:t>17 septembre 2006 à </a:t>
            </a:r>
            <a:r>
              <a:rPr lang="fr-FR" sz="1500" dirty="0" smtClean="0"/>
              <a:t>16:47</a:t>
            </a:r>
            <a:r>
              <a:rPr lang="cs-CZ" sz="1500" dirty="0" smtClean="0"/>
              <a:t> [2011-11-06</a:t>
            </a:r>
            <a:r>
              <a:rPr lang="cs-CZ" sz="1500" dirty="0"/>
              <a:t>] </a:t>
            </a:r>
            <a:r>
              <a:rPr lang="cs-CZ" sz="1500" dirty="0" err="1"/>
              <a:t>Fichier:CharlesHugo.jpg</a:t>
            </a:r>
            <a:r>
              <a:rPr lang="cs-CZ" sz="1500" dirty="0"/>
              <a:t>. </a:t>
            </a:r>
            <a:r>
              <a:rPr lang="cs-CZ" sz="1500" dirty="0" err="1"/>
              <a:t>From</a:t>
            </a:r>
            <a:r>
              <a:rPr lang="cs-CZ" sz="1500" dirty="0"/>
              <a:t> </a:t>
            </a:r>
            <a:r>
              <a:rPr lang="cs-CZ" sz="1500" dirty="0" err="1"/>
              <a:t>Wikipedia</a:t>
            </a:r>
            <a:r>
              <a:rPr lang="cs-CZ" sz="1500" dirty="0"/>
              <a:t>, </a:t>
            </a:r>
            <a:r>
              <a:rPr lang="cs-CZ" sz="1500" dirty="0" err="1"/>
              <a:t>the</a:t>
            </a:r>
            <a:r>
              <a:rPr lang="cs-CZ" sz="1500" dirty="0"/>
              <a:t> free </a:t>
            </a:r>
            <a:r>
              <a:rPr lang="cs-CZ" sz="1500" dirty="0" err="1"/>
              <a:t>encyclopedia</a:t>
            </a:r>
            <a:r>
              <a:rPr lang="cs-CZ" sz="1500" dirty="0"/>
              <a:t>. Dostupné z WWW: &lt;http://fr.wikipedia.org/wiki/</a:t>
            </a:r>
            <a:r>
              <a:rPr lang="cs-CZ" sz="1500" dirty="0" err="1"/>
              <a:t>Fichier:CharlesHugo.jpg</a:t>
            </a:r>
            <a:r>
              <a:rPr lang="cs-CZ" sz="1500" dirty="0"/>
              <a:t>&gt;</a:t>
            </a:r>
          </a:p>
          <a:p>
            <a:pPr marL="0" indent="0">
              <a:buClrTx/>
              <a:buNone/>
            </a:pPr>
            <a:r>
              <a:rPr lang="cs-CZ" sz="1500" dirty="0" smtClean="0"/>
              <a:t>Ostatní </a:t>
            </a:r>
            <a:r>
              <a:rPr lang="cs-CZ" sz="1500" dirty="0"/>
              <a:t>obrázky a fotografie – kliparty </a:t>
            </a:r>
            <a:r>
              <a:rPr lang="cs-CZ" sz="1500" dirty="0" err="1"/>
              <a:t>office</a:t>
            </a:r>
            <a:r>
              <a:rPr lang="cs-CZ" sz="1500" dirty="0"/>
              <a:t>- www.office.com</a:t>
            </a:r>
          </a:p>
          <a:p>
            <a:pPr>
              <a:buClrTx/>
            </a:pPr>
            <a:r>
              <a:rPr lang="cs-CZ" sz="1500" dirty="0"/>
              <a:t>FOTOGRAFIE JSOU VKLÁDÁNY OPAKOVANĚ</a:t>
            </a:r>
          </a:p>
        </p:txBody>
      </p:sp>
    </p:spTree>
    <p:extLst>
      <p:ext uri="{BB962C8B-B14F-4D97-AF65-F5344CB8AC3E}">
        <p14:creationId xmlns:p14="http://schemas.microsoft.com/office/powerpoint/2010/main" val="1825088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228</TotalTime>
  <Words>617</Words>
  <Application>Microsoft Office PowerPoint</Application>
  <PresentationFormat>Předvádění na obrazovce (4:3)</PresentationFormat>
  <Paragraphs>109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Summer</vt:lpstr>
      <vt:lpstr>Prezentace aplikace PowerPoint</vt:lpstr>
      <vt:lpstr>ANOTACE</vt:lpstr>
      <vt:lpstr>KLÍČOVÁ SLOVA</vt:lpstr>
      <vt:lpstr>Victor  Hugo</vt:lpstr>
      <vt:lpstr>Prezentace aplikace PowerPoint</vt:lpstr>
      <vt:lpstr>Prezentace aplikace PowerPoint</vt:lpstr>
      <vt:lpstr>VICTOR  HUGO ŽIVOT</vt:lpstr>
      <vt:lpstr>DÍLA: </vt:lpstr>
      <vt:lpstr>Prezentace aplikace PowerPoint</vt:lpstr>
      <vt:lpstr>Prezentace aplikace PowerPoint</vt:lpstr>
      <vt:lpstr>JMENOVKA SPISOVATELE</vt:lpstr>
      <vt:lpstr>LITERÁRNÍ TERMÍNY</vt:lpstr>
      <vt:lpstr>CITACE: OBRÁZKY, FOTOGRAFIE, KRESBY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VICTOR  HUGO</dc:title>
  <dc:creator>EU12</dc:creator>
  <cp:lastModifiedBy>H Koláčková</cp:lastModifiedBy>
  <cp:revision>32</cp:revision>
  <dcterms:created xsi:type="dcterms:W3CDTF">2011-04-15T08:34:13Z</dcterms:created>
  <dcterms:modified xsi:type="dcterms:W3CDTF">2012-05-25T08:01:54Z</dcterms:modified>
</cp:coreProperties>
</file>