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75" r:id="rId4"/>
    <p:sldId id="256" r:id="rId5"/>
    <p:sldId id="269" r:id="rId6"/>
    <p:sldId id="270" r:id="rId7"/>
    <p:sldId id="258" r:id="rId8"/>
    <p:sldId id="268" r:id="rId9"/>
    <p:sldId id="260" r:id="rId10"/>
    <p:sldId id="274" r:id="rId11"/>
    <p:sldId id="261" r:id="rId12"/>
    <p:sldId id="272" r:id="rId13"/>
    <p:sldId id="265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1268760"/>
            <a:ext cx="864096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92D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92D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92D050"/>
              </a:solidFill>
            </a:endParaRPr>
          </a:p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TÉMA: </a:t>
            </a:r>
            <a:r>
              <a:rPr lang="cs-CZ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HONORÉ DE BALZAC</a:t>
            </a:r>
            <a:endParaRPr lang="cs-CZ" sz="2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: 8. 11. 2011</a:t>
            </a:r>
            <a:endParaRPr lang="cs-CZ" sz="2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VY_32_INOVACE_40_HG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9032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856984" cy="576064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PREZENTACE VYTVOŘENA JAKO DOPLNĚK K OPAKOVACÍMU UČIVU 9. ROČNÍKU KRITICKÝ REALISMUS – FRANCOUZSKÝ SPISOVATEL HONORÉ DE BALZAK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V RÁMCI PREZENTACE MAJÍ ŽÁCI MOŽNOST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SEZNÁMIT SE S NOVÝMI LITERÁRNÍMI TERMÍNY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POZNAT OSOBNOST, ŽIVOTNÍ OSUDY A DÍLO SPISOVATELE</a:t>
            </a:r>
          </a:p>
          <a:p>
            <a:r>
              <a:rPr lang="cs-CZ" sz="2600" dirty="0" smtClean="0">
                <a:solidFill>
                  <a:schemeClr val="bg1"/>
                </a:solidFill>
              </a:rPr>
              <a:t>Pilotáž: Prezentace pilotována v 9. ročníku, ale je možné ji zařadit jako doplnění učiva literární výchovy ve všech ročnících II. stupně a odpovídající ročníky víceletých gymnázií. V rámci prezentace si žáci vytvoří stručný zápis do sešitu a seznámí se s novým literárním termínem „kritický realismus“. Žáci se zajímají nejen o obsah </a:t>
            </a:r>
            <a:r>
              <a:rPr lang="cs-CZ" sz="2600" dirty="0">
                <a:solidFill>
                  <a:schemeClr val="bg1"/>
                </a:solidFill>
              </a:rPr>
              <a:t>B</a:t>
            </a:r>
            <a:r>
              <a:rPr lang="cs-CZ" sz="2600" dirty="0" smtClean="0">
                <a:solidFill>
                  <a:schemeClr val="bg1"/>
                </a:solidFill>
              </a:rPr>
              <a:t>alzacových románů, ale i  o životní osudy spisovatele.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52022" cy="72008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ANOTACE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41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95536" y="1628800"/>
            <a:ext cx="7680960" cy="448663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285750" indent="-285750"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REALISMUS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ROMANTISMUS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KRITICKÝ REALISMUS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CYKLUS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ROMÁN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ARISTOKRATICKÁ SPOLEČNOST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HEKTICKÝ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KLÍČOVÁ SLOVA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295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356992"/>
            <a:ext cx="8206680" cy="2448272"/>
          </a:xfrm>
        </p:spPr>
        <p:txBody>
          <a:bodyPr/>
          <a:lstStyle/>
          <a:p>
            <a:r>
              <a:rPr lang="cs-CZ" sz="8800" dirty="0">
                <a:solidFill>
                  <a:schemeClr val="accent5">
                    <a:lumMod val="60000"/>
                    <a:lumOff val="40000"/>
                  </a:schemeClr>
                </a:solidFill>
                <a:latin typeface="Alibi" pitchFamily="2" charset="-18"/>
              </a:rPr>
              <a:t>Honoré de Balzac</a:t>
            </a:r>
            <a:r>
              <a:rPr lang="cs-CZ" dirty="0">
                <a:latin typeface="Alibi" pitchFamily="2" charset="-18"/>
              </a:rPr>
              <a:t/>
            </a:r>
            <a:br>
              <a:rPr lang="cs-CZ" dirty="0">
                <a:latin typeface="Alibi" pitchFamily="2" charset="-18"/>
              </a:rPr>
            </a:br>
            <a:r>
              <a:rPr lang="cs-CZ" sz="5400" dirty="0" smtClean="0">
                <a:latin typeface="Palatino Linotype"/>
              </a:rPr>
              <a:t>[</a:t>
            </a:r>
            <a:r>
              <a:rPr lang="cs-CZ" sz="5400" dirty="0" err="1" smtClean="0">
                <a:latin typeface="Palatino Linotype"/>
              </a:rPr>
              <a:t>onoré</a:t>
            </a:r>
            <a:r>
              <a:rPr lang="cs-CZ" sz="5400" dirty="0" smtClean="0">
                <a:latin typeface="Palatino Linotype"/>
              </a:rPr>
              <a:t> de </a:t>
            </a:r>
            <a:r>
              <a:rPr lang="cs-CZ" sz="5400" dirty="0" err="1" smtClean="0">
                <a:latin typeface="Palatino Linotype"/>
              </a:rPr>
              <a:t>balzak</a:t>
            </a:r>
            <a:r>
              <a:rPr lang="cs-CZ" sz="5400" dirty="0" smtClean="0">
                <a:latin typeface="Palatino Linotype"/>
              </a:rPr>
              <a:t>]</a:t>
            </a:r>
            <a:endParaRPr lang="cs-CZ" sz="5400" dirty="0">
              <a:latin typeface="Alibi" pitchFamily="2" charset="-18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048" y="6029984"/>
            <a:ext cx="871296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„Člověk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získává na síle tím, že se přizná ke svým slabostem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.“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6982"/>
            <a:ext cx="2705100" cy="33718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06982"/>
            <a:ext cx="2491988" cy="33255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075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KDO BYL HONORÉ DE BALZAC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7680960" cy="47244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VYNIKAJÍCÍ FRANCOUZSKÝ SPISOVATEL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- </a:t>
            </a:r>
            <a:r>
              <a:rPr lang="cs-CZ" sz="2000" dirty="0" smtClean="0">
                <a:solidFill>
                  <a:schemeClr val="bg1"/>
                </a:solidFill>
              </a:rPr>
              <a:t>ČLOVĚK CELÝ ŽIVOT TOUŽÍCÍ PO ŠLECHTICKÉM TITULU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+ </a:t>
            </a:r>
            <a:r>
              <a:rPr lang="cs-CZ" sz="2000" dirty="0" smtClean="0">
                <a:solidFill>
                  <a:schemeClr val="bg1"/>
                </a:solidFill>
              </a:rPr>
              <a:t>AUTOR ROZSÁHLÉHO DÍLA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-</a:t>
            </a:r>
            <a:r>
              <a:rPr lang="cs-CZ" sz="2000" dirty="0" smtClean="0">
                <a:solidFill>
                  <a:schemeClr val="bg1"/>
                </a:solidFill>
              </a:rPr>
              <a:t> MIZERNÝ A STÁLE ZADLUŽENÝ PODNIKATEL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ZAKLADATEL KRITICKOREALISTICKÉHO ROMÁNU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-</a:t>
            </a:r>
            <a:r>
              <a:rPr lang="cs-CZ" sz="2000" dirty="0" smtClean="0">
                <a:solidFill>
                  <a:schemeClr val="bg1"/>
                </a:solidFill>
              </a:rPr>
              <a:t> ČLOVĚK, KTERÝ SE NĚKOLIKRÁT POKUSIL O SEBEVRAŽDU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BRILANTNÍ POZOROVATEL „LIDSKÝCH KOMEDIÍ“</a:t>
            </a:r>
            <a:endParaRPr lang="cs-CZ" sz="2000" dirty="0">
              <a:solidFill>
                <a:schemeClr val="bg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5805264"/>
            <a:ext cx="6336704" cy="52322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ČLOVĚK MNOHA PROTIKLADŮ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51814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463040"/>
            <a:ext cx="8964488" cy="5278328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err="1"/>
              <a:t>Honoré</a:t>
            </a:r>
            <a:r>
              <a:rPr lang="cs-CZ" sz="3200" b="1" dirty="0"/>
              <a:t> de Balzac </a:t>
            </a:r>
            <a:r>
              <a:rPr lang="cs-CZ" sz="2000" dirty="0"/>
              <a:t>(vlastním jménem Bernard-</a:t>
            </a:r>
            <a:r>
              <a:rPr lang="cs-CZ" sz="2000" dirty="0" err="1"/>
              <a:t>François</a:t>
            </a:r>
            <a:r>
              <a:rPr lang="cs-CZ" sz="2000" dirty="0"/>
              <a:t> </a:t>
            </a:r>
            <a:r>
              <a:rPr lang="cs-CZ" sz="2000" dirty="0" err="1" smtClean="0"/>
              <a:t>Balssa</a:t>
            </a:r>
            <a:r>
              <a:rPr lang="cs-CZ" sz="2000" dirty="0" smtClean="0"/>
              <a:t>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/>
              <a:t>F</a:t>
            </a:r>
            <a:r>
              <a:rPr lang="cs-CZ" sz="2400" dirty="0" smtClean="0"/>
              <a:t>rancouzský </a:t>
            </a:r>
            <a:r>
              <a:rPr lang="cs-CZ" sz="2400" dirty="0"/>
              <a:t>představitel </a:t>
            </a:r>
            <a:r>
              <a:rPr lang="cs-CZ" sz="2400" b="1" u="sng" dirty="0"/>
              <a:t>realismu a </a:t>
            </a:r>
            <a:r>
              <a:rPr lang="cs-CZ" sz="2400" b="1" u="sng" dirty="0" smtClean="0"/>
              <a:t>romantismu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Jeden </a:t>
            </a:r>
            <a:r>
              <a:rPr lang="cs-CZ" sz="2400" dirty="0"/>
              <a:t>z největších spisovatelů 19. </a:t>
            </a:r>
            <a:r>
              <a:rPr lang="cs-CZ" sz="2400" dirty="0" smtClean="0"/>
              <a:t>století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Průkopník </a:t>
            </a:r>
            <a:r>
              <a:rPr lang="cs-CZ" sz="2400" b="1" u="sng" dirty="0"/>
              <a:t>kritického realismu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Po </a:t>
            </a:r>
            <a:r>
              <a:rPr lang="cs-CZ" sz="2400" dirty="0"/>
              <a:t>celý svůj život tvořil s nesmírnou pílí a měl obrovskou vůli, ale tak jak byl geniálním spisovatelem, byl i katastrofálním podnikatelem. 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Všechny </a:t>
            </a:r>
            <a:r>
              <a:rPr lang="cs-CZ" sz="2400" dirty="0"/>
              <a:t>podniky, do nichž se pustil, zkrachovaly a jeho dům neustále obléhali věřitelé</a:t>
            </a:r>
            <a:r>
              <a:rPr lang="cs-CZ" sz="2400" dirty="0" smtClean="0"/>
              <a:t>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 </a:t>
            </a:r>
            <a:r>
              <a:rPr lang="cs-CZ" sz="2400" dirty="0"/>
              <a:t>A přitom svá nejlepší díla napsal právě v době největší finanční krize.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ŽIVOTNÍ OSUDY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6314802"/>
            <a:ext cx="643927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POKUS SE VYSVĚTLIT PODTRŽENÉ VÝRAZY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10453"/>
            <a:ext cx="3240360" cy="460851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535" y="188640"/>
            <a:ext cx="3672408" cy="1354832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SPISOVATEL „Z POVOLÁNÍ“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37969" y="332656"/>
            <a:ext cx="5220072" cy="6186309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Balzac pocházel z bohaté rodiny: byl nejstarším synem právníka. 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err="1" smtClean="0"/>
              <a:t>Honoré</a:t>
            </a:r>
            <a:r>
              <a:rPr lang="cs-CZ" dirty="0" smtClean="0"/>
              <a:t> </a:t>
            </a:r>
            <a:r>
              <a:rPr lang="cs-CZ" dirty="0"/>
              <a:t>byl poslán do klášterní školy, nakonec se mu podařilo v Paříži vystudovat </a:t>
            </a:r>
            <a:r>
              <a:rPr lang="cs-CZ" dirty="0" smtClean="0"/>
              <a:t>práva</a:t>
            </a:r>
            <a:r>
              <a:rPr lang="cs-CZ" dirty="0"/>
              <a:t> </a:t>
            </a:r>
            <a:r>
              <a:rPr lang="cs-CZ" dirty="0" smtClean="0"/>
              <a:t>proti </a:t>
            </a:r>
            <a:r>
              <a:rPr lang="cs-CZ" dirty="0"/>
              <a:t>vůli otce. 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Krátce </a:t>
            </a:r>
            <a:r>
              <a:rPr lang="cs-CZ" dirty="0"/>
              <a:t>působil jako notář, ale pak se proti vůli rodiny stal spisovatelem. 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Celý </a:t>
            </a:r>
            <a:r>
              <a:rPr lang="cs-CZ" dirty="0"/>
              <a:t>jeho život byl provázen snahou dostat se do vyšší (</a:t>
            </a:r>
            <a:r>
              <a:rPr lang="cs-CZ" b="1" u="sng" dirty="0"/>
              <a:t>aristokratické) </a:t>
            </a:r>
            <a:r>
              <a:rPr lang="cs-CZ" b="1" u="sng" dirty="0" smtClean="0"/>
              <a:t>společnosti.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Z </a:t>
            </a:r>
            <a:r>
              <a:rPr lang="cs-CZ" dirty="0"/>
              <a:t>této snahy vyplývaly i jeho neustálé finanční potíže, které se snažil řešit svou </a:t>
            </a:r>
            <a:r>
              <a:rPr lang="cs-CZ" b="1" u="sng" dirty="0"/>
              <a:t>hektickou</a:t>
            </a:r>
            <a:r>
              <a:rPr lang="cs-CZ" dirty="0"/>
              <a:t> literární </a:t>
            </a:r>
            <a:r>
              <a:rPr lang="cs-CZ" dirty="0" smtClean="0"/>
              <a:t>tvorbou.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Několikrát </a:t>
            </a:r>
            <a:r>
              <a:rPr lang="cs-CZ" dirty="0"/>
              <a:t>se také pokusil o sebevraždu.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Když na tom byl finančně dobře, nakoupil akcie, ale zkrachoval. 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Byl </a:t>
            </a:r>
            <a:r>
              <a:rPr lang="cs-CZ" dirty="0"/>
              <a:t>poté nucen psát velmi intenzivně, aby zaplatil své dluhy. 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b="1" u="sng" dirty="0" smtClean="0"/>
              <a:t>Psal </a:t>
            </a:r>
            <a:r>
              <a:rPr lang="cs-CZ" b="1" u="sng" dirty="0"/>
              <a:t>vlastně pro výdělek </a:t>
            </a:r>
            <a:r>
              <a:rPr lang="cs-CZ" dirty="0"/>
              <a:t>(což v jeho době nebylo obvyklé) a výhradně v noci. 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Do </a:t>
            </a:r>
            <a:r>
              <a:rPr lang="cs-CZ" dirty="0"/>
              <a:t>dějin literatury vstoupil i jako legendární </a:t>
            </a:r>
            <a:r>
              <a:rPr lang="cs-CZ" b="1" u="sng" dirty="0"/>
              <a:t>„dělník pera“, </a:t>
            </a:r>
            <a:r>
              <a:rPr lang="cs-CZ" dirty="0"/>
              <a:t>známý svou mimořádnou </a:t>
            </a:r>
            <a:r>
              <a:rPr lang="cs-CZ" dirty="0" smtClean="0"/>
              <a:t>pracovitostí.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92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916832"/>
            <a:ext cx="8568952" cy="46782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Velmi mnoho pro Balzaca </a:t>
            </a: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znamenaly ženy</a:t>
            </a:r>
            <a:r>
              <a:rPr lang="cs-CZ" sz="2800" dirty="0"/>
              <a:t>. </a:t>
            </a:r>
            <a:endParaRPr lang="cs-CZ" sz="2800" dirty="0" smtClean="0"/>
          </a:p>
          <a:p>
            <a:pPr marL="457200" indent="-457200">
              <a:buClr>
                <a:schemeClr val="accent3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800" dirty="0" smtClean="0"/>
              <a:t>Velice </a:t>
            </a:r>
            <a:r>
              <a:rPr lang="cs-CZ" sz="2800" dirty="0"/>
              <a:t>zvláštní vztah měl k </a:t>
            </a: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paní de Berny</a:t>
            </a:r>
            <a:r>
              <a:rPr lang="cs-CZ" sz="2800" dirty="0"/>
              <a:t>, která byla starší o více než dvacet let a byla mu matkou přítelkyní i družkou v jedné osobě. </a:t>
            </a:r>
            <a:endParaRPr lang="cs-CZ" sz="2800" dirty="0" smtClean="0"/>
          </a:p>
          <a:p>
            <a:pPr marL="457200" indent="-457200">
              <a:buClr>
                <a:schemeClr val="accent3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800" dirty="0" smtClean="0"/>
              <a:t>Další </a:t>
            </a:r>
            <a:r>
              <a:rPr lang="cs-CZ" sz="2800" dirty="0"/>
              <a:t>ženou jeho života byla vdaná </a:t>
            </a:r>
            <a:r>
              <a:rPr lang="cs-CZ" sz="2800" dirty="0" err="1"/>
              <a:t>ukrajinskopolská</a:t>
            </a:r>
            <a:r>
              <a:rPr lang="cs-CZ" sz="2800" dirty="0"/>
              <a:t> </a:t>
            </a: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šlechtična </a:t>
            </a:r>
            <a:r>
              <a:rPr lang="cs-CZ" sz="2800" b="1" dirty="0" err="1">
                <a:solidFill>
                  <a:schemeClr val="accent3">
                    <a:lumMod val="75000"/>
                  </a:schemeClr>
                </a:solidFill>
              </a:rPr>
              <a:t>Hanská</a:t>
            </a:r>
            <a:r>
              <a:rPr lang="cs-CZ" sz="2800" dirty="0"/>
              <a:t>, která později ovdověla. Když se Balzac konečně dočkal sňatku s ní, brzy poté zemřela. Ještě před smrtí ho však opustila. Balzac spoléhal, že mu sňatek s </a:t>
            </a:r>
            <a:r>
              <a:rPr lang="cs-CZ" sz="2800" dirty="0" err="1"/>
              <a:t>Hanskou</a:t>
            </a:r>
            <a:r>
              <a:rPr lang="cs-CZ" sz="2800" dirty="0"/>
              <a:t> pomůže dostat se z dluhů, které byly následkem jeho nákladného života.</a:t>
            </a:r>
          </a:p>
          <a:p>
            <a:pPr marL="285750" indent="-285750">
              <a:buClr>
                <a:schemeClr val="accent3">
                  <a:lumMod val="50000"/>
                </a:schemeClr>
              </a:buCl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BALZAC A ŽENY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62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7733"/>
            <a:ext cx="4560348" cy="46805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6" name="TextovéPole 5"/>
          <p:cNvSpPr txBox="1"/>
          <p:nvPr/>
        </p:nvSpPr>
        <p:spPr>
          <a:xfrm>
            <a:off x="3708412" y="5606661"/>
            <a:ext cx="3816424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KNĚŽNA HANSKÁ</a:t>
            </a:r>
            <a:endParaRPr lang="cs-CZ" sz="3200" b="1" dirty="0"/>
          </a:p>
        </p:txBody>
      </p:sp>
      <p:pic>
        <p:nvPicPr>
          <p:cNvPr id="2053" name="Picture 5" descr="C:\Users\hkolackova\AppData\Local\Microsoft\Windows\Temporary Internet Files\Content.IE5\3IGX0MIJ\MP900405292[1].jp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029" y="1340768"/>
            <a:ext cx="2912368" cy="29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0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79079" y="1533236"/>
            <a:ext cx="8108006" cy="5062304"/>
          </a:xfrm>
        </p:spPr>
        <p:txBody>
          <a:bodyPr/>
          <a:lstStyle/>
          <a:p>
            <a:r>
              <a:rPr lang="cs-CZ" sz="36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Honoré</a:t>
            </a:r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de Balzac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Francouzský spisovatel 19. století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Tvůrce </a:t>
            </a:r>
            <a:r>
              <a:rPr lang="cs-CZ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kritickorealistického</a:t>
            </a: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románu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Celý život zápasil s dluhy z podnikání a těžce pracoval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 rozsáhlého díla: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Třídílný cyklus </a:t>
            </a:r>
          </a:p>
          <a:p>
            <a:r>
              <a:rPr lang="cs-CZ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Lidská komedie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Nejznámější román </a:t>
            </a:r>
          </a:p>
          <a:p>
            <a:r>
              <a:rPr lang="cs-CZ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Otec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Goriot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JMENOVKA SPISOVATELE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1772816"/>
            <a:ext cx="2618941" cy="107721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ZAPIŠTE SI DO SEŠITU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hkolackova\AppData\Local\Microsoft\Windows\Temporary Internet Files\Content.IE5\SF8XI4E7\MP900227577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984909"/>
            <a:ext cx="1884695" cy="259228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70670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1945" y="1628800"/>
            <a:ext cx="8229600" cy="50691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Literární směr – počátek Francie 19. století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/>
              <a:t>U</a:t>
            </a:r>
            <a:r>
              <a:rPr lang="cs-CZ" sz="2400" b="1" dirty="0" smtClean="0"/>
              <a:t>platnil se především </a:t>
            </a:r>
            <a:r>
              <a:rPr lang="cs-CZ" sz="2400" b="1" dirty="0"/>
              <a:t>v próze, hlavně v </a:t>
            </a:r>
            <a:r>
              <a:rPr lang="cs-CZ" sz="2400" b="1" dirty="0" smtClean="0"/>
              <a:t>románu.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Detailní popis prostředí a postav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Kritický postoj ke společnosti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4795638" cy="10668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Kritický realismus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260648"/>
            <a:ext cx="3024336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 NOVÝ TERMÍN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hkolackova\AppData\Local\Microsoft\Windows\Temporary Internet Files\Content.IE5\258A8EJH\MC90039721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73016"/>
            <a:ext cx="3276948" cy="281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6437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305342"/>
            <a:ext cx="8640960" cy="5262979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•</a:t>
            </a:r>
            <a:r>
              <a:rPr lang="cs-CZ" sz="2400" dirty="0">
                <a:solidFill>
                  <a:srgbClr val="FFC000"/>
                </a:solidFill>
              </a:rPr>
              <a:t>rozsáhlý cyklus 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zahrnující několik próz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•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osu tvoří </a:t>
            </a:r>
            <a:r>
              <a:rPr lang="cs-CZ" sz="2400" dirty="0">
                <a:solidFill>
                  <a:srgbClr val="FFC000"/>
                </a:solidFill>
              </a:rPr>
              <a:t>Otec </a:t>
            </a:r>
            <a:r>
              <a:rPr lang="cs-CZ" sz="2400" dirty="0" err="1">
                <a:solidFill>
                  <a:srgbClr val="FFC000"/>
                </a:solidFill>
              </a:rPr>
              <a:t>Goriot</a:t>
            </a:r>
            <a:r>
              <a:rPr lang="cs-CZ" sz="2400" dirty="0">
                <a:solidFill>
                  <a:srgbClr val="FFC000"/>
                </a:solidFill>
              </a:rPr>
              <a:t>, Lesk a bída kurtizán a Ztracené </a:t>
            </a:r>
            <a:r>
              <a:rPr lang="cs-CZ" sz="2400" dirty="0" smtClean="0">
                <a:solidFill>
                  <a:srgbClr val="FFC000"/>
                </a:solidFill>
              </a:rPr>
              <a:t>iluze</a:t>
            </a:r>
            <a:endParaRPr lang="cs-CZ" sz="2400" dirty="0">
              <a:solidFill>
                <a:srgbClr val="FFC000"/>
              </a:solidFill>
            </a:endParaRP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•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snažil se vytvořit systematický obraz společnosti a postihnout všechny společenské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vrstvy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C000"/>
                </a:solidFill>
              </a:rPr>
              <a:t>OTEC GORIOT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 </a:t>
            </a:r>
            <a:r>
              <a:rPr lang="cs-CZ" sz="2400" dirty="0"/>
              <a:t>Nejznámější román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/>
              <a:t> Velmi drsný popis reality, </a:t>
            </a:r>
            <a:r>
              <a:rPr lang="cs-CZ" sz="2400" dirty="0">
                <a:solidFill>
                  <a:srgbClr val="FFC000"/>
                </a:solidFill>
              </a:rPr>
              <a:t>naturalistický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/>
              <a:t> Vztah rodiče-děti je určován penězi, majetkem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/>
              <a:t> </a:t>
            </a:r>
            <a:r>
              <a:rPr lang="cs-CZ" sz="2400" dirty="0" err="1"/>
              <a:t>Goriot</a:t>
            </a:r>
            <a:r>
              <a:rPr lang="cs-CZ" sz="2400" dirty="0"/>
              <a:t> miluje své dcery, ty jej však vyhledávají jen kvůli penězům.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/>
              <a:t>Nakonec </a:t>
            </a:r>
            <a:r>
              <a:rPr lang="cs-CZ" sz="2400" dirty="0" err="1" smtClean="0"/>
              <a:t>Goriot</a:t>
            </a:r>
            <a:r>
              <a:rPr lang="cs-CZ" sz="2400" dirty="0" smtClean="0"/>
              <a:t> umírá </a:t>
            </a:r>
            <a:r>
              <a:rPr lang="cs-CZ" sz="2400" dirty="0"/>
              <a:t>sám, chudý a opuštěn.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/>
              <a:t>Jeho pohřeb zajišťuje chudý student </a:t>
            </a:r>
            <a:r>
              <a:rPr lang="cs-CZ" sz="2400" dirty="0" err="1"/>
              <a:t>Rastignac</a:t>
            </a:r>
            <a:r>
              <a:rPr lang="cs-CZ" sz="2400" dirty="0"/>
              <a:t>, dcery pošlou jen posly, kteří mají na obřad </a:t>
            </a:r>
            <a:r>
              <a:rPr lang="cs-CZ" sz="2400" dirty="0" smtClean="0"/>
              <a:t>dohlédnout</a:t>
            </a:r>
            <a:endParaRPr lang="cs-CZ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16632"/>
            <a:ext cx="7680960" cy="10668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LIDSKÁ KOMEDIE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206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95536" y="1628800"/>
            <a:ext cx="7680960" cy="448663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285750" indent="-285750"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REALISMUS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ROMANTISMUS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KRITICKÝ REALISMUS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CYKLUS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ROMÁN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ARISTOKRATICKÁ SPOLEČNOST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HEKTICKÝ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LITERÁRNÍ TERMÍNY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657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836712"/>
            <a:ext cx="8784976" cy="590465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2800" dirty="0" err="1" smtClean="0">
                <a:solidFill>
                  <a:schemeClr val="bg1"/>
                </a:solidFill>
              </a:rPr>
              <a:t>TOURNACHON,Gaspard-Félix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  <a:r>
              <a:rPr lang="cs-CZ" sz="2800" dirty="0">
                <a:solidFill>
                  <a:schemeClr val="bg1"/>
                </a:solidFill>
              </a:rPr>
              <a:t>Http</a:t>
            </a:r>
            <a:r>
              <a:rPr lang="cs-CZ" sz="2800" dirty="0" smtClean="0">
                <a:solidFill>
                  <a:schemeClr val="bg1"/>
                </a:solidFill>
              </a:rPr>
              <a:t>://fr.wikipedia.org</a:t>
            </a:r>
            <a:r>
              <a:rPr lang="cs-CZ" sz="2800" dirty="0">
                <a:solidFill>
                  <a:schemeClr val="bg1"/>
                </a:solidFill>
              </a:rPr>
              <a:t> [online</a:t>
            </a:r>
            <a:r>
              <a:rPr lang="cs-CZ" sz="2800" dirty="0" smtClean="0">
                <a:solidFill>
                  <a:schemeClr val="bg1"/>
                </a:solidFill>
              </a:rPr>
              <a:t>].</a:t>
            </a:r>
            <a:r>
              <a:rPr lang="fr-FR" sz="2800" dirty="0">
                <a:solidFill>
                  <a:schemeClr val="bg1"/>
                </a:solidFill>
              </a:rPr>
              <a:t> 25 août 2005 à 19:15</a:t>
            </a:r>
            <a:r>
              <a:rPr lang="cs-CZ" sz="2800" dirty="0" smtClean="0">
                <a:solidFill>
                  <a:schemeClr val="bg1"/>
                </a:solidFill>
              </a:rPr>
              <a:t>. [2011-11-08</a:t>
            </a:r>
            <a:r>
              <a:rPr lang="cs-CZ" sz="2800" dirty="0">
                <a:solidFill>
                  <a:schemeClr val="bg1"/>
                </a:solidFill>
              </a:rPr>
              <a:t>] </a:t>
            </a:r>
            <a:r>
              <a:rPr lang="cs-CZ" sz="2800" dirty="0" err="1">
                <a:solidFill>
                  <a:schemeClr val="bg1"/>
                </a:solidFill>
              </a:rPr>
              <a:t>Fichier:Balzac.jpg</a:t>
            </a:r>
            <a:r>
              <a:rPr lang="cs-CZ" sz="2800" dirty="0">
                <a:solidFill>
                  <a:schemeClr val="bg1"/>
                </a:solidFill>
              </a:rPr>
              <a:t>. </a:t>
            </a:r>
            <a:r>
              <a:rPr lang="en-US" sz="28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2800" dirty="0">
                <a:solidFill>
                  <a:schemeClr val="bg1"/>
                </a:solidFill>
              </a:rPr>
              <a:t>. Dostupné z WWW: </a:t>
            </a:r>
            <a:r>
              <a:rPr lang="cs-CZ" sz="2800" dirty="0" smtClean="0">
                <a:solidFill>
                  <a:schemeClr val="bg1"/>
                </a:solidFill>
              </a:rPr>
              <a:t>&lt;http</a:t>
            </a:r>
            <a:r>
              <a:rPr lang="cs-CZ" sz="2800" dirty="0">
                <a:solidFill>
                  <a:schemeClr val="bg1"/>
                </a:solidFill>
              </a:rPr>
              <a:t>://http://</a:t>
            </a:r>
            <a:r>
              <a:rPr lang="cs-CZ" sz="2800" dirty="0" smtClean="0">
                <a:solidFill>
                  <a:schemeClr val="bg1"/>
                </a:solidFill>
              </a:rPr>
              <a:t>fr.wikipedia.org/wiki/</a:t>
            </a:r>
            <a:r>
              <a:rPr lang="cs-CZ" sz="2800" dirty="0" err="1" smtClean="0">
                <a:solidFill>
                  <a:schemeClr val="bg1"/>
                </a:solidFill>
              </a:rPr>
              <a:t>Fichier:Balzac.jp</a:t>
            </a:r>
            <a:r>
              <a:rPr lang="cs-CZ" sz="2800" dirty="0" smtClean="0">
                <a:solidFill>
                  <a:schemeClr val="bg1"/>
                </a:solidFill>
              </a:rPr>
              <a:t>&gt;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2800" dirty="0" err="1" smtClean="0">
                <a:solidFill>
                  <a:schemeClr val="bg1"/>
                </a:solidFill>
              </a:rPr>
              <a:t>BOULANGER,Louis</a:t>
            </a:r>
            <a:r>
              <a:rPr lang="cs-CZ" sz="2800" dirty="0" smtClean="0">
                <a:solidFill>
                  <a:schemeClr val="bg1"/>
                </a:solidFill>
              </a:rPr>
              <a:t>. Http://fr.wikipedia.org [online].</a:t>
            </a:r>
            <a:r>
              <a:rPr lang="fr-FR" sz="2800" dirty="0" smtClean="0">
                <a:solidFill>
                  <a:schemeClr val="bg1"/>
                </a:solidFill>
              </a:rPr>
              <a:t> 25 août 2005 à 19:15</a:t>
            </a:r>
            <a:r>
              <a:rPr lang="cs-CZ" sz="2800" dirty="0">
                <a:solidFill>
                  <a:schemeClr val="bg1"/>
                </a:solidFill>
              </a:rPr>
              <a:t>. [</a:t>
            </a:r>
            <a:r>
              <a:rPr lang="cs-CZ" sz="2800" dirty="0" smtClean="0">
                <a:solidFill>
                  <a:schemeClr val="bg1"/>
                </a:solidFill>
              </a:rPr>
              <a:t>2011-11-08] </a:t>
            </a:r>
            <a:r>
              <a:rPr lang="cs-CZ" sz="2800" dirty="0" err="1" smtClean="0">
                <a:solidFill>
                  <a:schemeClr val="bg1"/>
                </a:solidFill>
              </a:rPr>
              <a:t>Fichier:Balzac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03.jpgg. </a:t>
            </a:r>
            <a:r>
              <a:rPr lang="en-US" sz="2800" dirty="0" smtClean="0">
                <a:solidFill>
                  <a:schemeClr val="bg1"/>
                </a:solidFill>
              </a:rPr>
              <a:t>From Wikipedia, the free encyclopedia</a:t>
            </a:r>
            <a:r>
              <a:rPr lang="cs-CZ" sz="2800" dirty="0" smtClean="0">
                <a:solidFill>
                  <a:schemeClr val="bg1"/>
                </a:solidFill>
              </a:rPr>
              <a:t>. Dostupné z WWW: &lt;http://fr.wikipedia.org/wiki/Fichier:Balzac_03.jpg&gt;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VON </a:t>
            </a:r>
            <a:r>
              <a:rPr lang="cs-CZ" sz="2800" dirty="0" err="1" smtClean="0">
                <a:solidFill>
                  <a:schemeClr val="bg1"/>
                </a:solidFill>
              </a:rPr>
              <a:t>SOWGEN,Holz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  <a:r>
              <a:rPr lang="cs-CZ" sz="2800" dirty="0">
                <a:solidFill>
                  <a:schemeClr val="bg1"/>
                </a:solidFill>
              </a:rPr>
              <a:t>Http://fr.wikipedia.org [online</a:t>
            </a:r>
            <a:r>
              <a:rPr lang="cs-CZ" sz="2800" dirty="0" smtClean="0">
                <a:solidFill>
                  <a:schemeClr val="bg1"/>
                </a:solidFill>
              </a:rPr>
              <a:t>].</a:t>
            </a:r>
            <a:r>
              <a:rPr lang="fr-FR" sz="2800" dirty="0" smtClean="0">
                <a:solidFill>
                  <a:schemeClr val="bg1"/>
                </a:solidFill>
              </a:rPr>
              <a:t>7 </a:t>
            </a:r>
            <a:r>
              <a:rPr lang="fr-FR" sz="2800" dirty="0">
                <a:solidFill>
                  <a:schemeClr val="bg1"/>
                </a:solidFill>
              </a:rPr>
              <a:t>mai 2007 à 19:47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  <a:r>
              <a:rPr lang="cs-CZ" sz="2800" dirty="0">
                <a:solidFill>
                  <a:schemeClr val="bg1"/>
                </a:solidFill>
              </a:rPr>
              <a:t>[2011-11-08] </a:t>
            </a:r>
            <a:r>
              <a:rPr lang="cs-CZ" sz="2800" dirty="0" err="1">
                <a:solidFill>
                  <a:schemeClr val="bg1"/>
                </a:solidFill>
              </a:rPr>
              <a:t>Fichier:Hanska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Holz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Sowgen</a:t>
            </a:r>
            <a:r>
              <a:rPr lang="cs-CZ" sz="2800" dirty="0">
                <a:solidFill>
                  <a:schemeClr val="bg1"/>
                </a:solidFill>
              </a:rPr>
              <a:t> 1825.jpg. </a:t>
            </a:r>
            <a:r>
              <a:rPr lang="en-US" sz="28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2800" dirty="0">
                <a:solidFill>
                  <a:schemeClr val="bg1"/>
                </a:solidFill>
              </a:rPr>
              <a:t>. Dostupné z WWW: </a:t>
            </a:r>
            <a:r>
              <a:rPr lang="cs-CZ" sz="2800" dirty="0" smtClean="0">
                <a:solidFill>
                  <a:schemeClr val="bg1"/>
                </a:solidFill>
              </a:rPr>
              <a:t>&lt;http</a:t>
            </a:r>
            <a:r>
              <a:rPr lang="cs-CZ" sz="2800" dirty="0">
                <a:solidFill>
                  <a:schemeClr val="bg1"/>
                </a:solidFill>
              </a:rPr>
              <a:t>://</a:t>
            </a:r>
            <a:r>
              <a:rPr lang="cs-CZ" sz="2800" dirty="0" smtClean="0">
                <a:solidFill>
                  <a:schemeClr val="bg1"/>
                </a:solidFill>
              </a:rPr>
              <a:t>fr.wikipedia.org/wiki/Fichier:Hanska_Holz_Sowgen_1825.jpg&gt;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Ostatní </a:t>
            </a:r>
            <a:r>
              <a:rPr lang="cs-CZ" sz="2800" dirty="0">
                <a:solidFill>
                  <a:schemeClr val="bg1"/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bg1"/>
                </a:solidFill>
              </a:rPr>
              <a:t>office</a:t>
            </a:r>
            <a:r>
              <a:rPr lang="cs-CZ" sz="2800" dirty="0">
                <a:solidFill>
                  <a:schemeClr val="bg1"/>
                </a:solidFill>
              </a:rPr>
              <a:t>- www.office.com</a:t>
            </a:r>
          </a:p>
          <a:p>
            <a:pPr marL="457200" indent="-457200" algn="ctr">
              <a:buClrTx/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FOTOGRAFIE JSOU VKLÁDÁNY </a:t>
            </a:r>
            <a:r>
              <a:rPr lang="cs-CZ" sz="2800" dirty="0" smtClean="0">
                <a:solidFill>
                  <a:schemeClr val="bg1"/>
                </a:solidFill>
              </a:rPr>
              <a:t>OPAKOVANĚ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24030" cy="536104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416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334</TotalTime>
  <Words>769</Words>
  <Application>Microsoft Office PowerPoint</Application>
  <PresentationFormat>Předvádění na obrazovce (4:3)</PresentationFormat>
  <Paragraphs>117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Mylar</vt:lpstr>
      <vt:lpstr>Prezentace aplikace PowerPoint</vt:lpstr>
      <vt:lpstr>ANOTACE</vt:lpstr>
      <vt:lpstr>KLÍČOVÁ SLOVA</vt:lpstr>
      <vt:lpstr>Honoré de Balzac [onoré de balzak]</vt:lpstr>
      <vt:lpstr>KDO BYL HONORÉ DE BALZAC</vt:lpstr>
      <vt:lpstr>ŽIVOTNÍ OSUDY</vt:lpstr>
      <vt:lpstr>SPISOVATEL „Z POVOLÁNÍ“</vt:lpstr>
      <vt:lpstr>BALZAC A ŽENY</vt:lpstr>
      <vt:lpstr>Prezentace aplikace PowerPoint</vt:lpstr>
      <vt:lpstr>JMENOVKA SPISOVATELE</vt:lpstr>
      <vt:lpstr>Kritický realismus</vt:lpstr>
      <vt:lpstr>LIDSKÁ KOMEDIE</vt:lpstr>
      <vt:lpstr>LITERÁRNÍ TERMÍNY</vt:lpstr>
      <vt:lpstr>CITACE: OBRÁZKY, FOTOGRAFIE, KRESBY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Honoré de Balzac</dc:title>
  <dc:creator>EU12</dc:creator>
  <cp:lastModifiedBy>H Koláčková</cp:lastModifiedBy>
  <cp:revision>41</cp:revision>
  <dcterms:created xsi:type="dcterms:W3CDTF">2011-04-01T09:00:33Z</dcterms:created>
  <dcterms:modified xsi:type="dcterms:W3CDTF">2012-05-25T08:06:14Z</dcterms:modified>
</cp:coreProperties>
</file>