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5"/>
  </p:notesMasterIdLst>
  <p:sldIdLst>
    <p:sldId id="267" r:id="rId2"/>
    <p:sldId id="268" r:id="rId3"/>
    <p:sldId id="256" r:id="rId4"/>
    <p:sldId id="283" r:id="rId5"/>
    <p:sldId id="284" r:id="rId6"/>
    <p:sldId id="287" r:id="rId7"/>
    <p:sldId id="282" r:id="rId8"/>
    <p:sldId id="278" r:id="rId9"/>
    <p:sldId id="259" r:id="rId10"/>
    <p:sldId id="260" r:id="rId11"/>
    <p:sldId id="286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1" autoAdjust="0"/>
    <p:restoredTop sz="94667" autoAdjust="0"/>
  </p:normalViewPr>
  <p:slideViewPr>
    <p:cSldViewPr>
      <p:cViewPr varScale="1">
        <p:scale>
          <a:sx n="95" d="100"/>
          <a:sy n="95" d="100"/>
        </p:scale>
        <p:origin x="-46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B358DA-29EF-40FD-A748-9CAB4F11B0DB}" type="datetimeFigureOut">
              <a:rPr lang="cs-CZ" smtClean="0"/>
              <a:pPr/>
              <a:t>25.5.2012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C0A8-C40B-417D-AE34-141255174BC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789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9C0A8-C40B-417D-AE34-141255174BC5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9C0A8-C40B-417D-AE34-141255174BC5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9C0A8-C40B-417D-AE34-141255174BC5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9C0A8-C40B-417D-AE34-141255174BC5}" type="slidenum">
              <a:rPr lang="cs-CZ" smtClean="0"/>
              <a:pPr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9C0A8-C40B-417D-AE34-141255174BC5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155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804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393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377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660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433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140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458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82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591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553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25.5.2012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white">
                    <a:alpha val="6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alpha val="6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8757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92D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92D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92D050"/>
              </a:solidFill>
            </a:endParaRP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TÉMA</a:t>
            </a:r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:  LEV NIKOLAJEVIČ TOLSTOJ</a:t>
            </a:r>
            <a:endParaRPr lang="cs-CZ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:  9. 11. 2011</a:t>
            </a:r>
            <a:endParaRPr lang="cs-CZ" sz="2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VY_32_INOVACE_41_HG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31628"/>
            <a:ext cx="1457325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424429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836712"/>
            <a:ext cx="8928992" cy="590465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PREZENTACE VYTVOŘENA JAKO DOPLNĚNÍ K OPAKOVACÍMU UČIVU 9. ROČNÍKU – KRITICKÝ REALISMUS – SPISOVATEL LEV NIKOLAJEVIČ TOLSTOJ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 RÁMCI PREZENTACE MAJÍ ŽÁCI MOŽNOST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SEZNÁMIT SE S OSOBNOSTÍ, ŽIVOTNÍMI OSUDY A DÍLEM SPISOVATELE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POZNAT HLAVNÍ MYŠLENKY PROLÍNAJÍCÍ SE DO VŠECH SPISOVATELOVÝCH DĚL</a:t>
            </a: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Pilotáž: Prezentace pilotována ve třídách 9. ročníku, ale je možné ji využít jako doplnění učiva literatury ve všech třídách II. stupně ZŠ a víceletá gymnázia. Je součástí bloku prezentací  Světový realismus. Žáky oslovuje osobnost, životní osudy i životní filozofie Tolstého. Učivo je vhodné podle časových možností doplnit ukázkou z některého ze zfilmovaných románů.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52022" cy="536104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ANOTACE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44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619672" y="6021288"/>
            <a:ext cx="6400800" cy="648072"/>
          </a:xfr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[LEV NYKOLAJEVIČ TOLSTOJ]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4725144"/>
            <a:ext cx="7992888" cy="1080120"/>
          </a:xfr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6600" i="1" dirty="0" smtClean="0">
                <a:solidFill>
                  <a:srgbClr val="002060"/>
                </a:solidFill>
                <a:latin typeface="Tw Cen MT" pitchFamily="34" charset="-18"/>
              </a:rPr>
              <a:t>Lev Nikolajevič Tolstoj</a:t>
            </a:r>
            <a:endParaRPr lang="cs-CZ" sz="6600" i="1" dirty="0">
              <a:solidFill>
                <a:srgbClr val="002060"/>
              </a:solidFill>
              <a:latin typeface="Tw Cen MT" pitchFamily="34" charset="-18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260648"/>
            <a:ext cx="5760640" cy="138499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Calibri" pitchFamily="34" charset="0"/>
              </a:rPr>
              <a:t>„Falešný </a:t>
            </a:r>
            <a:r>
              <a:rPr lang="cs-CZ" sz="2800" b="1" dirty="0">
                <a:solidFill>
                  <a:srgbClr val="002060"/>
                </a:solidFill>
                <a:latin typeface="Calibri" pitchFamily="34" charset="0"/>
              </a:rPr>
              <a:t>přítel je horší, než nepřítel, </a:t>
            </a:r>
          </a:p>
          <a:p>
            <a:pPr algn="ctr"/>
            <a:r>
              <a:rPr lang="cs-CZ" sz="2800" b="1" dirty="0">
                <a:solidFill>
                  <a:srgbClr val="002060"/>
                </a:solidFill>
                <a:latin typeface="Calibri" pitchFamily="34" charset="0"/>
              </a:rPr>
              <a:t>protože nepříteli se vyhýbáš, kdežto příteli věříš</a:t>
            </a:r>
            <a:r>
              <a:rPr lang="cs-CZ" sz="2800" b="1" dirty="0" smtClean="0">
                <a:solidFill>
                  <a:srgbClr val="002060"/>
                </a:solidFill>
                <a:latin typeface="Calibri" pitchFamily="34" charset="0"/>
              </a:rPr>
              <a:t>.“</a:t>
            </a:r>
            <a:endParaRPr lang="cs-CZ" sz="2800" b="1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13267"/>
            <a:ext cx="2311524" cy="3280858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59594"/>
            <a:ext cx="2381250" cy="3334531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06613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</a:rPr>
              <a:t>KDO BYL LEV NIKOLAJEVIČ TOLSTOJ</a:t>
            </a:r>
            <a:endParaRPr lang="cs-CZ" b="1" dirty="0">
              <a:solidFill>
                <a:schemeClr val="bg2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628800"/>
            <a:ext cx="8352928" cy="4968552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b="1" i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Všestranná umělecká osobnost </a:t>
            </a:r>
            <a:r>
              <a:rPr lang="cs-CZ" sz="2800" b="1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světové </a:t>
            </a:r>
            <a:r>
              <a:rPr lang="cs-CZ" sz="2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literatury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Přední představitel </a:t>
            </a:r>
            <a:r>
              <a:rPr lang="cs-CZ" sz="2800" b="1" i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kritického </a:t>
            </a:r>
            <a:r>
              <a:rPr lang="cs-CZ" sz="2800" b="1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realismu</a:t>
            </a:r>
            <a:endParaRPr lang="cs-CZ" sz="2800" b="1" i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Jeden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z </a:t>
            </a:r>
            <a:r>
              <a:rPr lang="cs-CZ" sz="2800" b="1" i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nejslavnějších ruských spisovatelů </a:t>
            </a:r>
          </a:p>
          <a:p>
            <a:r>
              <a:rPr lang="cs-CZ" sz="2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2800" b="1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19. a počátku 20. století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rozaik</a:t>
            </a:r>
            <a:r>
              <a:rPr lang="cs-CZ" sz="2800" b="1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, dramatik, publicista, myslitel, filosof a </a:t>
            </a:r>
            <a:r>
              <a:rPr lang="cs-CZ" sz="2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pedagog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Zakladatel </a:t>
            </a:r>
            <a:r>
              <a:rPr lang="cs-CZ" sz="2800" b="1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křesťanské náboženské koncepce hlásající </a:t>
            </a:r>
            <a:r>
              <a:rPr lang="cs-CZ" sz="2800" b="1" i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pasívní rezistenci </a:t>
            </a:r>
            <a:r>
              <a:rPr lang="cs-CZ" sz="2800" b="1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 </a:t>
            </a:r>
            <a:r>
              <a:rPr lang="cs-CZ" sz="2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nepřetržité </a:t>
            </a:r>
            <a:r>
              <a:rPr lang="cs-CZ" sz="2800" b="1" i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sebezdokonalování </a:t>
            </a:r>
            <a:r>
              <a:rPr lang="cs-CZ" sz="2800" b="1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člověka</a:t>
            </a:r>
          </a:p>
        </p:txBody>
      </p:sp>
    </p:spTree>
    <p:extLst>
      <p:ext uri="{BB962C8B-B14F-4D97-AF65-F5344CB8AC3E}">
        <p14:creationId xmlns:p14="http://schemas.microsoft.com/office/powerpoint/2010/main" val="575951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6473" y="476672"/>
            <a:ext cx="4824536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>
                <a:solidFill>
                  <a:srgbClr val="FFC000"/>
                </a:solidFill>
              </a:rPr>
              <a:t>Základní Tolstého tezí bylo neprotivení se zlu násilím a celkové nenásilí. </a:t>
            </a:r>
            <a:endParaRPr lang="cs-CZ" sz="2400" b="1" i="1" dirty="0" smtClean="0">
              <a:solidFill>
                <a:srgbClr val="FFC000"/>
              </a:solidFill>
            </a:endParaRPr>
          </a:p>
          <a:p>
            <a:r>
              <a:rPr lang="cs-CZ" sz="2400" i="1" dirty="0" smtClean="0">
                <a:solidFill>
                  <a:srgbClr val="5AA2AE">
                    <a:lumMod val="60000"/>
                    <a:lumOff val="40000"/>
                  </a:srgbClr>
                </a:solidFill>
              </a:rPr>
              <a:t>Tato </a:t>
            </a:r>
            <a:r>
              <a:rPr lang="cs-CZ" sz="2400" i="1" dirty="0">
                <a:solidFill>
                  <a:srgbClr val="5AA2AE">
                    <a:lumMod val="60000"/>
                    <a:lumOff val="40000"/>
                  </a:srgbClr>
                </a:solidFill>
              </a:rPr>
              <a:t>myšlenka se prolíná celým jeho dílem a výrazně ovlivnila některé </a:t>
            </a:r>
            <a:r>
              <a:rPr lang="cs-CZ" sz="2400" i="1" dirty="0" smtClean="0">
                <a:solidFill>
                  <a:srgbClr val="FFC000"/>
                </a:solidFill>
              </a:rPr>
              <a:t>pacifisty</a:t>
            </a:r>
            <a:r>
              <a:rPr lang="cs-CZ" sz="2400" i="1" dirty="0" smtClean="0">
                <a:solidFill>
                  <a:srgbClr val="5AA2AE">
                    <a:lumMod val="60000"/>
                    <a:lumOff val="40000"/>
                  </a:srgbClr>
                </a:solidFill>
              </a:rPr>
              <a:t>.</a:t>
            </a:r>
            <a:endParaRPr lang="cs-CZ" sz="2400" i="1" dirty="0">
              <a:solidFill>
                <a:srgbClr val="5AA2AE">
                  <a:lumMod val="60000"/>
                  <a:lumOff val="40000"/>
                </a:srgbClr>
              </a:solidFill>
            </a:endParaRPr>
          </a:p>
          <a:p>
            <a:r>
              <a:rPr lang="cs-CZ" sz="2400" i="1" dirty="0">
                <a:solidFill>
                  <a:srgbClr val="5AA2AE">
                    <a:lumMod val="60000"/>
                    <a:lumOff val="40000"/>
                  </a:srgbClr>
                </a:solidFill>
              </a:rPr>
              <a:t> </a:t>
            </a:r>
          </a:p>
          <a:p>
            <a:r>
              <a:rPr lang="cs-CZ" sz="2400" i="1" dirty="0">
                <a:solidFill>
                  <a:srgbClr val="5AA2AE">
                    <a:lumMod val="60000"/>
                    <a:lumOff val="40000"/>
                  </a:srgbClr>
                </a:solidFill>
              </a:rPr>
              <a:t>Z dalších názorů lze zdůraznit především tyto: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>
                <a:solidFill>
                  <a:srgbClr val="5AA2AE">
                    <a:lumMod val="60000"/>
                    <a:lumOff val="40000"/>
                  </a:srgbClr>
                </a:solidFill>
              </a:rPr>
              <a:t> </a:t>
            </a:r>
            <a:r>
              <a:rPr lang="cs-CZ" sz="2400" i="1" dirty="0" smtClean="0">
                <a:solidFill>
                  <a:srgbClr val="5AA2AE">
                    <a:lumMod val="60000"/>
                    <a:lumOff val="40000"/>
                  </a:srgbClr>
                </a:solidFill>
              </a:rPr>
              <a:t>Vše </a:t>
            </a:r>
            <a:r>
              <a:rPr lang="cs-CZ" sz="2400" i="1" dirty="0">
                <a:solidFill>
                  <a:srgbClr val="5AA2AE">
                    <a:lumMod val="60000"/>
                    <a:lumOff val="40000"/>
                  </a:srgbClr>
                </a:solidFill>
              </a:rPr>
              <a:t>lze řešit po dobrém.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i="1" dirty="0">
                <a:solidFill>
                  <a:srgbClr val="5AA2AE">
                    <a:lumMod val="60000"/>
                    <a:lumOff val="40000"/>
                  </a:srgbClr>
                </a:solidFill>
              </a:rPr>
              <a:t> </a:t>
            </a:r>
            <a:r>
              <a:rPr lang="cs-CZ" sz="2400" i="1" dirty="0" smtClean="0">
                <a:solidFill>
                  <a:srgbClr val="5AA2AE">
                    <a:lumMod val="60000"/>
                    <a:lumOff val="40000"/>
                  </a:srgbClr>
                </a:solidFill>
              </a:rPr>
              <a:t>Domníval </a:t>
            </a:r>
            <a:r>
              <a:rPr lang="cs-CZ" sz="2400" i="1" dirty="0">
                <a:solidFill>
                  <a:srgbClr val="5AA2AE">
                    <a:lumMod val="60000"/>
                    <a:lumOff val="40000"/>
                  </a:srgbClr>
                </a:solidFill>
              </a:rPr>
              <a:t>se, že žena se má starat o rodinu a </a:t>
            </a:r>
            <a:r>
              <a:rPr lang="cs-CZ" sz="2400" i="1" dirty="0" smtClean="0">
                <a:solidFill>
                  <a:srgbClr val="5AA2AE">
                    <a:lumMod val="60000"/>
                    <a:lumOff val="40000"/>
                  </a:srgbClr>
                </a:solidFill>
              </a:rPr>
              <a:t> rodit </a:t>
            </a:r>
            <a:r>
              <a:rPr lang="cs-CZ" sz="2400" i="1" dirty="0">
                <a:solidFill>
                  <a:srgbClr val="5AA2AE">
                    <a:lumMod val="60000"/>
                    <a:lumOff val="40000"/>
                  </a:srgbClr>
                </a:solidFill>
              </a:rPr>
              <a:t>děti, ne přemýšlet</a:t>
            </a:r>
            <a:r>
              <a:rPr lang="cs-CZ" sz="2400" i="1" dirty="0" smtClean="0">
                <a:solidFill>
                  <a:srgbClr val="5AA2AE">
                    <a:lumMod val="60000"/>
                    <a:lumOff val="40000"/>
                  </a:srgbClr>
                </a:solidFill>
              </a:rPr>
              <a:t>.</a:t>
            </a:r>
          </a:p>
          <a:p>
            <a:endParaRPr lang="cs-CZ" sz="2400" b="1" i="1" dirty="0" smtClean="0">
              <a:solidFill>
                <a:srgbClr val="FFC000"/>
              </a:solidFill>
            </a:endParaRPr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Z těchto </a:t>
            </a:r>
            <a:r>
              <a:rPr lang="cs-CZ" sz="2400" b="1" i="1" dirty="0">
                <a:solidFill>
                  <a:srgbClr val="FFC000"/>
                </a:solidFill>
              </a:rPr>
              <a:t>názorů vycházel jak ve svém životě, tak při psaní svých děl.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939423" y="4413304"/>
            <a:ext cx="2304256" cy="1200329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242852"/>
                </a:solidFill>
              </a:rPr>
              <a:t>SROVNÁNÍ TOLSTÉHO A GÁNDHÍHO</a:t>
            </a:r>
            <a:endParaRPr lang="cs-CZ" sz="2400" b="1" dirty="0">
              <a:solidFill>
                <a:srgbClr val="242852"/>
              </a:solidFill>
            </a:endParaRPr>
          </a:p>
        </p:txBody>
      </p:sp>
      <p:pic>
        <p:nvPicPr>
          <p:cNvPr id="5122" name="Picture 2" descr="C:\Users\EU12\AppData\Local\Microsoft\Windows\Temporary Internet Files\Content.IE5\T5O0BKPZ\MC900034637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509" y="980728"/>
            <a:ext cx="3276649" cy="268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949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02520"/>
            <a:ext cx="7023472" cy="573615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03291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276872"/>
            <a:ext cx="8352928" cy="3816424"/>
          </a:xfrm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Narodil se v 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Jasné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Polyaně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24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Pocházel 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ze starého šlechtického rodu. </a:t>
            </a:r>
            <a:endParaRPr lang="cs-CZ" sz="24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Jeho 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rodiče však brzy zemřeli. </a:t>
            </a:r>
            <a:endParaRPr lang="cs-CZ" sz="24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zal 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si mladou dívku ze šlechtického rodu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Jejich 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povahy však byly velmi rozdílné, proto si vzájemně neporozuměli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Ke 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krizi v manželství přispěl Tolstoj svými častými nevěrami a psychickým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týráním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Tolstoj byl </a:t>
            </a:r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impulzivní, panovačný, neschopný dokončit započaté projekty. </a:t>
            </a:r>
            <a:endParaRPr lang="cs-CZ" sz="24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Jeho </a:t>
            </a:r>
            <a:r>
              <a:rPr lang="cs-CZ" sz="20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duchovní vývoj se ubíral složitými 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cestami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2170584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bg2"/>
                </a:solidFill>
                <a:latin typeface="+mn-lt"/>
              </a:rPr>
              <a:t>Život</a:t>
            </a:r>
            <a:endParaRPr lang="cs-CZ" sz="6000" b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EU12\AppData\Local\Microsoft\Windows\Temporary Internet Files\Content.IE5\T5O0BKPZ\MP9004337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648"/>
            <a:ext cx="2649488" cy="2505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49047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52736"/>
            <a:ext cx="612068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Tolstoj odmítal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carismus.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osmdesátých letech opustil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společnost,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ze které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pocházel a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snažil se </a:t>
            </a:r>
            <a:r>
              <a:rPr lang="cs-CZ" sz="2800" b="1" dirty="0">
                <a:solidFill>
                  <a:srgbClr val="FFC000"/>
                </a:solidFill>
              </a:rPr>
              <a:t>zařadit mezi </a:t>
            </a:r>
            <a:r>
              <a:rPr lang="cs-CZ" sz="2800" b="1" dirty="0" smtClean="0">
                <a:solidFill>
                  <a:srgbClr val="FFC000"/>
                </a:solidFill>
              </a:rPr>
              <a:t>mužiky,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 to jak fyzickou prací, tak stylem oblékání. </a:t>
            </a:r>
            <a:endParaRPr lang="cs-CZ" sz="28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Svými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názory a chováním si Tolstoj proti sobě poštval rodinu a byl </a:t>
            </a:r>
            <a:r>
              <a:rPr lang="cs-CZ" sz="2800" b="1" dirty="0">
                <a:solidFill>
                  <a:srgbClr val="FFC000"/>
                </a:solidFill>
              </a:rPr>
              <a:t>nucen </a:t>
            </a:r>
            <a:r>
              <a:rPr lang="cs-CZ" sz="2800" b="1" dirty="0" smtClean="0">
                <a:solidFill>
                  <a:srgbClr val="FFC000"/>
                </a:solidFill>
              </a:rPr>
              <a:t>rodnou </a:t>
            </a:r>
            <a:r>
              <a:rPr lang="cs-CZ" sz="2800" b="1" dirty="0">
                <a:solidFill>
                  <a:srgbClr val="FFC000"/>
                </a:solidFill>
              </a:rPr>
              <a:t>obec opustit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. </a:t>
            </a:r>
            <a:endParaRPr lang="cs-CZ" sz="28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Cestoval vlakem,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aniž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věděl,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kam chce vlastně jet. Při tomto cestování onemocněl a </a:t>
            </a:r>
            <a:r>
              <a:rPr lang="cs-CZ" sz="2800" b="1" dirty="0">
                <a:solidFill>
                  <a:srgbClr val="FFC000"/>
                </a:solidFill>
              </a:rPr>
              <a:t>zemřel v jedné opuštěné stanici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510" y="1556792"/>
            <a:ext cx="2566987" cy="366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4941" y="243659"/>
            <a:ext cx="6048672" cy="58477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POSLEDNÍ LÉTA ŽIVOTA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12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2708920"/>
            <a:ext cx="8363272" cy="403244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w Cen MT" pitchFamily="34" charset="-18"/>
              </a:rPr>
              <a:t>Vojna a mír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Popis napoleonských válek (resp. ruského tažení).</a:t>
            </a:r>
          </a:p>
          <a:p>
            <a:pPr>
              <a:buNone/>
            </a:pP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Bolkonskému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 zemře při porodu žena, on odchází do války, proslaví se.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Nebojí se smrti a nezáleží mu na životě. Na dovolené se seznámí s mladou Natašou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Rostovovou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, s níž se do sebe zamilují.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Tím Andrej získá znovu zájem o život. Postupně v něm vzrůstá odpor k válce.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Andrej se nakonec dostává těžce raněný domů, kde ho ošetřuje Nataša, které zemře v náručí.</a:t>
            </a:r>
            <a:endParaRPr lang="cs-CZ" sz="2400" u="sng" dirty="0">
              <a:solidFill>
                <a:schemeClr val="accent5">
                  <a:lumMod val="60000"/>
                  <a:lumOff val="40000"/>
                </a:schemeClr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36712"/>
            <a:ext cx="2314600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  <a:latin typeface="Tw Cen MT" pitchFamily="34" charset="-18"/>
              </a:rPr>
              <a:t>Romány</a:t>
            </a:r>
            <a:endParaRPr lang="cs-CZ" sz="5400" dirty="0">
              <a:solidFill>
                <a:schemeClr val="tx1"/>
              </a:solidFill>
              <a:latin typeface="Tw Cen MT" pitchFamily="34" charset="-18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367" y="260648"/>
            <a:ext cx="3336019" cy="291568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99592" y="116632"/>
            <a:ext cx="2160240" cy="92392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w Cen MT" pitchFamily="34" charset="-18"/>
              </a:rPr>
              <a:t>Romány</a:t>
            </a:r>
            <a:endParaRPr lang="cs-CZ" sz="4400" b="1" u="sng" dirty="0">
              <a:solidFill>
                <a:schemeClr val="tx1"/>
              </a:solidFill>
              <a:latin typeface="Tw Cen MT" pitchFamily="34" charset="-18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683568" y="1196975"/>
            <a:ext cx="4824536" cy="5184775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Anna Kareninová</a:t>
            </a:r>
          </a:p>
          <a:p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Hlavní hrdinkou je mladá, krásná a inteligentní žena. </a:t>
            </a:r>
          </a:p>
          <a:p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Její muž má dobré postavení a ona nemá důvod si stěžovat. </a:t>
            </a:r>
          </a:p>
          <a:p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Je však nespokojená, seznamuje se s mladým důstojníkem Vronským. </a:t>
            </a:r>
          </a:p>
          <a:p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Následně odchází od muže za Vronským, její muž jí odmítá vydat syna. </a:t>
            </a:r>
          </a:p>
          <a:p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Annu ztrátou syna trpí, navíc ji postupně odsoudí celá společnost a Vronský ji přestává milovat. </a:t>
            </a:r>
          </a:p>
          <a:p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libri" pitchFamily="34" charset="0"/>
              </a:rPr>
              <a:t>Anna vše řeší skokem pod vlak.</a:t>
            </a:r>
            <a:endParaRPr lang="cs-CZ" sz="2000" dirty="0">
              <a:solidFill>
                <a:schemeClr val="accent5">
                  <a:lumMod val="60000"/>
                  <a:lumOff val="40000"/>
                </a:schemeClr>
              </a:solidFill>
              <a:latin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525" y="764704"/>
            <a:ext cx="3595600" cy="532859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628800"/>
            <a:ext cx="7680960" cy="4724400"/>
          </a:xfrm>
        </p:spPr>
        <p:txBody>
          <a:bodyPr>
            <a:normAutofit lnSpcReduction="10000"/>
          </a:bodyPr>
          <a:lstStyle/>
          <a:p>
            <a:r>
              <a:rPr lang="cs-CZ" sz="36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Lev Nikolajevič Tolstoj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Jeden z nejslavnějších ruských spisovatelů 19. a počátku 20. století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Představitel kritického realismu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Prozaik, dramatik, myslitel, filosof, pedagog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Zastánce myšlenky neprotivení se zlu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Zanechal rozsáhlé dílo:</a:t>
            </a:r>
          </a:p>
          <a:p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Romány: </a:t>
            </a: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Vojna a mír</a:t>
            </a:r>
          </a:p>
          <a:p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Anna Kareninová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JMENOVKA SPISOVATELE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5805264"/>
            <a:ext cx="32403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96952"/>
            <a:ext cx="1451304" cy="2042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623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39552" y="1484784"/>
            <a:ext cx="7680960" cy="47244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PROZAIK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DRAMATIK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PUBLICISTA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FILOZOF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PEDAGOG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KRITICKÝ REALISMUS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TEZE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IMPULZIVNÍ</a:t>
            </a:r>
          </a:p>
          <a:p>
            <a:pPr marL="285750" indent="-285750">
              <a:buClr>
                <a:schemeClr val="accent4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PASIVNÍ REZISTENCE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4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60648"/>
            <a:ext cx="7680960" cy="10668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LITERÁRNÍ TERMÍNY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644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620688"/>
            <a:ext cx="8892480" cy="62373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40000" lnSpcReduction="20000"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457200" indent="-457200">
              <a:buClrTx/>
            </a:pPr>
            <a:r>
              <a:rPr lang="cs-CZ" sz="4300" dirty="0">
                <a:solidFill>
                  <a:schemeClr val="bg1"/>
                </a:solidFill>
              </a:rPr>
              <a:t>Autor </a:t>
            </a:r>
            <a:r>
              <a:rPr lang="cs-CZ" sz="4300" dirty="0" smtClean="0">
                <a:solidFill>
                  <a:schemeClr val="bg1"/>
                </a:solidFill>
              </a:rPr>
              <a:t>neznámý, vložil uživatel </a:t>
            </a:r>
            <a:r>
              <a:rPr lang="cs-CZ" sz="4300" dirty="0"/>
              <a:t>Alex </a:t>
            </a:r>
            <a:r>
              <a:rPr lang="cs-CZ" sz="4300" dirty="0" err="1"/>
              <a:t>Bakharev</a:t>
            </a:r>
            <a:r>
              <a:rPr lang="cs-CZ" sz="4300" dirty="0" smtClean="0">
                <a:solidFill>
                  <a:schemeClr val="bg1"/>
                </a:solidFill>
              </a:rPr>
              <a:t>. </a:t>
            </a:r>
            <a:r>
              <a:rPr lang="cs-CZ" sz="4300" dirty="0">
                <a:solidFill>
                  <a:schemeClr val="bg1"/>
                </a:solidFill>
              </a:rPr>
              <a:t>Http</a:t>
            </a:r>
            <a:r>
              <a:rPr lang="cs-CZ" sz="4300" dirty="0" smtClean="0">
                <a:solidFill>
                  <a:schemeClr val="bg1"/>
                </a:solidFill>
              </a:rPr>
              <a:t>://cz.wikipedia.org</a:t>
            </a:r>
            <a:r>
              <a:rPr lang="cs-CZ" sz="4300" dirty="0">
                <a:solidFill>
                  <a:schemeClr val="bg1"/>
                </a:solidFill>
              </a:rPr>
              <a:t> [online]. 29. 6. 2007, 11:33. </a:t>
            </a:r>
            <a:r>
              <a:rPr lang="cs-CZ" sz="4300" dirty="0" smtClean="0">
                <a:solidFill>
                  <a:schemeClr val="bg1"/>
                </a:solidFill>
              </a:rPr>
              <a:t>[2011-11-09] </a:t>
            </a:r>
            <a:r>
              <a:rPr lang="cs-CZ" sz="4300" dirty="0" err="1">
                <a:solidFill>
                  <a:schemeClr val="bg1"/>
                </a:solidFill>
              </a:rPr>
              <a:t>Soubor:Ilya</a:t>
            </a:r>
            <a:r>
              <a:rPr lang="cs-CZ" sz="4300" dirty="0">
                <a:solidFill>
                  <a:schemeClr val="bg1"/>
                </a:solidFill>
              </a:rPr>
              <a:t> </a:t>
            </a:r>
            <a:r>
              <a:rPr lang="cs-CZ" sz="4300" dirty="0" err="1">
                <a:solidFill>
                  <a:schemeClr val="bg1"/>
                </a:solidFill>
              </a:rPr>
              <a:t>Efimovich</a:t>
            </a:r>
            <a:r>
              <a:rPr lang="cs-CZ" sz="4300" dirty="0">
                <a:solidFill>
                  <a:schemeClr val="bg1"/>
                </a:solidFill>
              </a:rPr>
              <a:t> </a:t>
            </a:r>
            <a:r>
              <a:rPr lang="cs-CZ" sz="4300" dirty="0" err="1">
                <a:solidFill>
                  <a:schemeClr val="bg1"/>
                </a:solidFill>
              </a:rPr>
              <a:t>Repin</a:t>
            </a:r>
            <a:r>
              <a:rPr lang="cs-CZ" sz="4300" dirty="0">
                <a:solidFill>
                  <a:schemeClr val="bg1"/>
                </a:solidFill>
              </a:rPr>
              <a:t> (1844-1930) - </a:t>
            </a:r>
            <a:r>
              <a:rPr lang="cs-CZ" sz="4300" dirty="0" err="1">
                <a:solidFill>
                  <a:schemeClr val="bg1"/>
                </a:solidFill>
              </a:rPr>
              <a:t>Portrait</a:t>
            </a:r>
            <a:r>
              <a:rPr lang="cs-CZ" sz="4300" dirty="0">
                <a:solidFill>
                  <a:schemeClr val="bg1"/>
                </a:solidFill>
              </a:rPr>
              <a:t> </a:t>
            </a:r>
            <a:r>
              <a:rPr lang="cs-CZ" sz="4300" dirty="0" err="1">
                <a:solidFill>
                  <a:schemeClr val="bg1"/>
                </a:solidFill>
              </a:rPr>
              <a:t>of</a:t>
            </a:r>
            <a:r>
              <a:rPr lang="cs-CZ" sz="4300" dirty="0">
                <a:solidFill>
                  <a:schemeClr val="bg1"/>
                </a:solidFill>
              </a:rPr>
              <a:t> Leo </a:t>
            </a:r>
            <a:r>
              <a:rPr lang="cs-CZ" sz="4300" dirty="0" err="1">
                <a:solidFill>
                  <a:schemeClr val="bg1"/>
                </a:solidFill>
              </a:rPr>
              <a:t>Tolstoy</a:t>
            </a:r>
            <a:r>
              <a:rPr lang="cs-CZ" sz="4300" dirty="0">
                <a:solidFill>
                  <a:schemeClr val="bg1"/>
                </a:solidFill>
              </a:rPr>
              <a:t> (1887).</a:t>
            </a:r>
            <a:r>
              <a:rPr lang="cs-CZ" sz="4300" dirty="0" err="1">
                <a:solidFill>
                  <a:schemeClr val="bg1"/>
                </a:solidFill>
              </a:rPr>
              <a:t>jpg</a:t>
            </a:r>
            <a:r>
              <a:rPr lang="cs-CZ" sz="4300" dirty="0">
                <a:solidFill>
                  <a:schemeClr val="bg1"/>
                </a:solidFill>
              </a:rPr>
              <a:t>. </a:t>
            </a:r>
            <a:r>
              <a:rPr lang="en-US" sz="43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4300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sz="4300" dirty="0" err="1">
                <a:solidFill>
                  <a:schemeClr val="bg1"/>
                </a:solidFill>
              </a:rPr>
              <a:t>Soubor:Ilya_Efimovich_Repin</a:t>
            </a:r>
            <a:r>
              <a:rPr lang="cs-CZ" sz="4300" dirty="0">
                <a:solidFill>
                  <a:schemeClr val="bg1"/>
                </a:solidFill>
              </a:rPr>
              <a:t>_(1844-1930)_-_</a:t>
            </a:r>
            <a:r>
              <a:rPr lang="cs-CZ" sz="4300" dirty="0" err="1">
                <a:solidFill>
                  <a:schemeClr val="bg1"/>
                </a:solidFill>
              </a:rPr>
              <a:t>Portrait_of_Leo_Tolstoy</a:t>
            </a:r>
            <a:r>
              <a:rPr lang="cs-CZ" sz="4300" dirty="0">
                <a:solidFill>
                  <a:schemeClr val="bg1"/>
                </a:solidFill>
              </a:rPr>
              <a:t>_(1887).</a:t>
            </a:r>
            <a:r>
              <a:rPr lang="cs-CZ" sz="4300" dirty="0" err="1">
                <a:solidFill>
                  <a:schemeClr val="bg1"/>
                </a:solidFill>
              </a:rPr>
              <a:t>jpg</a:t>
            </a:r>
            <a:r>
              <a:rPr lang="cs-CZ" sz="4300" dirty="0" smtClean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sz="4300" dirty="0" smtClean="0">
                <a:solidFill>
                  <a:schemeClr val="bg1"/>
                </a:solidFill>
              </a:rPr>
              <a:t>PROKUDIN-GORSK</a:t>
            </a:r>
            <a:r>
              <a:rPr lang="cs-CZ" sz="4300" i="1" dirty="0" smtClean="0">
                <a:solidFill>
                  <a:schemeClr val="bg1"/>
                </a:solidFill>
              </a:rPr>
              <a:t>I</a:t>
            </a:r>
            <a:r>
              <a:rPr lang="cs-CZ" sz="4300" dirty="0" smtClean="0">
                <a:solidFill>
                  <a:schemeClr val="bg1"/>
                </a:solidFill>
              </a:rPr>
              <a:t>J, Sergej Michajlovič. Http://cz.wikipedia.org</a:t>
            </a:r>
            <a:r>
              <a:rPr lang="cs-CZ" sz="4300" dirty="0">
                <a:solidFill>
                  <a:schemeClr val="bg1"/>
                </a:solidFill>
              </a:rPr>
              <a:t> [online]. 27. 12. 2008, 18:09. [2011-11-09] </a:t>
            </a:r>
            <a:r>
              <a:rPr lang="cs-CZ" sz="4300" dirty="0" err="1">
                <a:solidFill>
                  <a:schemeClr val="bg1"/>
                </a:solidFill>
              </a:rPr>
              <a:t>Soubor:L.N.Tolstoy</a:t>
            </a:r>
            <a:r>
              <a:rPr lang="cs-CZ" sz="4300" dirty="0">
                <a:solidFill>
                  <a:schemeClr val="bg1"/>
                </a:solidFill>
              </a:rPr>
              <a:t> Prokudin-Gorsky.jpg. </a:t>
            </a:r>
            <a:r>
              <a:rPr lang="en-US" sz="43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4300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sz="4300" dirty="0" err="1">
                <a:solidFill>
                  <a:schemeClr val="bg1"/>
                </a:solidFill>
              </a:rPr>
              <a:t>Soubor:L.N.Tolstoy_Prokudin-Gorsky.jpg</a:t>
            </a:r>
            <a:r>
              <a:rPr lang="cs-CZ" sz="4300" dirty="0" smtClean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sz="4300" dirty="0">
                <a:solidFill>
                  <a:schemeClr val="bg1"/>
                </a:solidFill>
              </a:rPr>
              <a:t>Autor neznámý</a:t>
            </a:r>
            <a:r>
              <a:rPr lang="cs-CZ" sz="4300" dirty="0" smtClean="0">
                <a:solidFill>
                  <a:schemeClr val="bg1"/>
                </a:solidFill>
              </a:rPr>
              <a:t>. Http://ru.wikipedia.org [online].</a:t>
            </a:r>
            <a:r>
              <a:rPr lang="az-Cyrl-AZ" sz="4300" dirty="0">
                <a:solidFill>
                  <a:schemeClr val="bg1"/>
                </a:solidFill>
              </a:rPr>
              <a:t> 21:49, 28 июня 2009</a:t>
            </a:r>
            <a:r>
              <a:rPr lang="cs-CZ" sz="4300" dirty="0" smtClean="0">
                <a:solidFill>
                  <a:schemeClr val="bg1"/>
                </a:solidFill>
              </a:rPr>
              <a:t>. [2011-11-09] </a:t>
            </a:r>
            <a:r>
              <a:rPr lang="az-Cyrl-AZ" sz="4300" dirty="0" smtClean="0">
                <a:solidFill>
                  <a:schemeClr val="bg1"/>
                </a:solidFill>
              </a:rPr>
              <a:t>Файл:</a:t>
            </a:r>
            <a:r>
              <a:rPr lang="cs-CZ" sz="4300" dirty="0" smtClean="0">
                <a:solidFill>
                  <a:schemeClr val="bg1"/>
                </a:solidFill>
              </a:rPr>
              <a:t>Tolstoi-lev-life.jpg. </a:t>
            </a:r>
            <a:r>
              <a:rPr lang="en-US" sz="4300" dirty="0" smtClean="0">
                <a:solidFill>
                  <a:schemeClr val="bg1"/>
                </a:solidFill>
              </a:rPr>
              <a:t>From Wikipedia, the free encyclopedia</a:t>
            </a:r>
            <a:r>
              <a:rPr lang="cs-CZ" sz="4300" dirty="0" smtClean="0">
                <a:solidFill>
                  <a:schemeClr val="bg1"/>
                </a:solidFill>
              </a:rPr>
              <a:t>. Dostupné z WWW: &lt;http://ru.wikipedia.org/w/</a:t>
            </a:r>
            <a:r>
              <a:rPr lang="cs-CZ" sz="4300" dirty="0" err="1" smtClean="0">
                <a:solidFill>
                  <a:schemeClr val="bg1"/>
                </a:solidFill>
              </a:rPr>
              <a:t>index.php?title</a:t>
            </a:r>
            <a:r>
              <a:rPr lang="cs-CZ" sz="4300" dirty="0" smtClean="0">
                <a:solidFill>
                  <a:schemeClr val="bg1"/>
                </a:solidFill>
              </a:rPr>
              <a:t>=%D0%A4%D0%B0%D0%B9%D0%BB:Tolstoi-lev-life.jpg&amp;filetimestamp=20090628214932&gt;.</a:t>
            </a:r>
          </a:p>
          <a:p>
            <a:pPr marL="457200" indent="-457200">
              <a:buClrTx/>
            </a:pPr>
            <a:r>
              <a:rPr lang="cs-CZ" sz="4300" dirty="0" smtClean="0">
                <a:solidFill>
                  <a:schemeClr val="bg1"/>
                </a:solidFill>
              </a:rPr>
              <a:t>GREENE, </a:t>
            </a:r>
            <a:r>
              <a:rPr lang="cs-CZ" sz="4300" dirty="0" err="1" smtClean="0">
                <a:solidFill>
                  <a:schemeClr val="bg1"/>
                </a:solidFill>
              </a:rPr>
              <a:t>Milton</a:t>
            </a:r>
            <a:r>
              <a:rPr lang="cs-CZ" sz="4300" dirty="0" smtClean="0">
                <a:solidFill>
                  <a:schemeClr val="bg1"/>
                </a:solidFill>
              </a:rPr>
              <a:t> </a:t>
            </a:r>
            <a:r>
              <a:rPr lang="cs-CZ" sz="4300" dirty="0">
                <a:solidFill>
                  <a:schemeClr val="bg1"/>
                </a:solidFill>
              </a:rPr>
              <a:t>H. </a:t>
            </a:r>
            <a:r>
              <a:rPr lang="cs-CZ" sz="4300" dirty="0" smtClean="0">
                <a:solidFill>
                  <a:schemeClr val="bg1"/>
                </a:solidFill>
              </a:rPr>
              <a:t>Http://ru.wikipedia.org</a:t>
            </a:r>
            <a:r>
              <a:rPr lang="cs-CZ" sz="4300" dirty="0">
                <a:solidFill>
                  <a:schemeClr val="bg1"/>
                </a:solidFill>
              </a:rPr>
              <a:t> [online</a:t>
            </a:r>
            <a:r>
              <a:rPr lang="cs-CZ" sz="4300" dirty="0" smtClean="0">
                <a:solidFill>
                  <a:schemeClr val="bg1"/>
                </a:solidFill>
              </a:rPr>
              <a:t>].</a:t>
            </a:r>
            <a:r>
              <a:rPr lang="az-Cyrl-AZ" sz="4300" dirty="0">
                <a:solidFill>
                  <a:schemeClr val="bg1"/>
                </a:solidFill>
              </a:rPr>
              <a:t> 07:22, 8 июля 2009</a:t>
            </a:r>
            <a:r>
              <a:rPr lang="cs-CZ" sz="4300" dirty="0" smtClean="0">
                <a:solidFill>
                  <a:schemeClr val="bg1"/>
                </a:solidFill>
              </a:rPr>
              <a:t>. </a:t>
            </a:r>
            <a:r>
              <a:rPr lang="cs-CZ" sz="4300" dirty="0">
                <a:solidFill>
                  <a:schemeClr val="bg1"/>
                </a:solidFill>
              </a:rPr>
              <a:t>[2011-11-09</a:t>
            </a:r>
            <a:r>
              <a:rPr lang="cs-CZ" sz="4300" dirty="0" smtClean="0">
                <a:solidFill>
                  <a:schemeClr val="bg1"/>
                </a:solidFill>
              </a:rPr>
              <a:t>]</a:t>
            </a:r>
            <a:r>
              <a:rPr lang="en-US" sz="4300" dirty="0">
                <a:solidFill>
                  <a:schemeClr val="bg1"/>
                </a:solidFill>
              </a:rPr>
              <a:t> </a:t>
            </a:r>
            <a:r>
              <a:rPr lang="en-US" sz="4300" dirty="0" err="1">
                <a:solidFill>
                  <a:schemeClr val="bg1"/>
                </a:solidFill>
              </a:rPr>
              <a:t>Файл:Audrey</a:t>
            </a:r>
            <a:r>
              <a:rPr lang="en-US" sz="4300" dirty="0">
                <a:solidFill>
                  <a:schemeClr val="bg1"/>
                </a:solidFill>
              </a:rPr>
              <a:t> Hepburn and Mel </a:t>
            </a:r>
            <a:r>
              <a:rPr lang="en-US" sz="4300" dirty="0" err="1">
                <a:solidFill>
                  <a:schemeClr val="bg1"/>
                </a:solidFill>
              </a:rPr>
              <a:t>Ferrer</a:t>
            </a:r>
            <a:r>
              <a:rPr lang="en-US" sz="4300" dirty="0">
                <a:solidFill>
                  <a:schemeClr val="bg1"/>
                </a:solidFill>
              </a:rPr>
              <a:t> 1955.jpg</a:t>
            </a:r>
            <a:r>
              <a:rPr lang="cs-CZ" sz="4300" dirty="0" smtClean="0">
                <a:solidFill>
                  <a:schemeClr val="bg1"/>
                </a:solidFill>
              </a:rPr>
              <a:t>. </a:t>
            </a:r>
            <a:r>
              <a:rPr lang="en-US" sz="43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4300" dirty="0">
                <a:solidFill>
                  <a:schemeClr val="bg1"/>
                </a:solidFill>
              </a:rPr>
              <a:t>. Dostupné z WWW: &lt;http://ru.wikipedia.org/wiki/%D0%A4%D0%B0%D0%B9%D0%BB:Audrey_Hepburn_and_Mel_Ferrer_1955.jpg</a:t>
            </a:r>
            <a:r>
              <a:rPr lang="cs-CZ" sz="4300" dirty="0" smtClean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sz="4300" dirty="0" smtClean="0">
                <a:solidFill>
                  <a:schemeClr val="bg1"/>
                </a:solidFill>
              </a:rPr>
              <a:t>MANIZER, Henrich </a:t>
            </a:r>
            <a:r>
              <a:rPr lang="cs-CZ" sz="4300" dirty="0" err="1">
                <a:solidFill>
                  <a:schemeClr val="bg1"/>
                </a:solidFill>
              </a:rPr>
              <a:t>Matveevich</a:t>
            </a:r>
            <a:r>
              <a:rPr lang="cs-CZ" sz="4300" dirty="0">
                <a:solidFill>
                  <a:schemeClr val="bg1"/>
                </a:solidFill>
              </a:rPr>
              <a:t> </a:t>
            </a:r>
            <a:r>
              <a:rPr lang="cs-CZ" sz="4300" dirty="0" smtClean="0">
                <a:solidFill>
                  <a:schemeClr val="bg1"/>
                </a:solidFill>
              </a:rPr>
              <a:t>.Http</a:t>
            </a:r>
            <a:r>
              <a:rPr lang="cs-CZ" sz="4300" dirty="0">
                <a:solidFill>
                  <a:schemeClr val="bg1"/>
                </a:solidFill>
              </a:rPr>
              <a:t>://ru.wikipedia.org [</a:t>
            </a:r>
            <a:r>
              <a:rPr lang="cs-CZ" sz="4300" dirty="0" smtClean="0">
                <a:solidFill>
                  <a:schemeClr val="bg1"/>
                </a:solidFill>
              </a:rPr>
              <a:t>online</a:t>
            </a:r>
            <a:r>
              <a:rPr lang="az-Cyrl-AZ" sz="4300" dirty="0">
                <a:solidFill>
                  <a:schemeClr val="bg1"/>
                </a:solidFill>
              </a:rPr>
              <a:t>20:58, 15 февраля 2011</a:t>
            </a:r>
            <a:r>
              <a:rPr lang="cs-CZ" sz="4300" dirty="0" smtClean="0">
                <a:solidFill>
                  <a:schemeClr val="bg1"/>
                </a:solidFill>
              </a:rPr>
              <a:t>. </a:t>
            </a:r>
            <a:r>
              <a:rPr lang="cs-CZ" sz="4300" dirty="0">
                <a:solidFill>
                  <a:schemeClr val="bg1"/>
                </a:solidFill>
              </a:rPr>
              <a:t>[2011-11-09</a:t>
            </a:r>
            <a:r>
              <a:rPr lang="cs-CZ" sz="4300" dirty="0" smtClean="0">
                <a:solidFill>
                  <a:schemeClr val="bg1"/>
                </a:solidFill>
              </a:rPr>
              <a:t>]</a:t>
            </a:r>
            <a:r>
              <a:rPr lang="pl-PL" sz="4300" dirty="0">
                <a:solidFill>
                  <a:schemeClr val="bg1"/>
                </a:solidFill>
              </a:rPr>
              <a:t> Файл:Anna Karenina by H. Manizer.jpg</a:t>
            </a:r>
            <a:r>
              <a:rPr lang="cs-CZ" sz="4300" dirty="0" smtClean="0">
                <a:solidFill>
                  <a:schemeClr val="bg1"/>
                </a:solidFill>
              </a:rPr>
              <a:t>. </a:t>
            </a:r>
            <a:r>
              <a:rPr lang="en-US" sz="43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4300" dirty="0">
                <a:solidFill>
                  <a:schemeClr val="bg1"/>
                </a:solidFill>
              </a:rPr>
              <a:t>. Dostupné z WWW: &lt;http://ru.wikipedia.org/wiki/%D0%A4%D0%B0%D0%B9%D0%BB:Anna_Karenina_by_H._Manizer.jpg&gt;.</a:t>
            </a:r>
            <a:endParaRPr lang="cs-CZ" sz="4300" dirty="0" smtClean="0">
              <a:solidFill>
                <a:schemeClr val="bg1"/>
              </a:solidFill>
            </a:endParaRPr>
          </a:p>
          <a:p>
            <a:pPr marL="457200" indent="-457200">
              <a:buClrTx/>
            </a:pPr>
            <a:r>
              <a:rPr lang="cs-CZ" sz="4300" dirty="0" smtClean="0">
                <a:solidFill>
                  <a:schemeClr val="bg1"/>
                </a:solidFill>
              </a:rPr>
              <a:t>Ostatní </a:t>
            </a:r>
            <a:r>
              <a:rPr lang="cs-CZ" sz="4300" dirty="0">
                <a:solidFill>
                  <a:schemeClr val="bg1"/>
                </a:solidFill>
              </a:rPr>
              <a:t>obrázky a fotografie – kliparty </a:t>
            </a:r>
            <a:r>
              <a:rPr lang="cs-CZ" sz="4300" dirty="0" err="1">
                <a:solidFill>
                  <a:schemeClr val="bg1"/>
                </a:solidFill>
              </a:rPr>
              <a:t>office</a:t>
            </a:r>
            <a:r>
              <a:rPr lang="cs-CZ" sz="4300" dirty="0">
                <a:solidFill>
                  <a:schemeClr val="bg1"/>
                </a:solidFill>
              </a:rPr>
              <a:t>- </a:t>
            </a:r>
            <a:r>
              <a:rPr lang="cs-CZ" sz="4300" dirty="0" smtClean="0">
                <a:solidFill>
                  <a:schemeClr val="bg1"/>
                </a:solidFill>
              </a:rPr>
              <a:t>www.office.com</a:t>
            </a:r>
            <a:endParaRPr lang="cs-CZ" sz="4300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24030" cy="576064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00980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475</TotalTime>
  <Words>709</Words>
  <Application>Microsoft Office PowerPoint</Application>
  <PresentationFormat>Předvádění na obrazovce (4:3)</PresentationFormat>
  <Paragraphs>107</Paragraphs>
  <Slides>13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Mylar</vt:lpstr>
      <vt:lpstr>Prezentace aplikace PowerPoint</vt:lpstr>
      <vt:lpstr>ANOTACE</vt:lpstr>
      <vt:lpstr>Lev Nikolajevič Tolstoj</vt:lpstr>
      <vt:lpstr>KDO BYL LEV NIKOLAJEVIČ TOLSTOJ</vt:lpstr>
      <vt:lpstr>Prezentace aplikace PowerPoint</vt:lpstr>
      <vt:lpstr>Prezentace aplikace PowerPoint</vt:lpstr>
      <vt:lpstr>Život</vt:lpstr>
      <vt:lpstr>Prezentace aplikace PowerPoint</vt:lpstr>
      <vt:lpstr>Romány</vt:lpstr>
      <vt:lpstr>Romány</vt:lpstr>
      <vt:lpstr>JMENOVKA SPISOVATELE</vt:lpstr>
      <vt:lpstr>LITERÁRNÍ TERMÍNY</vt:lpstr>
      <vt:lpstr>CITACE: OBRÁZKY, FOTOGRAFIE, KRESBY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Nikolajevič Tolstoj</dc:title>
  <dc:creator>EU12</dc:creator>
  <cp:lastModifiedBy>H Koláčková</cp:lastModifiedBy>
  <cp:revision>51</cp:revision>
  <dcterms:created xsi:type="dcterms:W3CDTF">2011-04-18T19:07:50Z</dcterms:created>
  <dcterms:modified xsi:type="dcterms:W3CDTF">2012-05-25T08:55:28Z</dcterms:modified>
</cp:coreProperties>
</file>