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61" r:id="rId2"/>
    <p:sldId id="262" r:id="rId3"/>
    <p:sldId id="275" r:id="rId4"/>
    <p:sldId id="256" r:id="rId5"/>
    <p:sldId id="272" r:id="rId6"/>
    <p:sldId id="278" r:id="rId7"/>
    <p:sldId id="257" r:id="rId8"/>
    <p:sldId id="279" r:id="rId9"/>
    <p:sldId id="259" r:id="rId10"/>
    <p:sldId id="260" r:id="rId11"/>
    <p:sldId id="267" r:id="rId12"/>
    <p:sldId id="280" r:id="rId13"/>
    <p:sldId id="263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7534F"/>
    <a:srgbClr val="278AA9"/>
    <a:srgbClr val="660033"/>
    <a:srgbClr val="FF0066"/>
    <a:srgbClr val="990033"/>
    <a:srgbClr val="903E3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0" d="100"/>
          <a:sy n="70" d="100"/>
        </p:scale>
        <p:origin x="-1164" y="-6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490DA7-0B1B-4F15-93F2-3D1E6B1D365D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E6A2EA-20B4-473A-9A0E-18457F447D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000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E6A2EA-20B4-473A-9A0E-18457F447DA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136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C78563E-382D-40CD-9962-1BDCE100331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0285355B-EB2D-438A-8FAC-6B6D8877A0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0648"/>
            <a:ext cx="5688013" cy="854075"/>
          </a:xfrm>
          <a:prstGeom prst="rect">
            <a:avLst/>
          </a:prstGeom>
          <a:ln/>
          <a:ex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323528" y="1268760"/>
            <a:ext cx="864096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TÉMA: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NIKOLAJ VASILJEVIČ GOGOL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: 10. 11. 2011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VY_32_INOVACE_42_HG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59792"/>
            <a:ext cx="160946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207387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116632"/>
            <a:ext cx="8252022" cy="864096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  <a:latin typeface="Freestyle Script" pitchFamily="66" charset="0"/>
              </a:rPr>
              <a:t>ANOTACE</a:t>
            </a:r>
            <a:endParaRPr lang="cs-CZ" sz="5400" dirty="0">
              <a:solidFill>
                <a:schemeClr val="accent6">
                  <a:lumMod val="50000"/>
                </a:schemeClr>
              </a:solidFill>
              <a:latin typeface="Freestyle Script" pitchFamily="66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68863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457200" indent="-45720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endParaRPr lang="cs-CZ" sz="3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457200" indent="-45720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PREZENTACE VYTVOŘENA JAKO DOPLNĚK K OPAKOVACÍMU UČIVU 9. ROČNÍKU KRITICKÝ REALISMUS – NIKOLAJ VASILJEVIČ GOGOL</a:t>
            </a:r>
          </a:p>
          <a:p>
            <a:pPr marL="457200" indent="-45720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V RÁMCI PREZENTACE MAJÍ ŽÁCI MOŽNOST</a:t>
            </a:r>
          </a:p>
          <a:p>
            <a:pPr marL="514350" indent="-514350">
              <a:buClr>
                <a:schemeClr val="accent6">
                  <a:lumMod val="75000"/>
                </a:schemeClr>
              </a:buClr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POZNAT OSOBNOST, ŽIVOTNÍ OSUDY A DÍLO SPISOVATELE</a:t>
            </a:r>
          </a:p>
          <a:p>
            <a:pPr marL="514350" indent="-514350">
              <a:buClr>
                <a:schemeClr val="accent6">
                  <a:lumMod val="75000"/>
                </a:schemeClr>
              </a:buClr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SEZNÁMIT SE S DIVADELNÍM NASTUDOVÁNÍM GOGOLOVÝCH DRAMAT</a:t>
            </a:r>
          </a:p>
          <a:p>
            <a:pPr indent="0" algn="ctr">
              <a:buClr>
                <a:schemeClr val="accent6">
                  <a:lumMod val="75000"/>
                </a:schemeClr>
              </a:buClr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DO PREZENTACE JSOU VLOŽENY HYPERTEXTOVÉ ODKAZY</a:t>
            </a:r>
          </a:p>
          <a:p>
            <a:pPr indent="0">
              <a:buClr>
                <a:schemeClr val="accent6">
                  <a:lumMod val="75000"/>
                </a:schemeClr>
              </a:buClr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Pilotáž: Prezentace pilotována ve třídách 9. ročníku, ale je možné ji zařadit jako doplnění učiva literární výchovy ve všech ročnících II. stupně ZŠ a víceletá gymnázia. Prezentace provede žáky světem realistického divadla, objasní některé nové literární termíny. Doporučuji doplnit alespoň krátkou ukázkou z </a:t>
            </a:r>
            <a:r>
              <a:rPr lang="cs-CZ" sz="2400" b="1" smtClean="0">
                <a:solidFill>
                  <a:schemeClr val="accent6">
                    <a:lumMod val="75000"/>
                  </a:schemeClr>
                </a:solidFill>
              </a:rPr>
              <a:t>některé komedie.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396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Freestyle Script" pitchFamily="66" charset="0"/>
              </a:rPr>
              <a:t>KLÍČOVÁ SLOVA</a:t>
            </a:r>
            <a:endParaRPr lang="cs-CZ" sz="6000" dirty="0">
              <a:solidFill>
                <a:schemeClr val="accent6">
                  <a:lumMod val="60000"/>
                  <a:lumOff val="40000"/>
                </a:schemeClr>
              </a:solidFill>
              <a:latin typeface="Freestyle Script" pitchFamily="66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7680960" cy="4486632"/>
          </a:xfrm>
        </p:spPr>
        <p:txBody>
          <a:bodyPr>
            <a:normAutofit/>
          </a:bodyPr>
          <a:lstStyle/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PROZAIK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DRAMATIK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ROMANTISMUS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KRITICKÝ REALISMUS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PĚTIAKTOVÁ DIVADELNÍ HRA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SATIRICKÁ KOMEDIE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POVÍDKOVÉ SOUBORY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NOVELA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4116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12"/>
            <a:ext cx="7772400" cy="3571103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Freestyle Script" pitchFamily="66" charset="0"/>
              </a:rPr>
              <a:t/>
            </a:r>
            <a:b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Freestyle Script" pitchFamily="66" charset="0"/>
              </a:rPr>
            </a:b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Freestyle Script" pitchFamily="66" charset="0"/>
              </a:rPr>
              <a:t>Nikolaj </a:t>
            </a:r>
            <a:r>
              <a:rPr lang="cs-CZ" sz="9600" b="1" dirty="0" err="1" smtClean="0">
                <a:solidFill>
                  <a:schemeClr val="accent6">
                    <a:lumMod val="75000"/>
                  </a:schemeClr>
                </a:solidFill>
                <a:latin typeface="Freestyle Script" pitchFamily="66" charset="0"/>
              </a:rPr>
              <a:t>Vasiljevič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Freestyle Script" pitchFamily="66" charset="0"/>
              </a:rPr>
              <a:t> Gogol</a:t>
            </a:r>
            <a:endParaRPr lang="cs-CZ" sz="9600" b="1" dirty="0">
              <a:solidFill>
                <a:schemeClr val="accent6">
                  <a:lumMod val="75000"/>
                </a:schemeClr>
              </a:solidFill>
              <a:latin typeface="Freestyle Script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5085184"/>
            <a:ext cx="5374950" cy="1500465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/>
              <a:t>"Smích je velká věc. </a:t>
            </a:r>
            <a:endParaRPr lang="cs-CZ" dirty="0" smtClean="0"/>
          </a:p>
          <a:p>
            <a:r>
              <a:rPr lang="cs-CZ" dirty="0" smtClean="0"/>
              <a:t>Ničeho </a:t>
            </a:r>
            <a:r>
              <a:rPr lang="cs-CZ" dirty="0"/>
              <a:t>se lidé nebojí tolik, jako smíchu</a:t>
            </a:r>
            <a:r>
              <a:rPr lang="cs-CZ" dirty="0" smtClean="0"/>
              <a:t>."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84168" y="5157192"/>
            <a:ext cx="2448272" cy="138499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rusky </a:t>
            </a:r>
            <a:r>
              <a:rPr lang="ru-RU" sz="2800" dirty="0"/>
              <a:t>Николай Васильевич Гоголь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45145"/>
            <a:ext cx="2489437" cy="305655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pic>
        <p:nvPicPr>
          <p:cNvPr id="5122" name="Picture 2" descr="C:\Users\EU12\AppData\Local\Microsoft\Windows\Temporary Internet Files\Content.IE5\2Q3A7NWE\MC900308173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2395" y="2420888"/>
            <a:ext cx="1831818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1644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Freestyle Script" pitchFamily="66" charset="0"/>
              </a:rPr>
              <a:t>KDO BYL NIKOLAJ VASILJEVIČ GOGOL</a:t>
            </a:r>
            <a:endParaRPr lang="cs-CZ" dirty="0">
              <a:latin typeface="Freestyle Script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525963"/>
          </a:xfrm>
        </p:spPr>
        <p:txBody>
          <a:bodyPr>
            <a:noAutofit/>
          </a:bodyPr>
          <a:lstStyle/>
          <a:p>
            <a:pPr>
              <a:buClr>
                <a:schemeClr val="accent6">
                  <a:lumMod val="75000"/>
                </a:schemeClr>
              </a:buClr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ruský </a:t>
            </a:r>
            <a:r>
              <a:rPr lang="cs-CZ" sz="3200" b="1" u="sng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prozaik a dramatik 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ukrajinského původu</a:t>
            </a:r>
          </a:p>
          <a:p>
            <a:pPr>
              <a:buClr>
                <a:schemeClr val="accent6">
                  <a:lumMod val="75000"/>
                </a:schemeClr>
              </a:buClr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představitel ruského </a:t>
            </a:r>
            <a:r>
              <a:rPr lang="cs-CZ" sz="3200" b="1" u="sng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romantismu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s velmi silnými prvky </a:t>
            </a:r>
            <a:r>
              <a:rPr lang="cs-CZ" sz="3200" b="1" u="sng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kritického realismu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, za jehož zakladatele je v ruské literatuře považován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Clr>
                <a:schemeClr val="accent6">
                  <a:lumMod val="75000"/>
                </a:schemeClr>
              </a:buClr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n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a 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Gogolovu tvorbu 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navazuje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celá 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ruská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 literatura 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2. poloviny 19. století. </a:t>
            </a:r>
          </a:p>
          <a:p>
            <a:pPr>
              <a:buClr>
                <a:schemeClr val="accent6">
                  <a:lumMod val="75000"/>
                </a:schemeClr>
              </a:buClr>
            </a:pPr>
            <a:endParaRPr lang="cs-CZ" sz="32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Clr>
                <a:schemeClr val="accent6">
                  <a:lumMod val="75000"/>
                </a:schemeClr>
              </a:buClr>
            </a:pP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98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4664"/>
            <a:ext cx="5383485" cy="5850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Users\EU12\AppData\Local\Microsoft\Windows\Temporary Internet Files\Content.IE5\2Q3A7NWE\MC900290369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92696"/>
            <a:ext cx="1997130" cy="1875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U12\AppData\Local\Microsoft\Windows\Temporary Internet Files\Content.IE5\RIWGY0QU\MC90025100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05064"/>
            <a:ext cx="2163444" cy="1443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490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2851" y="1124744"/>
            <a:ext cx="8568952" cy="526297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Pocházel z rodiny středních ukrajinských statkářů (Gogolovi měli asi 80 nevolníků).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Jeho otec byl vášnivý milovník divadla, psal verše i komedie.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Založil 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divadlo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, v němž malý Gogol hrál – ženské role.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Byl vychován v přesvědčení, že je geniální a zázračné dítě.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 gymnasiu byl přijat do divadla, ale 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nebyl úspěšný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.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Poté se pokusil vydat své básně a uspořádat výstavu svých obrazů, ale setkal se s 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velkou kritikou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.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Nakonec působil 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jako úředník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.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Před svou smrtí prožíval Gogol 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hlubokou depresi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, začínal podléhat pochybnostem o smyslu činnosti a svého díla a je poměrně pravděpodobné, že 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zešílel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10226" y="116632"/>
            <a:ext cx="6696744" cy="76944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Freestyle Script" pitchFamily="66" charset="0"/>
              </a:rPr>
              <a:t>ŽIVOTNÍ OSUDY SPISOVATELE</a:t>
            </a:r>
            <a:endParaRPr lang="cs-CZ" sz="4400" b="1" dirty="0">
              <a:solidFill>
                <a:schemeClr val="accent6">
                  <a:lumMod val="60000"/>
                  <a:lumOff val="40000"/>
                </a:schemeClr>
              </a:solidFill>
              <a:latin typeface="Freestyle Scrip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5269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4515569" cy="5894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 descr="C:\Users\EU12\AppData\Local\Microsoft\Windows\Temporary Internet Files\Content.IE5\M1TMZU76\MC900355243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052736"/>
            <a:ext cx="182880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9863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47149" y="4509120"/>
            <a:ext cx="5359159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POVÍDKOVÉ SOUBORY A NOVELY: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Na samotě u Děkanky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Mrtvé duše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Taras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Bulba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68023" y="248132"/>
            <a:ext cx="6924861" cy="120032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Freestyle Script" pitchFamily="66" charset="0"/>
              </a:rPr>
              <a:t>Jmenovka spisovatele</a:t>
            </a:r>
            <a:endParaRPr lang="cs-CZ" sz="7200" dirty="0">
              <a:solidFill>
                <a:schemeClr val="accent6">
                  <a:lumMod val="60000"/>
                  <a:lumOff val="40000"/>
                </a:schemeClr>
              </a:solidFill>
              <a:latin typeface="Freestyle Script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1772816"/>
            <a:ext cx="6912768" cy="233910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omic Sans MS" pitchFamily="66" charset="0"/>
              </a:rPr>
              <a:t>Nikolaj </a:t>
            </a:r>
            <a:r>
              <a:rPr lang="cs-CZ" sz="4400" b="1" dirty="0" err="1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omic Sans MS" pitchFamily="66" charset="0"/>
              </a:rPr>
              <a:t>Vasiljevič</a:t>
            </a:r>
            <a:r>
              <a:rPr lang="cs-CZ" sz="4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omic Sans MS" pitchFamily="66" charset="0"/>
              </a:rPr>
              <a:t> Gogol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omic Sans MS" pitchFamily="66" charset="0"/>
              </a:rPr>
              <a:t>Ruský prozaik a dramatik 19. století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omic Sans MS" pitchFamily="66" charset="0"/>
              </a:rPr>
              <a:t>Představitel romantismu a kritického realismu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4509120"/>
            <a:ext cx="3312368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DRAMA – KOMEDIE: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Revizor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Ženitba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Hráči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08599" y="6275263"/>
            <a:ext cx="374441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01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59"/>
          <a:stretch/>
        </p:blipFill>
        <p:spPr>
          <a:xfrm>
            <a:off x="5915109" y="2641753"/>
            <a:ext cx="2978108" cy="25713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Obdélník 1"/>
          <p:cNvSpPr/>
          <p:nvPr/>
        </p:nvSpPr>
        <p:spPr>
          <a:xfrm>
            <a:off x="519546" y="1575375"/>
            <a:ext cx="518457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schemeClr val="accent6">
                    <a:lumMod val="75000"/>
                  </a:schemeClr>
                </a:solidFill>
              </a:rPr>
              <a:t>Ač se to zdá neuvěřitelné, napsal Nikolaj </a:t>
            </a:r>
            <a:r>
              <a:rPr lang="cs-CZ" sz="3600" b="1" dirty="0" err="1">
                <a:solidFill>
                  <a:schemeClr val="accent6">
                    <a:lumMod val="75000"/>
                  </a:schemeClr>
                </a:solidFill>
              </a:rPr>
              <a:t>Vasiljevič</a:t>
            </a: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</a:rPr>
              <a:t> Gogol pouze </a:t>
            </a: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tři divadelní hry</a:t>
            </a: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</a:rPr>
              <a:t>. Všechny tři jsou </a:t>
            </a: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komedie</a:t>
            </a: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</a:rPr>
              <a:t> a stačily k tomu, aby si jejich autor získal trvalé místo na pomyslném </a:t>
            </a: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nebi světové dramatiky</a:t>
            </a:r>
            <a:r>
              <a:rPr lang="cs-CZ" dirty="0"/>
              <a:t>. 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19546" y="260648"/>
            <a:ext cx="8229600" cy="11430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Freestyle Script" pitchFamily="66" charset="0"/>
              </a:rPr>
              <a:t>GOGOL - DRAMATIK</a:t>
            </a:r>
            <a:endParaRPr lang="cs-CZ" sz="6000" dirty="0">
              <a:solidFill>
                <a:schemeClr val="accent6">
                  <a:lumMod val="60000"/>
                  <a:lumOff val="40000"/>
                </a:schemeClr>
              </a:solidFill>
              <a:latin typeface="Freestyle Scrip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06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433" y="524399"/>
            <a:ext cx="3863594" cy="3594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33849" y="5308929"/>
            <a:ext cx="4464496" cy="120032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ětiaktová </a:t>
            </a: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satirická komedie patřící k nejslavnějším dílům světové dramatické literatury.</a:t>
            </a:r>
          </a:p>
        </p:txBody>
      </p:sp>
      <p:pic>
        <p:nvPicPr>
          <p:cNvPr id="5" name="Picture 4" descr="C:\Users\EU12\AppData\Local\Microsoft\Windows\Temporary Internet Files\Content.IE5\BH2YY3PZ\MP900434162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531" y="218043"/>
            <a:ext cx="2770814" cy="231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U12\AppData\Local\Microsoft\Windows\Temporary Internet Files\Content.IE5\GUW5U7XD\MP900433776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27219"/>
            <a:ext cx="3009528" cy="200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EU12\AppData\Local\Microsoft\Windows\Temporary Internet Files\Content.IE5\QIBMB860\MP900433782[1].jpg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68960"/>
            <a:ext cx="2749465" cy="1846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2500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9937"/>
            <a:ext cx="3106665" cy="6192688"/>
          </a:xfrm>
          <a:prstGeom prst="rect">
            <a:avLst/>
          </a:prstGeom>
          <a:ln/>
          <a:ex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4644008" y="1412776"/>
            <a:ext cx="3703439" cy="3681819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63067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Freestyle Script" pitchFamily="66" charset="0"/>
              </a:rPr>
              <a:t>LITERÁRNÍ TERMÍNY</a:t>
            </a:r>
            <a:endParaRPr lang="cs-CZ" sz="6000" dirty="0">
              <a:solidFill>
                <a:schemeClr val="accent6">
                  <a:lumMod val="60000"/>
                  <a:lumOff val="40000"/>
                </a:schemeClr>
              </a:solidFill>
              <a:latin typeface="Freestyle Script" pitchFamily="66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7680960" cy="4486632"/>
          </a:xfrm>
        </p:spPr>
        <p:txBody>
          <a:bodyPr>
            <a:normAutofit/>
          </a:bodyPr>
          <a:lstStyle/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PROZAIK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DRAMATIK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ROMANTISMUS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KRITICKÝ REALISMUS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PĚTIAKTOVÁ DIVADELNÍ HRA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SATIRICKÁ KOMEDIE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POVÍDKOVÉ SOUBORY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NOVELA</a:t>
            </a: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3422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324030" cy="576064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9036496" cy="5904656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pPr marL="457200" indent="-457200">
              <a:buClrTx/>
            </a:pPr>
            <a:r>
              <a:rPr lang="cs-CZ" dirty="0" smtClean="0">
                <a:solidFill>
                  <a:schemeClr val="bg1"/>
                </a:solidFill>
              </a:rPr>
              <a:t>MOLLER, Otto </a:t>
            </a:r>
            <a:r>
              <a:rPr lang="cs-CZ" dirty="0">
                <a:solidFill>
                  <a:schemeClr val="bg1"/>
                </a:solidFill>
              </a:rPr>
              <a:t>F</a:t>
            </a:r>
            <a:r>
              <a:rPr lang="cs-CZ" dirty="0" smtClean="0">
                <a:solidFill>
                  <a:schemeClr val="bg1"/>
                </a:solidFill>
              </a:rPr>
              <a:t>ridrich. Http</a:t>
            </a:r>
            <a:r>
              <a:rPr lang="cs-CZ" dirty="0">
                <a:solidFill>
                  <a:schemeClr val="bg1"/>
                </a:solidFill>
              </a:rPr>
              <a:t>://ru.wikipedia.org [</a:t>
            </a:r>
            <a:r>
              <a:rPr lang="cs-CZ" dirty="0" smtClean="0">
                <a:solidFill>
                  <a:schemeClr val="bg1"/>
                </a:solidFill>
              </a:rPr>
              <a:t>online]</a:t>
            </a:r>
            <a:r>
              <a:rPr lang="az-Cyrl-AZ" dirty="0">
                <a:solidFill>
                  <a:schemeClr val="bg1"/>
                </a:solidFill>
              </a:rPr>
              <a:t> 19:54, 2 сентября 2009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[</a:t>
            </a:r>
            <a:r>
              <a:rPr lang="cs-CZ" dirty="0" smtClean="0">
                <a:solidFill>
                  <a:schemeClr val="bg1"/>
                </a:solidFill>
              </a:rPr>
              <a:t>2011-11-10]</a:t>
            </a:r>
            <a:r>
              <a:rPr lang="az-Cyrl-AZ" dirty="0">
                <a:solidFill>
                  <a:schemeClr val="bg1"/>
                </a:solidFill>
              </a:rPr>
              <a:t> Файл:Портрет Гоголя.</a:t>
            </a:r>
            <a:r>
              <a:rPr lang="cs-CZ" dirty="0" err="1">
                <a:solidFill>
                  <a:schemeClr val="bg1"/>
                </a:solidFill>
              </a:rPr>
              <a:t>jpg</a:t>
            </a:r>
            <a:r>
              <a:rPr lang="cs-CZ" dirty="0">
                <a:solidFill>
                  <a:schemeClr val="bg1"/>
                </a:solidFill>
              </a:rPr>
              <a:t>. </a:t>
            </a:r>
            <a:r>
              <a:rPr lang="en-US" dirty="0">
                <a:solidFill>
                  <a:schemeClr val="bg1"/>
                </a:solidFill>
              </a:rPr>
              <a:t>From Wikipedia, the free encyclopedia</a:t>
            </a:r>
            <a:r>
              <a:rPr lang="cs-CZ" dirty="0">
                <a:solidFill>
                  <a:schemeClr val="bg1"/>
                </a:solidFill>
              </a:rPr>
              <a:t>. Dostupné z </a:t>
            </a:r>
            <a:r>
              <a:rPr lang="cs-CZ" dirty="0" smtClean="0">
                <a:solidFill>
                  <a:schemeClr val="bg1"/>
                </a:solidFill>
              </a:rPr>
              <a:t>www:&lt;</a:t>
            </a:r>
            <a:r>
              <a:rPr lang="cs-CZ" dirty="0">
                <a:solidFill>
                  <a:schemeClr val="bg1"/>
                </a:solidFill>
              </a:rPr>
              <a:t>http://ru.wikipedia.org/w/</a:t>
            </a:r>
            <a:r>
              <a:rPr lang="cs-CZ" dirty="0" err="1">
                <a:solidFill>
                  <a:schemeClr val="bg1"/>
                </a:solidFill>
              </a:rPr>
              <a:t>index.php?title</a:t>
            </a:r>
            <a:r>
              <a:rPr lang="cs-CZ" dirty="0">
                <a:solidFill>
                  <a:schemeClr val="bg1"/>
                </a:solidFill>
              </a:rPr>
              <a:t>=%D0%A4%D0%B0%D0%B9%D0%BB:%D0%9F%D0%BE%D1%80%D1%82%D1%80%D0%B5%D1%82_%D0%93%D0%BE%D0%B3%D0%BE%D0%BB%D1%8F.jpg&amp;filetimestamp=20090902195446</a:t>
            </a:r>
            <a:r>
              <a:rPr lang="cs-CZ" dirty="0" smtClean="0">
                <a:solidFill>
                  <a:schemeClr val="bg1"/>
                </a:solidFill>
              </a:rPr>
              <a:t>&gt;.</a:t>
            </a:r>
          </a:p>
          <a:p>
            <a:pPr marL="457200" indent="-457200">
              <a:buClrTx/>
            </a:pPr>
            <a:r>
              <a:rPr lang="cs-CZ" dirty="0" smtClean="0">
                <a:solidFill>
                  <a:schemeClr val="bg1"/>
                </a:solidFill>
              </a:rPr>
              <a:t>Autor neznámý, vložil uživatel </a:t>
            </a:r>
            <a:r>
              <a:rPr lang="cs-CZ" dirty="0" err="1" smtClean="0">
                <a:solidFill>
                  <a:schemeClr val="bg1"/>
                </a:solidFill>
              </a:rPr>
              <a:t>Gabor</a:t>
            </a:r>
            <a:r>
              <a:rPr lang="cs-CZ" dirty="0" smtClean="0">
                <a:solidFill>
                  <a:schemeClr val="bg1"/>
                </a:solidFill>
              </a:rPr>
              <a:t>. Http://cz.wikipedia.org</a:t>
            </a:r>
            <a:r>
              <a:rPr lang="cs-CZ" dirty="0">
                <a:solidFill>
                  <a:schemeClr val="bg1"/>
                </a:solidFill>
              </a:rPr>
              <a:t> [online] 13. 1. 2005, 22:43. [2011-11-10] Soubor</a:t>
            </a:r>
            <a:r>
              <a:rPr lang="cs-CZ" dirty="0" smtClean="0">
                <a:solidFill>
                  <a:schemeClr val="bg1"/>
                </a:solidFill>
              </a:rPr>
              <a:t>: </a:t>
            </a:r>
            <a:r>
              <a:rPr lang="cs-CZ" dirty="0" err="1" smtClean="0">
                <a:solidFill>
                  <a:schemeClr val="bg1"/>
                </a:solidFill>
              </a:rPr>
              <a:t>Nikolai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Gogol.jpg. </a:t>
            </a:r>
            <a:r>
              <a:rPr lang="en-US" dirty="0">
                <a:solidFill>
                  <a:schemeClr val="bg1"/>
                </a:solidFill>
              </a:rPr>
              <a:t>From Wikipedia, the free encyclopedia</a:t>
            </a:r>
            <a:r>
              <a:rPr lang="cs-CZ" dirty="0">
                <a:solidFill>
                  <a:schemeClr val="bg1"/>
                </a:solidFill>
              </a:rPr>
              <a:t>. Dostupné z </a:t>
            </a:r>
            <a:r>
              <a:rPr lang="cs-CZ" dirty="0" smtClean="0">
                <a:solidFill>
                  <a:schemeClr val="bg1"/>
                </a:solidFill>
              </a:rPr>
              <a:t>www:&lt;</a:t>
            </a:r>
            <a:r>
              <a:rPr lang="cs-CZ" dirty="0">
                <a:solidFill>
                  <a:schemeClr val="bg1"/>
                </a:solidFill>
              </a:rPr>
              <a:t>http://cs.wikipedia.org/wiki/</a:t>
            </a:r>
            <a:r>
              <a:rPr lang="cs-CZ" dirty="0" err="1">
                <a:solidFill>
                  <a:schemeClr val="bg1"/>
                </a:solidFill>
              </a:rPr>
              <a:t>Soubor:Nikolai_Gogol.jpg</a:t>
            </a:r>
            <a:r>
              <a:rPr lang="cs-CZ" dirty="0">
                <a:solidFill>
                  <a:schemeClr val="bg1"/>
                </a:solidFill>
              </a:rPr>
              <a:t>&gt;.</a:t>
            </a:r>
          </a:p>
          <a:p>
            <a:pPr marL="457200" indent="-457200">
              <a:buClrTx/>
            </a:pPr>
            <a:r>
              <a:rPr lang="cs-CZ" dirty="0" smtClean="0"/>
              <a:t>LEVITSKY, </a:t>
            </a:r>
            <a:r>
              <a:rPr lang="cs-CZ" dirty="0" err="1" smtClean="0"/>
              <a:t>Sergei</a:t>
            </a:r>
            <a:r>
              <a:rPr lang="cs-CZ" dirty="0" smtClean="0"/>
              <a:t> </a:t>
            </a:r>
            <a:r>
              <a:rPr lang="cs-CZ" dirty="0" err="1" smtClean="0"/>
              <a:t>Lvovich</a:t>
            </a:r>
            <a:r>
              <a:rPr lang="cs-CZ" dirty="0" smtClean="0">
                <a:solidFill>
                  <a:schemeClr val="bg1"/>
                </a:solidFill>
              </a:rPr>
              <a:t>. Http://cz.wikipedia.org</a:t>
            </a:r>
            <a:r>
              <a:rPr lang="cs-CZ" dirty="0">
                <a:solidFill>
                  <a:schemeClr val="bg1"/>
                </a:solidFill>
              </a:rPr>
              <a:t> [online] 30. 3. 2009, 22:42. [2011-11-10] </a:t>
            </a:r>
            <a:r>
              <a:rPr lang="cs-CZ" dirty="0" err="1">
                <a:solidFill>
                  <a:schemeClr val="bg1"/>
                </a:solidFill>
              </a:rPr>
              <a:t>Soubor:NikolayGogol</a:t>
            </a:r>
            <a:r>
              <a:rPr lang="cs-CZ" dirty="0">
                <a:solidFill>
                  <a:schemeClr val="bg1"/>
                </a:solidFill>
              </a:rPr>
              <a:t> left.gif. </a:t>
            </a:r>
            <a:r>
              <a:rPr lang="en-US" dirty="0">
                <a:solidFill>
                  <a:schemeClr val="bg1"/>
                </a:solidFill>
              </a:rPr>
              <a:t>From Wikipedia, the free encyclopedia</a:t>
            </a:r>
            <a:r>
              <a:rPr lang="cs-CZ" dirty="0">
                <a:solidFill>
                  <a:schemeClr val="bg1"/>
                </a:solidFill>
              </a:rPr>
              <a:t>. Dostupné z www:&lt;http://cs.wikipedia.org/wiki/</a:t>
            </a:r>
            <a:r>
              <a:rPr lang="cs-CZ" dirty="0" err="1">
                <a:solidFill>
                  <a:schemeClr val="bg1"/>
                </a:solidFill>
              </a:rPr>
              <a:t>Soubor:NikolayGogol_left.gif</a:t>
            </a:r>
            <a:r>
              <a:rPr lang="cs-CZ" dirty="0">
                <a:solidFill>
                  <a:schemeClr val="bg1"/>
                </a:solidFill>
              </a:rPr>
              <a:t>&gt;.</a:t>
            </a:r>
          </a:p>
          <a:p>
            <a:pPr marL="457200" indent="-457200">
              <a:buClrTx/>
            </a:pPr>
            <a:r>
              <a:rPr lang="cs-CZ" dirty="0">
                <a:solidFill>
                  <a:schemeClr val="bg1"/>
                </a:solidFill>
              </a:rPr>
              <a:t>Vložil uživatel Wilson44691. Http://cz.wikipedia.org [online] 17. 6. 2009, 17:04. [2011-11-10] </a:t>
            </a:r>
            <a:r>
              <a:rPr lang="cs-CZ" dirty="0" err="1">
                <a:solidFill>
                  <a:schemeClr val="bg1"/>
                </a:solidFill>
              </a:rPr>
              <a:t>Soubor:GogolBustStPetersburg.jpg</a:t>
            </a:r>
            <a:r>
              <a:rPr lang="cs-CZ" dirty="0">
                <a:solidFill>
                  <a:schemeClr val="bg1"/>
                </a:solidFill>
              </a:rPr>
              <a:t>. </a:t>
            </a:r>
            <a:r>
              <a:rPr lang="en-US" dirty="0">
                <a:solidFill>
                  <a:schemeClr val="bg1"/>
                </a:solidFill>
              </a:rPr>
              <a:t>From Wikipedia, the free encyclopedia</a:t>
            </a:r>
            <a:r>
              <a:rPr lang="cs-CZ" dirty="0">
                <a:solidFill>
                  <a:schemeClr val="bg1"/>
                </a:solidFill>
              </a:rPr>
              <a:t>. Dostupné z </a:t>
            </a:r>
            <a:r>
              <a:rPr lang="cs-CZ" dirty="0" err="1">
                <a:solidFill>
                  <a:schemeClr val="bg1"/>
                </a:solidFill>
              </a:rPr>
              <a:t>wwwhttp</a:t>
            </a:r>
            <a:r>
              <a:rPr lang="cs-CZ" dirty="0">
                <a:solidFill>
                  <a:schemeClr val="bg1"/>
                </a:solidFill>
              </a:rPr>
              <a:t>://cs.wikipedia.org/wiki/</a:t>
            </a:r>
            <a:r>
              <a:rPr lang="cs-CZ" dirty="0" err="1">
                <a:solidFill>
                  <a:schemeClr val="bg1"/>
                </a:solidFill>
              </a:rPr>
              <a:t>Soubor:GogolBustStPetersburg.jpg</a:t>
            </a:r>
            <a:r>
              <a:rPr lang="cs-CZ" dirty="0">
                <a:solidFill>
                  <a:schemeClr val="bg1"/>
                </a:solidFill>
              </a:rPr>
              <a:t>&gt;.</a:t>
            </a:r>
          </a:p>
          <a:p>
            <a:pPr marL="457200" indent="-457200" algn="ctr">
              <a:buClrTx/>
            </a:pPr>
            <a:r>
              <a:rPr lang="cs-CZ" dirty="0">
                <a:solidFill>
                  <a:schemeClr val="bg1"/>
                </a:solidFill>
              </a:rPr>
              <a:t>Ostatní obrázky a fotografie – kliparty </a:t>
            </a:r>
            <a:r>
              <a:rPr lang="cs-CZ" dirty="0" err="1">
                <a:solidFill>
                  <a:schemeClr val="bg1"/>
                </a:solidFill>
              </a:rPr>
              <a:t>office</a:t>
            </a:r>
            <a:r>
              <a:rPr lang="cs-CZ" dirty="0">
                <a:solidFill>
                  <a:schemeClr val="bg1"/>
                </a:solidFill>
              </a:rPr>
              <a:t>- </a:t>
            </a:r>
            <a:r>
              <a:rPr lang="cs-CZ" dirty="0" smtClean="0">
                <a:solidFill>
                  <a:schemeClr val="bg1"/>
                </a:solidFill>
              </a:rPr>
              <a:t>www.office.com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FOTOGRAFIE </a:t>
            </a:r>
            <a:r>
              <a:rPr lang="cs-CZ" dirty="0">
                <a:solidFill>
                  <a:schemeClr val="bg1"/>
                </a:solidFill>
              </a:rPr>
              <a:t>JSOU VKLÁDÁNY </a:t>
            </a:r>
            <a:r>
              <a:rPr lang="cs-CZ" dirty="0" smtClean="0">
                <a:solidFill>
                  <a:schemeClr val="bg1"/>
                </a:solidFill>
              </a:rPr>
              <a:t>OPAKOVANĚ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09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419</TotalTime>
  <Words>473</Words>
  <Application>Microsoft Office PowerPoint</Application>
  <PresentationFormat>Předvádění na obrazovce (4:3)</PresentationFormat>
  <Paragraphs>91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Human</vt:lpstr>
      <vt:lpstr>Prezentace aplikace PowerPoint</vt:lpstr>
      <vt:lpstr>ANOTACE</vt:lpstr>
      <vt:lpstr>KLÍČOVÁ SLOVA</vt:lpstr>
      <vt:lpstr> Nikolaj Vasiljevič Gogol</vt:lpstr>
      <vt:lpstr>KDO BYL NIKOLAJ VASILJEVIČ GOGOL</vt:lpstr>
      <vt:lpstr>Prezentace aplikace PowerPoint</vt:lpstr>
      <vt:lpstr>Prezentace aplikace PowerPoint</vt:lpstr>
      <vt:lpstr>Prezentace aplikace PowerPoint</vt:lpstr>
      <vt:lpstr>Prezentace aplikace PowerPoint</vt:lpstr>
      <vt:lpstr>GOGOL - DRAMATIK</vt:lpstr>
      <vt:lpstr>Prezentace aplikace PowerPoint</vt:lpstr>
      <vt:lpstr>Prezentace aplikace PowerPoint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Nikolaj Vasiljevič Gogol</dc:title>
  <dc:creator>H Koláčková</dc:creator>
  <cp:lastModifiedBy>H Koláčková</cp:lastModifiedBy>
  <cp:revision>38</cp:revision>
  <dcterms:created xsi:type="dcterms:W3CDTF">2011-04-08T07:50:32Z</dcterms:created>
  <dcterms:modified xsi:type="dcterms:W3CDTF">2012-05-25T08:58:18Z</dcterms:modified>
</cp:coreProperties>
</file>