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9" r:id="rId3"/>
    <p:sldId id="279" r:id="rId4"/>
    <p:sldId id="256" r:id="rId5"/>
    <p:sldId id="257" r:id="rId6"/>
    <p:sldId id="278" r:id="rId7"/>
    <p:sldId id="263" r:id="rId8"/>
    <p:sldId id="273" r:id="rId9"/>
    <p:sldId id="281" r:id="rId10"/>
    <p:sldId id="274" r:id="rId11"/>
    <p:sldId id="277" r:id="rId12"/>
    <p:sldId id="275" r:id="rId13"/>
    <p:sldId id="276" r:id="rId14"/>
    <p:sldId id="269" r:id="rId15"/>
    <p:sldId id="280" r:id="rId16"/>
    <p:sldId id="260" r:id="rId17"/>
    <p:sldId id="26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95" d="100"/>
          <a:sy n="95" d="100"/>
        </p:scale>
        <p:origin x="-44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5E4C0-B7B1-44E2-BA0B-0BD9A9076611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BFB9DEE-514C-45D0-881B-800C24B430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5E4C0-B7B1-44E2-BA0B-0BD9A9076611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BFB9DEE-514C-45D0-881B-800C24B430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5E4C0-B7B1-44E2-BA0B-0BD9A9076611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FB9DEE-514C-45D0-881B-800C24B4304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5E4C0-B7B1-44E2-BA0B-0BD9A9076611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FB9DEE-514C-45D0-881B-800C24B430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5E4C0-B7B1-44E2-BA0B-0BD9A9076611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BFB9DEE-514C-45D0-881B-800C24B4304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5E4C0-B7B1-44E2-BA0B-0BD9A9076611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FB9DEE-514C-45D0-881B-800C24B430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5E4C0-B7B1-44E2-BA0B-0BD9A9076611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FB9DEE-514C-45D0-881B-800C24B430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5E4C0-B7B1-44E2-BA0B-0BD9A9076611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FB9DEE-514C-45D0-881B-800C24B430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5E4C0-B7B1-44E2-BA0B-0BD9A9076611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FB9DEE-514C-45D0-881B-800C24B4304B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5E4C0-B7B1-44E2-BA0B-0BD9A9076611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FB9DEE-514C-45D0-881B-800C24B430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5E4C0-B7B1-44E2-BA0B-0BD9A9076611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FB9DEE-514C-45D0-881B-800C24B430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8C5E4C0-B7B1-44E2-BA0B-0BD9A9076611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BFB9DEE-514C-45D0-881B-800C24B4304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://www.sledujfilmy.cz/oliver-twist/" TargetMode="External"/><Relationship Id="rId1" Type="http://schemas.openxmlformats.org/officeDocument/2006/relationships/slideLayout" Target="../slideLayouts/slideLayout7.xml"/><Relationship Id="rId4" Type="http://schemas.microsoft.com/office/2007/relationships/hdphoto" Target="../media/hdphoto2.wdp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60648"/>
            <a:ext cx="5688013" cy="854075"/>
          </a:xfrm>
          <a:prstGeom prst="rect">
            <a:avLst/>
          </a:prstGeom>
          <a:ln/>
          <a:extLst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</p:pic>
      <p:sp>
        <p:nvSpPr>
          <p:cNvPr id="4" name="Obdélník 3"/>
          <p:cNvSpPr/>
          <p:nvPr/>
        </p:nvSpPr>
        <p:spPr>
          <a:xfrm>
            <a:off x="323528" y="1268760"/>
            <a:ext cx="8640960" cy="517064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projekt v rámci vzdělávacího programu</a:t>
            </a:r>
          </a:p>
          <a:p>
            <a:pPr algn="ctr"/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VZDĚLÁNÍ PRO KONKURENCESCHOPNOST</a:t>
            </a:r>
          </a:p>
          <a:p>
            <a:pPr algn="ctr"/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ŠABLONA ČÍSLO: III/2</a:t>
            </a:r>
          </a:p>
          <a:p>
            <a:pPr algn="ctr"/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NÁZEV:  INOVACE A ZKVALITNĚNÍ VÝUKY PROSTŘEDNICTVÍM ICT</a:t>
            </a:r>
          </a:p>
          <a:p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000" b="1" dirty="0">
                <a:solidFill>
                  <a:schemeClr val="accent1">
                    <a:lumMod val="75000"/>
                  </a:schemeClr>
                </a:solidFill>
              </a:rPr>
              <a:t>PŘEDMĚT: JAZYK ČESKÝ</a:t>
            </a:r>
          </a:p>
          <a:p>
            <a:r>
              <a:rPr lang="cs-CZ" sz="2000" b="1" dirty="0">
                <a:solidFill>
                  <a:schemeClr val="accent1">
                    <a:lumMod val="75000"/>
                  </a:schemeClr>
                </a:solidFill>
              </a:rPr>
              <a:t>ROČNÍK: IX.</a:t>
            </a:r>
          </a:p>
          <a:p>
            <a:r>
              <a:rPr lang="cs-CZ" sz="2000" b="1" dirty="0">
                <a:solidFill>
                  <a:schemeClr val="accent1">
                    <a:lumMod val="75000"/>
                  </a:schemeClr>
                </a:solidFill>
              </a:rPr>
              <a:t>TÉMA: 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CHARLES DICKENS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000" b="1" dirty="0">
                <a:solidFill>
                  <a:schemeClr val="accent1">
                    <a:lumMod val="75000"/>
                  </a:schemeClr>
                </a:solidFill>
              </a:rPr>
              <a:t>AUTOR: MGR. HANA GINTEROVÁ</a:t>
            </a:r>
          </a:p>
          <a:p>
            <a:r>
              <a:rPr lang="cs-CZ" sz="2000" b="1" dirty="0">
                <a:solidFill>
                  <a:schemeClr val="accent1">
                    <a:lumMod val="75000"/>
                  </a:schemeClr>
                </a:solidFill>
              </a:rPr>
              <a:t>DATUM VYTVOŘENÍ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: 10. 11.  2011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>
              <a:solidFill>
                <a:prstClr val="white"/>
              </a:solidFill>
            </a:endParaRPr>
          </a:p>
          <a:p>
            <a:pPr algn="ctr"/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sz="3200" b="1" dirty="0" smtClean="0">
                <a:solidFill>
                  <a:srgbClr val="C00000"/>
                </a:solidFill>
              </a:rPr>
              <a:t>VY_32_INOVACE_43_HG</a:t>
            </a:r>
            <a:endParaRPr lang="cs-CZ" sz="32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417195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52022" cy="824136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5400" dirty="0" smtClean="0">
                <a:solidFill>
                  <a:schemeClr val="accent6">
                    <a:lumMod val="50000"/>
                  </a:schemeClr>
                </a:solidFill>
              </a:rPr>
              <a:t>ANOTACE</a:t>
            </a:r>
            <a:endParaRPr lang="cs-CZ" sz="5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196752"/>
            <a:ext cx="8712968" cy="5544616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>
              <a:buClrTx/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bg1"/>
                </a:solidFill>
              </a:rPr>
              <a:t>PREZENTACE VYTVOŘENA JAKO DOPLNĚK K OPAKOVACÍMU UČIVU 9. ROČNÍKU KRITICKÝ REALISMUS – SPISOVATEL CHARLES DICKENS</a:t>
            </a:r>
          </a:p>
          <a:p>
            <a:pPr>
              <a:buClrTx/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bg1"/>
                </a:solidFill>
              </a:rPr>
              <a:t>V RÁMCI PREZENTACE MAJÍ ŽÁCI MOŽNOST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000" b="1" dirty="0" smtClean="0">
                <a:solidFill>
                  <a:schemeClr val="bg1"/>
                </a:solidFill>
              </a:rPr>
              <a:t>POZNAT OSOBNOST, ŽIVOTNÍ OSUDY A DÍLO SPISOVATELE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000" b="1" dirty="0" smtClean="0">
                <a:solidFill>
                  <a:schemeClr val="bg1"/>
                </a:solidFill>
              </a:rPr>
              <a:t>SEZNÁMIT SE S FILMOVOU ADAPTACÍ  ROMÁNU OLIVER TWIST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000" b="1" dirty="0" smtClean="0">
                <a:solidFill>
                  <a:schemeClr val="bg1"/>
                </a:solidFill>
              </a:rPr>
              <a:t>PRACOVAT S LITERÁRNÍMI TERMÍNY</a:t>
            </a:r>
          </a:p>
          <a:p>
            <a:pPr indent="0" algn="ctr">
              <a:buClrTx/>
              <a:buNone/>
            </a:pPr>
            <a:r>
              <a:rPr lang="cs-CZ" sz="1800" b="1" dirty="0" smtClean="0">
                <a:solidFill>
                  <a:schemeClr val="bg1"/>
                </a:solidFill>
              </a:rPr>
              <a:t>DO PREZENTACE JSOU VLOŽENY HYPERTEXTOVÉ ODKAZ</a:t>
            </a:r>
          </a:p>
          <a:p>
            <a:pPr indent="0">
              <a:buClr>
                <a:schemeClr val="accent1">
                  <a:lumMod val="75000"/>
                </a:schemeClr>
              </a:buClr>
              <a:buNone/>
            </a:pPr>
            <a:r>
              <a:rPr lang="cs-CZ" sz="2000" b="1" dirty="0" smtClean="0">
                <a:solidFill>
                  <a:schemeClr val="bg1"/>
                </a:solidFill>
              </a:rPr>
              <a:t>Pilotáž: Prezentace pilotována ve třídách 9. ročníku, ale je možné ji využít k doplnění učiva literární výchovy ve všech třídách II. stupně ZŠ a odpovídající ročníky víceletých gymnázií. </a:t>
            </a:r>
            <a:r>
              <a:rPr lang="cs-CZ" sz="2000" b="1" dirty="0">
                <a:solidFill>
                  <a:schemeClr val="bg1"/>
                </a:solidFill>
              </a:rPr>
              <a:t>Ž</a:t>
            </a:r>
            <a:r>
              <a:rPr lang="cs-CZ" sz="2000" b="1" dirty="0" smtClean="0">
                <a:solidFill>
                  <a:schemeClr val="bg1"/>
                </a:solidFill>
              </a:rPr>
              <a:t>áky oslovují a zajímají životní osudy tohoto spisovatele, které je možno využít také k přiblížení života dětských hrdinů Dickensových románů. Pokud vám to dovolují vaše časové možnosti, je dobré doplnit výklad ukázkou z některého ze zfilmovaných děl. Využijte také hypertextový odkaz  s upoutávkou na jedno z filmových zpracování románu Oliver Twist.</a:t>
            </a:r>
            <a:endParaRPr lang="cs-CZ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6729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6000" dirty="0" smtClean="0">
                <a:solidFill>
                  <a:schemeClr val="bg1"/>
                </a:solidFill>
                <a:latin typeface="Bodoni MT" pitchFamily="18" charset="0"/>
              </a:rPr>
              <a:t>KLÍČOVÁ SLOVA</a:t>
            </a:r>
            <a:endParaRPr lang="cs-CZ" sz="6000" dirty="0">
              <a:solidFill>
                <a:schemeClr val="bg1"/>
              </a:solidFill>
              <a:latin typeface="Bodoni MT" pitchFamily="18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412776"/>
            <a:ext cx="8686800" cy="5303838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KRITICKÝ REALISMUS</a:t>
            </a: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VIKTORIÁNSKÝ ROMÁN</a:t>
            </a: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PUBLICISTA</a:t>
            </a: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NOVINÁŘ</a:t>
            </a: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PSEUDONYM</a:t>
            </a: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HUMORISTICKÝ ROMÁN</a:t>
            </a: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FENOMENÁLNÍ</a:t>
            </a: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SOCIÁLNÍ CÍTĚNÍ</a:t>
            </a: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>
              <a:buClr>
                <a:schemeClr val="accent6">
                  <a:lumMod val="75000"/>
                </a:schemeClr>
              </a:buClr>
              <a:buFont typeface="Wingdings" pitchFamily="2" charset="2"/>
              <a:buChar char="q"/>
            </a:pP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q"/>
            </a:pPr>
            <a:endParaRPr lang="cs-CZ" sz="2800" b="1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q"/>
            </a:pP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9193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332656"/>
            <a:ext cx="8458200" cy="1222375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cs-CZ" sz="6600" b="1" dirty="0" smtClean="0">
                <a:solidFill>
                  <a:schemeClr val="bg1"/>
                </a:solidFill>
                <a:latin typeface="Bradley Hand ITC" pitchFamily="66" charset="0"/>
              </a:rPr>
              <a:t>CHARLES DICKENS</a:t>
            </a:r>
            <a:endParaRPr lang="cs-CZ" sz="6600" b="1" dirty="0">
              <a:solidFill>
                <a:schemeClr val="bg1"/>
              </a:solidFill>
              <a:latin typeface="Bradley Hand ITC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772816"/>
            <a:ext cx="4767064" cy="914400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bg1"/>
                </a:solidFill>
              </a:rPr>
              <a:t>[</a:t>
            </a:r>
            <a:r>
              <a:rPr lang="cs-CZ" sz="4000" b="1" dirty="0" err="1" smtClean="0">
                <a:solidFill>
                  <a:schemeClr val="bg1"/>
                </a:solidFill>
              </a:rPr>
              <a:t>čárlz</a:t>
            </a:r>
            <a:r>
              <a:rPr lang="cs-CZ" sz="4000" b="1" dirty="0" smtClean="0">
                <a:solidFill>
                  <a:schemeClr val="bg1"/>
                </a:solidFill>
              </a:rPr>
              <a:t> </a:t>
            </a:r>
            <a:r>
              <a:rPr lang="cs-CZ" sz="4000" b="1" dirty="0" err="1" smtClean="0">
                <a:solidFill>
                  <a:schemeClr val="bg1"/>
                </a:solidFill>
              </a:rPr>
              <a:t>dykynz</a:t>
            </a:r>
            <a:r>
              <a:rPr lang="cs-CZ" sz="4000" b="1" dirty="0" smtClean="0">
                <a:solidFill>
                  <a:schemeClr val="bg1"/>
                </a:solidFill>
              </a:rPr>
              <a:t>]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3284984"/>
            <a:ext cx="4680520" cy="2308324"/>
          </a:xfrm>
          <a:prstGeom prst="rect">
            <a:avLst/>
          </a:prstGeom>
          <a:effectLst>
            <a:outerShdw blurRad="39000" dist="25400" dir="5400000" rotWithShape="0">
              <a:srgbClr val="000000">
                <a:alpha val="38000"/>
              </a:srgbClr>
            </a:outerShdw>
            <a:reflection blurRad="6350" stA="50000" endA="300" endPos="55500" dist="50800" dir="5400000" sy="-100000" algn="bl" rotWithShape="0"/>
          </a:effectLst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i="1" dirty="0" smtClean="0">
                <a:solidFill>
                  <a:schemeClr val="bg1"/>
                </a:solidFill>
              </a:rPr>
              <a:t>„</a:t>
            </a:r>
            <a:r>
              <a:rPr lang="cs-CZ" sz="3600" b="1" i="1" dirty="0" smtClean="0">
                <a:solidFill>
                  <a:schemeClr val="bg1"/>
                </a:solidFill>
              </a:rPr>
              <a:t>Každý neúspěch člověka něčemu naučí, </a:t>
            </a:r>
          </a:p>
          <a:p>
            <a:pPr algn="ctr"/>
            <a:r>
              <a:rPr lang="cs-CZ" sz="3600" b="1" i="1" dirty="0" smtClean="0">
                <a:solidFill>
                  <a:schemeClr val="bg1"/>
                </a:solidFill>
              </a:rPr>
              <a:t>pokud se chce nechat poučit“ </a:t>
            </a:r>
            <a:endParaRPr lang="cs-CZ" sz="3600" b="1" i="1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204864"/>
            <a:ext cx="2950623" cy="4148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0910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KDO BYL CHARLES DICKENS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043190"/>
          </a:xfrm>
        </p:spPr>
        <p:txBody>
          <a:bodyPr>
            <a:normAutofit lnSpcReduction="10000"/>
          </a:bodyPr>
          <a:lstStyle/>
          <a:p>
            <a:r>
              <a:rPr lang="cs-CZ" sz="3600" b="1" i="1" dirty="0">
                <a:solidFill>
                  <a:schemeClr val="accent1">
                    <a:lumMod val="75000"/>
                  </a:schemeClr>
                </a:solidFill>
              </a:rPr>
              <a:t>Anglický </a:t>
            </a:r>
            <a:r>
              <a:rPr lang="cs-CZ" sz="3600" b="1" i="1" u="sng" dirty="0">
                <a:solidFill>
                  <a:srgbClr val="FFC000"/>
                </a:solidFill>
              </a:rPr>
              <a:t>kriticko-realistický</a:t>
            </a:r>
            <a:r>
              <a:rPr lang="cs-CZ" sz="3600" b="1" i="1" dirty="0">
                <a:solidFill>
                  <a:schemeClr val="accent1">
                    <a:lumMod val="75000"/>
                  </a:schemeClr>
                </a:solidFill>
              </a:rPr>
              <a:t> spisovatel, </a:t>
            </a:r>
            <a:r>
              <a:rPr lang="cs-CZ" sz="3600" b="1" i="1" u="sng" dirty="0">
                <a:solidFill>
                  <a:srgbClr val="FFC000"/>
                </a:solidFill>
              </a:rPr>
              <a:t>publicista</a:t>
            </a:r>
            <a:r>
              <a:rPr lang="cs-CZ" sz="3600" b="1" i="1" dirty="0">
                <a:solidFill>
                  <a:schemeClr val="accent1">
                    <a:lumMod val="75000"/>
                  </a:schemeClr>
                </a:solidFill>
              </a:rPr>
              <a:t> a novinář </a:t>
            </a:r>
          </a:p>
          <a:p>
            <a:r>
              <a:rPr lang="cs-CZ" sz="3600" b="1" i="1" dirty="0">
                <a:solidFill>
                  <a:schemeClr val="accent1">
                    <a:lumMod val="75000"/>
                  </a:schemeClr>
                </a:solidFill>
              </a:rPr>
              <a:t>N</a:t>
            </a:r>
            <a:r>
              <a:rPr lang="cs-CZ" sz="3600" b="1" i="1" dirty="0" smtClean="0">
                <a:solidFill>
                  <a:schemeClr val="accent1">
                    <a:lumMod val="75000"/>
                  </a:schemeClr>
                </a:solidFill>
              </a:rPr>
              <a:t>ejvýznamnějším </a:t>
            </a:r>
            <a:r>
              <a:rPr lang="cs-CZ" sz="3600" b="1" i="1" dirty="0">
                <a:solidFill>
                  <a:schemeClr val="accent1">
                    <a:lumMod val="75000"/>
                  </a:schemeClr>
                </a:solidFill>
              </a:rPr>
              <a:t>a nejpopulárnějším představitelem </a:t>
            </a:r>
            <a:r>
              <a:rPr lang="cs-CZ" sz="3600" b="1" i="1" u="sng" dirty="0">
                <a:solidFill>
                  <a:srgbClr val="FFC000"/>
                </a:solidFill>
              </a:rPr>
              <a:t>viktoriánského románu</a:t>
            </a:r>
            <a:r>
              <a:rPr lang="cs-CZ" sz="3600" b="1" i="1" dirty="0">
                <a:solidFill>
                  <a:schemeClr val="accent1">
                    <a:lumMod val="75000"/>
                  </a:schemeClr>
                </a:solidFill>
              </a:rPr>
              <a:t>. </a:t>
            </a:r>
            <a:endParaRPr lang="cs-CZ" sz="3600" b="1" i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3600" b="1" i="1" dirty="0" smtClean="0">
                <a:solidFill>
                  <a:schemeClr val="accent1">
                    <a:lumMod val="75000"/>
                  </a:schemeClr>
                </a:solidFill>
              </a:rPr>
              <a:t>Z </a:t>
            </a:r>
            <a:r>
              <a:rPr lang="cs-CZ" sz="3600" b="1" i="1" u="sng" dirty="0">
                <a:solidFill>
                  <a:srgbClr val="FFC000"/>
                </a:solidFill>
              </a:rPr>
              <a:t>nuzných poměrů </a:t>
            </a:r>
            <a:r>
              <a:rPr lang="cs-CZ" sz="3600" b="1" i="1" dirty="0">
                <a:solidFill>
                  <a:schemeClr val="accent1">
                    <a:lumMod val="75000"/>
                  </a:schemeClr>
                </a:solidFill>
              </a:rPr>
              <a:t>se vypracoval na opravdovou hvězdu literárního nebe a to jen svou </a:t>
            </a:r>
            <a:r>
              <a:rPr lang="cs-CZ" sz="3600" b="1" i="1" u="sng" dirty="0">
                <a:solidFill>
                  <a:srgbClr val="FFC000"/>
                </a:solidFill>
              </a:rPr>
              <a:t>houževnatostí</a:t>
            </a:r>
            <a:r>
              <a:rPr lang="cs-CZ" sz="3600" b="1" i="1" dirty="0">
                <a:solidFill>
                  <a:schemeClr val="accent1">
                    <a:lumMod val="75000"/>
                  </a:schemeClr>
                </a:solidFill>
              </a:rPr>
              <a:t> a vytrvalostí</a:t>
            </a:r>
            <a:r>
              <a:rPr lang="cs-CZ" sz="3600" b="1" i="1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</a:p>
          <a:p>
            <a:r>
              <a:rPr lang="cs-CZ" sz="3600" b="1" i="1" dirty="0">
                <a:solidFill>
                  <a:schemeClr val="accent1">
                    <a:lumMod val="75000"/>
                  </a:schemeClr>
                </a:solidFill>
              </a:rPr>
              <a:t>Je považován za jednoho z největších </a:t>
            </a:r>
            <a:r>
              <a:rPr lang="cs-CZ" sz="3600" b="1" i="1" u="sng" dirty="0">
                <a:solidFill>
                  <a:srgbClr val="FFC000"/>
                </a:solidFill>
              </a:rPr>
              <a:t>romanopisců</a:t>
            </a:r>
            <a:r>
              <a:rPr lang="cs-CZ" sz="3600" b="1" i="1" dirty="0">
                <a:solidFill>
                  <a:srgbClr val="FFC000"/>
                </a:solidFill>
              </a:rPr>
              <a:t> </a:t>
            </a:r>
            <a:r>
              <a:rPr lang="cs-CZ" sz="3600" b="1" i="1" dirty="0">
                <a:solidFill>
                  <a:schemeClr val="accent1">
                    <a:lumMod val="75000"/>
                  </a:schemeClr>
                </a:solidFill>
              </a:rPr>
              <a:t>19. </a:t>
            </a:r>
            <a:r>
              <a:rPr lang="cs-CZ" sz="3600" b="1" i="1" dirty="0" smtClean="0">
                <a:solidFill>
                  <a:schemeClr val="accent1">
                    <a:lumMod val="75000"/>
                  </a:schemeClr>
                </a:solidFill>
              </a:rPr>
              <a:t>století</a:t>
            </a:r>
            <a:endParaRPr lang="cs-CZ" sz="36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247430"/>
            <a:ext cx="922821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24128" y="5877272"/>
            <a:ext cx="3240360" cy="83099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VYSVĚTLI PODTRŽENÉ TERMÍNY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9077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4800" dirty="0" smtClean="0"/>
              <a:t>NOVÉ TERMÍNY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 fontScale="92500" lnSpcReduction="10000"/>
          </a:bodyPr>
          <a:lstStyle/>
          <a:p>
            <a:r>
              <a:rPr lang="cs-CZ" sz="35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KRITICKÝ REALISMUS </a:t>
            </a:r>
            <a:r>
              <a:rPr lang="cs-CZ" dirty="0" smtClean="0"/>
              <a:t>= zájem o díla z reálného prostředí, kritika společnosti</a:t>
            </a:r>
          </a:p>
          <a:p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PUBLICISTIKA</a:t>
            </a:r>
            <a:r>
              <a:rPr lang="cs-CZ" dirty="0" smtClean="0"/>
              <a:t> = oblast literatury určená pro veřejnost – noviny, televize, dokumentární film….</a:t>
            </a:r>
          </a:p>
          <a:p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VIKTORIÁNSKÝ ROMÁN </a:t>
            </a:r>
            <a:r>
              <a:rPr lang="cs-CZ" dirty="0" smtClean="0"/>
              <a:t>= román v období vlády královny Viktorie (znaky – zájem o sociální otázky, vychází na pokračování, množství postav)</a:t>
            </a:r>
          </a:p>
          <a:p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NUZNÝ</a:t>
            </a:r>
            <a:r>
              <a:rPr lang="cs-CZ" dirty="0" smtClean="0"/>
              <a:t> = chudý, bez prostředků</a:t>
            </a:r>
          </a:p>
          <a:p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HOUŽEVNATOST</a:t>
            </a:r>
            <a:r>
              <a:rPr lang="cs-CZ" dirty="0" smtClean="0"/>
              <a:t> = lidská vlastnost, vytrvalý, pevný, stálý</a:t>
            </a:r>
          </a:p>
          <a:p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ROMANOPISEC</a:t>
            </a:r>
            <a:r>
              <a:rPr lang="cs-CZ" dirty="0" smtClean="0"/>
              <a:t> = autor románů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0441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863" y="1007758"/>
            <a:ext cx="2740219" cy="2390080"/>
          </a:xfrm>
          <a:prstGeom prst="rect">
            <a:avLst/>
          </a:prstGeom>
          <a:ln/>
          <a:ex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5" name="TextovéPole 4"/>
          <p:cNvSpPr txBox="1"/>
          <p:nvPr/>
        </p:nvSpPr>
        <p:spPr>
          <a:xfrm>
            <a:off x="274341" y="4077072"/>
            <a:ext cx="2981741" cy="132343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MUZEUM CHARLESE DICKENSE V LONDÝNĚ  (V DOMĚ, KDE ŽIL JAKO MALÝ CHLAPEC)</a:t>
            </a:r>
            <a:endParaRPr lang="cs-CZ" sz="2000" b="1" dirty="0">
              <a:solidFill>
                <a:schemeClr val="bg1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202798"/>
            <a:ext cx="4657725" cy="4067175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2395621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196752"/>
            <a:ext cx="8568952" cy="526297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>
                <a:solidFill>
                  <a:prstClr val="black"/>
                </a:solidFill>
              </a:rPr>
              <a:t>Dva týdny po Charlesových dvanáctých narozeninách byl jeho otec zatčen pro dluhy a odveden </a:t>
            </a:r>
            <a:r>
              <a:rPr lang="cs-CZ" sz="2800" b="1" u="sng" dirty="0">
                <a:solidFill>
                  <a:schemeClr val="bg1"/>
                </a:solidFill>
              </a:rPr>
              <a:t>do vězení pro dlužníky.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>
                <a:solidFill>
                  <a:prstClr val="black"/>
                </a:solidFill>
              </a:rPr>
              <a:t>Doma začalo ubývat jídla, matka, která zůstala sama s pěti dětmi, musela </a:t>
            </a:r>
            <a:r>
              <a:rPr lang="cs-CZ" sz="2800" b="1" u="sng" dirty="0">
                <a:solidFill>
                  <a:prstClr val="black"/>
                </a:solidFill>
              </a:rPr>
              <a:t>postupně zastavovat </a:t>
            </a:r>
            <a:r>
              <a:rPr lang="cs-CZ" sz="2800" dirty="0">
                <a:solidFill>
                  <a:prstClr val="black"/>
                </a:solidFill>
              </a:rPr>
              <a:t>zařízení domácnosti, na řadu přišly i Charlesovy oblíbené knihy.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>
                <a:solidFill>
                  <a:prstClr val="black"/>
                </a:solidFill>
              </a:rPr>
              <a:t>Rodina rozhodla, že </a:t>
            </a:r>
            <a:r>
              <a:rPr lang="cs-CZ" sz="2800" b="1" u="sng" dirty="0">
                <a:solidFill>
                  <a:schemeClr val="bg1"/>
                </a:solidFill>
              </a:rPr>
              <a:t>Charles musí jít pracovat</a:t>
            </a:r>
            <a:r>
              <a:rPr lang="cs-CZ" sz="2800" dirty="0">
                <a:solidFill>
                  <a:prstClr val="black"/>
                </a:solidFill>
              </a:rPr>
              <a:t>.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>
                <a:solidFill>
                  <a:prstClr val="black"/>
                </a:solidFill>
              </a:rPr>
              <a:t>Dětská práce byla v tehdejší Anglii samozřejmostí, takže jeho rodiče neviděli nic špatného na tom, že jejich </a:t>
            </a:r>
            <a:r>
              <a:rPr lang="cs-CZ" sz="2800" b="1" u="sng" dirty="0">
                <a:solidFill>
                  <a:prstClr val="black"/>
                </a:solidFill>
              </a:rPr>
              <a:t>citlivý, chytrý syn </a:t>
            </a:r>
            <a:r>
              <a:rPr lang="cs-CZ" sz="2800" dirty="0">
                <a:solidFill>
                  <a:prstClr val="black"/>
                </a:solidFill>
              </a:rPr>
              <a:t>musí denně docházet do dílny na výrobu leštidel na boty.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15516" y="351678"/>
            <a:ext cx="8640960" cy="46166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Životní osudy, které ovlivnily pozdější spisovatelovu tvorbu</a:t>
            </a:r>
          </a:p>
        </p:txBody>
      </p:sp>
    </p:spTree>
    <p:extLst>
      <p:ext uri="{BB962C8B-B14F-4D97-AF65-F5344CB8AC3E}">
        <p14:creationId xmlns:p14="http://schemas.microsoft.com/office/powerpoint/2010/main" val="2695025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76672"/>
            <a:ext cx="3854549" cy="5981541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3077" name="Picture 5" descr="C:\Users\hkolackova\AppData\Local\Microsoft\Windows\Temporary Internet Files\Content.IE5\9F5SIVNK\MP900341549[1].jpg"/>
          <p:cNvPicPr>
            <a:picLocks noChangeAspect="1" noChangeArrowheads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196752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1823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9141" y="908720"/>
            <a:ext cx="8640960" cy="56938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Ani chlapcova práce ale příliš nepomohla a do vězení pro dlužníky se zanedlouho odstěhovala </a:t>
            </a:r>
            <a:r>
              <a:rPr lang="cs-CZ" sz="2800" b="1" u="sng" dirty="0" smtClean="0">
                <a:solidFill>
                  <a:schemeClr val="bg1"/>
                </a:solidFill>
              </a:rPr>
              <a:t>celá rodina</a:t>
            </a:r>
            <a:endParaRPr lang="cs-CZ" sz="2800" b="1" dirty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Charles tam přicházel každý večer a ráno s rodinou snídal.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Za své rodinné poměry se </a:t>
            </a:r>
            <a:r>
              <a:rPr lang="cs-CZ" sz="2800" b="1" u="sng" dirty="0" smtClean="0">
                <a:solidFill>
                  <a:schemeClr val="bg1"/>
                </a:solidFill>
              </a:rPr>
              <a:t>velice styděl</a:t>
            </a:r>
            <a:r>
              <a:rPr lang="cs-CZ" sz="2800" dirty="0" smtClean="0">
                <a:solidFill>
                  <a:schemeClr val="bg1"/>
                </a:solidFill>
              </a:rPr>
              <a:t>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Začaly se mu vracet </a:t>
            </a:r>
            <a:r>
              <a:rPr lang="cs-CZ" sz="2800" b="1" u="sng" dirty="0" smtClean="0">
                <a:solidFill>
                  <a:schemeClr val="bg1"/>
                </a:solidFill>
              </a:rPr>
              <a:t>nervové záchvaty</a:t>
            </a:r>
            <a:r>
              <a:rPr lang="cs-CZ" sz="2800" dirty="0" smtClean="0">
                <a:solidFill>
                  <a:schemeClr val="bg1"/>
                </a:solidFill>
              </a:rPr>
              <a:t>, kterými trpěl v dětství.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Zasáhla šťastná náhoda, otec </a:t>
            </a:r>
            <a:r>
              <a:rPr lang="cs-CZ" sz="2800" b="1" u="sng" dirty="0" smtClean="0">
                <a:solidFill>
                  <a:schemeClr val="bg1"/>
                </a:solidFill>
              </a:rPr>
              <a:t>zdědil dost</a:t>
            </a:r>
            <a:r>
              <a:rPr lang="cs-CZ" sz="2800" dirty="0" smtClean="0">
                <a:solidFill>
                  <a:schemeClr val="bg1"/>
                </a:solidFill>
              </a:rPr>
              <a:t>, aby mohl zaplatit dluhy a dostat se tak z vězení.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Ale Charlese nechali </a:t>
            </a:r>
            <a:r>
              <a:rPr lang="cs-CZ" sz="2800" b="1" u="sng" dirty="0" smtClean="0">
                <a:solidFill>
                  <a:schemeClr val="bg1"/>
                </a:solidFill>
              </a:rPr>
              <a:t>dál chodit do továrny </a:t>
            </a:r>
            <a:r>
              <a:rPr lang="cs-CZ" sz="2800" dirty="0" smtClean="0">
                <a:solidFill>
                  <a:schemeClr val="bg1"/>
                </a:solidFill>
              </a:rPr>
              <a:t>za výdělkem.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V dílně strávil jen šest měsíců, odnesl si z toho ale </a:t>
            </a:r>
            <a:r>
              <a:rPr lang="cs-CZ" sz="2800" b="1" u="sng" dirty="0" smtClean="0">
                <a:solidFill>
                  <a:schemeClr val="bg1"/>
                </a:solidFill>
              </a:rPr>
              <a:t>trauma</a:t>
            </a:r>
            <a:r>
              <a:rPr lang="cs-CZ" sz="2800" dirty="0" smtClean="0">
                <a:solidFill>
                  <a:schemeClr val="bg1"/>
                </a:solidFill>
              </a:rPr>
              <a:t>, kterého se celý život nezbavil.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33157" y="173831"/>
            <a:ext cx="8352928" cy="461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</a:rPr>
              <a:t>Životní osudy, které ovlivnily pozdější spisovatelovu tvorbu</a:t>
            </a:r>
            <a:endParaRPr lang="cs-CZ" sz="24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7220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LÁSKY CHARLESE DICKENSE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043190"/>
          </a:xfrm>
        </p:spPr>
        <p:txBody>
          <a:bodyPr>
            <a:noAutofit/>
          </a:bodyPr>
          <a:lstStyle/>
          <a:p>
            <a:r>
              <a:rPr lang="cs-CZ" sz="2800" i="1" dirty="0">
                <a:solidFill>
                  <a:schemeClr val="accent1">
                    <a:lumMod val="75000"/>
                  </a:schemeClr>
                </a:solidFill>
              </a:rPr>
              <a:t>Dodnes ne zcela vyjasněný je Dickensův citový </a:t>
            </a:r>
            <a:r>
              <a:rPr lang="cs-CZ" sz="2800" i="1" dirty="0" smtClean="0">
                <a:solidFill>
                  <a:schemeClr val="accent1">
                    <a:lumMod val="75000"/>
                  </a:schemeClr>
                </a:solidFill>
              </a:rPr>
              <a:t>život</a:t>
            </a:r>
          </a:p>
          <a:p>
            <a:r>
              <a:rPr lang="cs-CZ" sz="2800" i="1" dirty="0">
                <a:solidFill>
                  <a:schemeClr val="accent1">
                    <a:lumMod val="75000"/>
                  </a:schemeClr>
                </a:solidFill>
              </a:rPr>
              <a:t>P</a:t>
            </a:r>
            <a:r>
              <a:rPr lang="cs-CZ" sz="2800" i="1" dirty="0" smtClean="0">
                <a:solidFill>
                  <a:schemeClr val="accent1">
                    <a:lumMod val="75000"/>
                  </a:schemeClr>
                </a:solidFill>
              </a:rPr>
              <a:t>o </a:t>
            </a:r>
            <a:r>
              <a:rPr lang="cs-CZ" sz="2800" i="1" dirty="0">
                <a:solidFill>
                  <a:schemeClr val="accent1">
                    <a:lumMod val="75000"/>
                  </a:schemeClr>
                </a:solidFill>
              </a:rPr>
              <a:t>nenaplněné lásce k dívce ze "společensky vyšší třídy" si vzal za ženu "sobě rovnou". Založil s ní </a:t>
            </a:r>
            <a:r>
              <a:rPr lang="cs-CZ" sz="2800" b="1" i="1" u="sng" dirty="0">
                <a:solidFill>
                  <a:schemeClr val="accent3"/>
                </a:solidFill>
              </a:rPr>
              <a:t>početnou rodinu </a:t>
            </a:r>
            <a:r>
              <a:rPr lang="cs-CZ" sz="2800" i="1" dirty="0">
                <a:solidFill>
                  <a:schemeClr val="accent1">
                    <a:lumMod val="75000"/>
                  </a:schemeClr>
                </a:solidFill>
              </a:rPr>
              <a:t>a stal se starostlivým i náročným otcem. </a:t>
            </a:r>
            <a:endParaRPr lang="cs-CZ" sz="2800" i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800" i="1" dirty="0" smtClean="0">
                <a:solidFill>
                  <a:schemeClr val="accent1">
                    <a:lumMod val="75000"/>
                  </a:schemeClr>
                </a:solidFill>
              </a:rPr>
              <a:t>Silné </a:t>
            </a:r>
            <a:r>
              <a:rPr lang="cs-CZ" sz="2800" i="1" dirty="0">
                <a:solidFill>
                  <a:schemeClr val="accent1">
                    <a:lumMod val="75000"/>
                  </a:schemeClr>
                </a:solidFill>
              </a:rPr>
              <a:t>city však postupně choval i </a:t>
            </a:r>
            <a:r>
              <a:rPr lang="cs-CZ" sz="2800" b="1" i="1" u="sng" dirty="0">
                <a:solidFill>
                  <a:schemeClr val="accent3"/>
                </a:solidFill>
              </a:rPr>
              <a:t>ke dvěma mladším manželčiným sestrám</a:t>
            </a:r>
            <a:r>
              <a:rPr lang="cs-CZ" sz="2800" i="1" dirty="0">
                <a:solidFill>
                  <a:schemeClr val="accent1">
                    <a:lumMod val="75000"/>
                  </a:schemeClr>
                </a:solidFill>
              </a:rPr>
              <a:t>: jedna z nich brzy zemřela, druhá dlouhá léta patřila k Dickensově rodině a podílela se na výchově dětí, a to i poté, co se – na konci 50. let – </a:t>
            </a:r>
            <a:r>
              <a:rPr lang="cs-CZ" sz="2800" b="1" i="1" u="sng" dirty="0">
                <a:solidFill>
                  <a:schemeClr val="accent3"/>
                </a:solidFill>
              </a:rPr>
              <a:t>manželství rozpadlo</a:t>
            </a:r>
            <a:r>
              <a:rPr lang="cs-CZ" sz="2800" i="1" dirty="0">
                <a:solidFill>
                  <a:schemeClr val="accent1">
                    <a:lumMod val="75000"/>
                  </a:schemeClr>
                </a:solidFill>
              </a:rPr>
              <a:t>, neboť spisovatel vzplanul láskou k </a:t>
            </a:r>
            <a:r>
              <a:rPr lang="cs-CZ" sz="2800" b="1" i="1" u="sng" dirty="0">
                <a:solidFill>
                  <a:schemeClr val="accent3"/>
                </a:solidFill>
              </a:rPr>
              <a:t>mladé herečce.</a:t>
            </a:r>
          </a:p>
          <a:p>
            <a:endParaRPr lang="cs-CZ" sz="2400" b="1" u="sng" dirty="0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4309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Literární činnost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971182"/>
          </a:xfrm>
        </p:spPr>
        <p:txBody>
          <a:bodyPr>
            <a:normAutofit/>
          </a:bodyPr>
          <a:lstStyle/>
          <a:p>
            <a:r>
              <a:rPr lang="cs-CZ" sz="3600" i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Svou literární dráhu zahájil drobnými časopiseckými črty a povídkami pod pseudonymem </a:t>
            </a:r>
            <a:r>
              <a:rPr lang="cs-CZ" sz="3600" b="1" i="1" u="sng" dirty="0" err="1" smtClean="0">
                <a:solidFill>
                  <a:srgbClr val="FFC000"/>
                </a:solidFill>
              </a:rPr>
              <a:t>Boz</a:t>
            </a:r>
            <a:endParaRPr lang="cs-CZ" sz="3600" b="1" i="1" u="sng" dirty="0" smtClean="0">
              <a:solidFill>
                <a:srgbClr val="FFC000"/>
              </a:solidFill>
            </a:endParaRPr>
          </a:p>
          <a:p>
            <a:r>
              <a:rPr lang="cs-CZ" sz="3600" i="1" dirty="0">
                <a:solidFill>
                  <a:srgbClr val="FFC000"/>
                </a:solidFill>
              </a:rPr>
              <a:t>humoristický román </a:t>
            </a:r>
            <a:r>
              <a:rPr lang="cs-CZ" sz="3600" i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na pokračování </a:t>
            </a:r>
            <a:r>
              <a:rPr lang="cs-CZ" sz="3600" b="1" i="1" u="sng" dirty="0">
                <a:solidFill>
                  <a:srgbClr val="FFC000"/>
                </a:solidFill>
              </a:rPr>
              <a:t>Kronika </a:t>
            </a:r>
            <a:r>
              <a:rPr lang="cs-CZ" sz="3600" b="1" i="1" u="sng" dirty="0" err="1">
                <a:solidFill>
                  <a:srgbClr val="FFC000"/>
                </a:solidFill>
              </a:rPr>
              <a:t>Pickwickova</a:t>
            </a:r>
            <a:r>
              <a:rPr lang="cs-CZ" sz="3600" b="1" i="1" u="sng" dirty="0">
                <a:solidFill>
                  <a:srgbClr val="FFC000"/>
                </a:solidFill>
              </a:rPr>
              <a:t> klubu. </a:t>
            </a:r>
            <a:r>
              <a:rPr lang="cs-CZ" sz="3600" i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Tento román měl fenomenální úspěch, především díky další Dickensově výjimečné vlastnosti – jiskrnému humoru</a:t>
            </a:r>
            <a:r>
              <a:rPr lang="cs-CZ" sz="3600" i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4815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bg1"/>
                </a:solidFill>
              </a:rPr>
              <a:t>ROMÁNY NA POKRAČOVÁNÍ</a:t>
            </a:r>
            <a:endParaRPr lang="cs-CZ" sz="44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 fontScale="85000" lnSpcReduction="20000"/>
          </a:bodyPr>
          <a:lstStyle/>
          <a:p>
            <a:r>
              <a:rPr lang="cs-CZ" b="1" i="1" dirty="0" smtClean="0"/>
              <a:t>Zvláštností </a:t>
            </a:r>
            <a:r>
              <a:rPr lang="cs-CZ" b="1" i="1" dirty="0"/>
              <a:t>tehdejší doby</a:t>
            </a:r>
            <a:r>
              <a:rPr lang="cs-CZ" i="1" dirty="0"/>
              <a:t>, která do jisté míry ovlivnila celou Dickensovu tvorbu, byl zvyk </a:t>
            </a:r>
            <a:r>
              <a:rPr lang="cs-CZ" b="1" i="1" u="sng" dirty="0">
                <a:solidFill>
                  <a:srgbClr val="FFC000"/>
                </a:solidFill>
              </a:rPr>
              <a:t>romány na pokračování </a:t>
            </a:r>
            <a:r>
              <a:rPr lang="cs-CZ" i="1" dirty="0"/>
              <a:t>vydávat v </a:t>
            </a:r>
            <a:r>
              <a:rPr lang="cs-CZ" i="1" dirty="0">
                <a:solidFill>
                  <a:srgbClr val="FFC000"/>
                </a:solidFill>
              </a:rPr>
              <a:t>sešitech či novinách</a:t>
            </a:r>
            <a:r>
              <a:rPr lang="cs-CZ" i="1" dirty="0"/>
              <a:t>, a teprve podle jejich úspěchu jim dát i knižní podobu. </a:t>
            </a:r>
            <a:endParaRPr lang="cs-CZ" i="1" dirty="0" smtClean="0"/>
          </a:p>
          <a:p>
            <a:r>
              <a:rPr lang="cs-CZ" i="1" dirty="0" smtClean="0"/>
              <a:t>Aby </a:t>
            </a:r>
            <a:r>
              <a:rPr lang="cs-CZ" i="1" dirty="0"/>
              <a:t>se Dickens uživil, byl nucen každý měsíc odevzdat </a:t>
            </a:r>
            <a:r>
              <a:rPr lang="cs-CZ" i="1" dirty="0">
                <a:solidFill>
                  <a:srgbClr val="FFC000"/>
                </a:solidFill>
              </a:rPr>
              <a:t>určitý počet stran </a:t>
            </a:r>
            <a:r>
              <a:rPr lang="cs-CZ" i="1" dirty="0"/>
              <a:t>románu, o němž někdy sám nevěděl, jak skončí. </a:t>
            </a:r>
            <a:endParaRPr lang="cs-CZ" i="1" dirty="0" smtClean="0"/>
          </a:p>
          <a:p>
            <a:r>
              <a:rPr lang="cs-CZ" i="1" dirty="0" smtClean="0"/>
              <a:t>Přízeň </a:t>
            </a:r>
            <a:r>
              <a:rPr lang="cs-CZ" i="1" dirty="0"/>
              <a:t>čtenářů byla vrtkavá, a tak autor musel děj obohacovat novými a </a:t>
            </a:r>
            <a:r>
              <a:rPr lang="cs-CZ" b="1" i="1" u="sng" dirty="0">
                <a:solidFill>
                  <a:srgbClr val="FFC000"/>
                </a:solidFill>
              </a:rPr>
              <a:t>novými postavami</a:t>
            </a:r>
            <a:r>
              <a:rPr lang="cs-CZ" i="1" dirty="0"/>
              <a:t>. </a:t>
            </a:r>
            <a:endParaRPr lang="cs-CZ" i="1" dirty="0" smtClean="0"/>
          </a:p>
          <a:p>
            <a:r>
              <a:rPr lang="cs-CZ" i="1" dirty="0" smtClean="0"/>
              <a:t>To </a:t>
            </a:r>
            <a:r>
              <a:rPr lang="cs-CZ" i="1" dirty="0"/>
              <a:t>je důvod, proč Dickensovy romány někdy představují složitý, téměř nepochopitelný propletenec. </a:t>
            </a:r>
            <a:endParaRPr lang="cs-CZ" i="1" dirty="0" smtClean="0"/>
          </a:p>
          <a:p>
            <a:r>
              <a:rPr lang="cs-CZ" i="1" dirty="0" smtClean="0"/>
              <a:t>Kritici </a:t>
            </a:r>
            <a:r>
              <a:rPr lang="cs-CZ" i="1" dirty="0"/>
              <a:t>však při rozboru jeho díla zjišťují, že </a:t>
            </a:r>
            <a:r>
              <a:rPr lang="cs-CZ" i="1" dirty="0">
                <a:solidFill>
                  <a:srgbClr val="FFC000"/>
                </a:solidFill>
              </a:rPr>
              <a:t>své romány dokonale promýšlel</a:t>
            </a:r>
            <a:r>
              <a:rPr lang="cs-CZ" i="1" dirty="0"/>
              <a:t>, že s postavami žil, a pokud měly zemřít, trpěl spolu s nimi.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7245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145348"/>
            <a:ext cx="4932040" cy="292387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Roku 1837 začal vycházet román </a:t>
            </a:r>
            <a:r>
              <a:rPr lang="cs-CZ" sz="2800" b="1" dirty="0" smtClean="0">
                <a:solidFill>
                  <a:srgbClr val="FFC000"/>
                </a:solidFill>
              </a:rPr>
              <a:t>Oliver Twist</a:t>
            </a:r>
            <a:r>
              <a:rPr lang="cs-CZ" sz="2400" b="1" dirty="0" smtClean="0">
                <a:solidFill>
                  <a:schemeClr val="bg1"/>
                </a:solidFill>
              </a:rPr>
              <a:t>, jehož námětem je autorovo celoživotní téma – </a:t>
            </a:r>
            <a:r>
              <a:rPr lang="cs-CZ" sz="2400" b="1" u="sng" dirty="0" smtClean="0">
                <a:solidFill>
                  <a:schemeClr val="bg1"/>
                </a:solidFill>
              </a:rPr>
              <a:t>tragický osud chudých dětí. 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Tento román se vyznačuje </a:t>
            </a:r>
            <a:r>
              <a:rPr lang="cs-CZ" sz="2800" b="1" u="sng" dirty="0" smtClean="0">
                <a:solidFill>
                  <a:schemeClr val="bg1"/>
                </a:solidFill>
              </a:rPr>
              <a:t>kritickým</a:t>
            </a:r>
            <a:r>
              <a:rPr lang="cs-CZ" sz="2400" b="1" dirty="0" smtClean="0">
                <a:solidFill>
                  <a:schemeClr val="bg1"/>
                </a:solidFill>
              </a:rPr>
              <a:t> pohledem na soudobé instituce a </a:t>
            </a:r>
            <a:r>
              <a:rPr lang="cs-CZ" sz="2800" b="1" u="sng" dirty="0" smtClean="0">
                <a:solidFill>
                  <a:schemeClr val="bg1"/>
                </a:solidFill>
              </a:rPr>
              <a:t>silným sociálním soucítěním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4725144"/>
            <a:ext cx="2880320" cy="1200329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hlinkClick r:id="rId2"/>
              </a:rPr>
              <a:t>UPOUTÁVKA</a:t>
            </a:r>
            <a:r>
              <a:rPr lang="cs-CZ" sz="2400" b="1" dirty="0" smtClean="0">
                <a:solidFill>
                  <a:schemeClr val="bg1"/>
                </a:solidFill>
              </a:rPr>
              <a:t>  ANGLICKÁ VERZE FILMU OLIVER TWIST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285060"/>
            <a:ext cx="2779746" cy="4328280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48039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bg1"/>
                </a:solidFill>
              </a:rPr>
              <a:t>JMENOVKA SPISOVATELE</a:t>
            </a:r>
            <a:endParaRPr lang="cs-CZ" sz="44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8686800" cy="452596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4800" dirty="0" smtClean="0">
                <a:solidFill>
                  <a:srgbClr val="FFC000"/>
                </a:solidFill>
              </a:rPr>
              <a:t>Charles Dickens</a:t>
            </a:r>
          </a:p>
          <a:p>
            <a:r>
              <a:rPr lang="cs-CZ" dirty="0" smtClean="0"/>
              <a:t>Jeden z nejpopulárnějších anglických spisovatelů 19. století</a:t>
            </a:r>
          </a:p>
          <a:p>
            <a:r>
              <a:rPr lang="cs-CZ" dirty="0" smtClean="0"/>
              <a:t>Představitel tzv. „</a:t>
            </a:r>
            <a:r>
              <a:rPr lang="cs-CZ" dirty="0"/>
              <a:t>V</a:t>
            </a:r>
            <a:r>
              <a:rPr lang="cs-CZ" dirty="0" smtClean="0"/>
              <a:t>iktoriánského románu“</a:t>
            </a:r>
          </a:p>
          <a:p>
            <a:r>
              <a:rPr lang="cs-CZ" b="1" dirty="0" smtClean="0"/>
              <a:t>Dílo: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Kronika </a:t>
            </a:r>
            <a:r>
              <a:rPr lang="cs-CZ" dirty="0" err="1" smtClean="0">
                <a:solidFill>
                  <a:srgbClr val="FFC000"/>
                </a:solidFill>
              </a:rPr>
              <a:t>Pickwickova</a:t>
            </a:r>
            <a:r>
              <a:rPr lang="cs-CZ" dirty="0" smtClean="0">
                <a:solidFill>
                  <a:srgbClr val="FFC000"/>
                </a:solidFill>
              </a:rPr>
              <a:t> klubu </a:t>
            </a:r>
            <a:r>
              <a:rPr lang="cs-CZ" dirty="0" smtClean="0"/>
              <a:t>/humor/</a:t>
            </a:r>
          </a:p>
          <a:p>
            <a:pPr marL="0" indent="0">
              <a:buNone/>
            </a:pPr>
            <a:r>
              <a:rPr lang="cs-CZ" dirty="0" smtClean="0"/>
              <a:t>Romány: </a:t>
            </a:r>
            <a:r>
              <a:rPr lang="cs-CZ" dirty="0" smtClean="0">
                <a:solidFill>
                  <a:srgbClr val="FFC000"/>
                </a:solidFill>
              </a:rPr>
              <a:t>Oliver Twist</a:t>
            </a:r>
          </a:p>
          <a:p>
            <a:pPr marL="0" indent="0">
              <a:buNone/>
            </a:pPr>
            <a:r>
              <a:rPr lang="cs-CZ" dirty="0">
                <a:solidFill>
                  <a:srgbClr val="FFC000"/>
                </a:solidFill>
              </a:rPr>
              <a:t> </a:t>
            </a:r>
            <a:r>
              <a:rPr lang="cs-CZ" dirty="0" smtClean="0">
                <a:solidFill>
                  <a:srgbClr val="FFC000"/>
                </a:solidFill>
              </a:rPr>
              <a:t>               David </a:t>
            </a:r>
            <a:r>
              <a:rPr lang="cs-CZ" dirty="0" err="1" smtClean="0">
                <a:solidFill>
                  <a:srgbClr val="FFC000"/>
                </a:solidFill>
              </a:rPr>
              <a:t>Copperfield</a:t>
            </a:r>
            <a:endParaRPr lang="cs-CZ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C000"/>
                </a:solidFill>
              </a:rPr>
              <a:t> </a:t>
            </a:r>
            <a:r>
              <a:rPr lang="cs-CZ" dirty="0" smtClean="0">
                <a:solidFill>
                  <a:srgbClr val="FFC000"/>
                </a:solidFill>
              </a:rPr>
              <a:t>               Nadějné vyhlídky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96136" y="4837569"/>
            <a:ext cx="2714273" cy="95410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ZAPIŠTE SI DO SEŠITU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9081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6000" dirty="0" smtClean="0">
                <a:solidFill>
                  <a:schemeClr val="bg1"/>
                </a:solidFill>
                <a:latin typeface="Bodoni MT" pitchFamily="18" charset="0"/>
              </a:rPr>
              <a:t>LITERÁRNÍ TERMÍNY</a:t>
            </a:r>
            <a:endParaRPr lang="cs-CZ" sz="6000" dirty="0">
              <a:solidFill>
                <a:schemeClr val="bg1"/>
              </a:solidFill>
              <a:latin typeface="Bodoni MT" pitchFamily="18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412776"/>
            <a:ext cx="8686800" cy="5303838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KRITICKÝ REALISMUS</a:t>
            </a: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VIKTORIÁNSKÝ ROMÁN</a:t>
            </a: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PUBLICISTA</a:t>
            </a: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NOVINÁŘ</a:t>
            </a: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PSEUDONYM</a:t>
            </a: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HUMORISTICKÝ ROMÁN</a:t>
            </a: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FENOMENÁLNÍ</a:t>
            </a: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SOCIÁLNÍ CÍTĚNÍ</a:t>
            </a: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>
              <a:buClr>
                <a:schemeClr val="accent6">
                  <a:lumMod val="75000"/>
                </a:schemeClr>
              </a:buClr>
              <a:buFont typeface="Wingdings" pitchFamily="2" charset="2"/>
              <a:buChar char="q"/>
            </a:pP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q"/>
            </a:pPr>
            <a:endParaRPr lang="cs-CZ" sz="2800" b="1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q"/>
            </a:pP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6372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324030" cy="764704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CITACE: OBRÁZKY, FOTOGRAFIE, KRESBY</a:t>
            </a:r>
            <a:endParaRPr lang="cs-CZ" sz="36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980728"/>
            <a:ext cx="8928992" cy="5760640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 fontScale="62500" lnSpcReduction="20000"/>
          </a:bodyPr>
          <a:lstStyle/>
          <a:p>
            <a:pPr marL="457200" indent="-457200">
              <a:buClrTx/>
            </a:pPr>
            <a:r>
              <a:rPr lang="cs-CZ" dirty="0">
                <a:solidFill>
                  <a:schemeClr val="bg1"/>
                </a:solidFill>
              </a:rPr>
              <a:t>Autor neznámý. Http</a:t>
            </a:r>
            <a:r>
              <a:rPr lang="cs-CZ" dirty="0" smtClean="0">
                <a:solidFill>
                  <a:schemeClr val="bg1"/>
                </a:solidFill>
              </a:rPr>
              <a:t>://cz.wikipedia.org</a:t>
            </a:r>
            <a:r>
              <a:rPr lang="cs-CZ" dirty="0">
                <a:solidFill>
                  <a:schemeClr val="bg1"/>
                </a:solidFill>
              </a:rPr>
              <a:t> [online]. 27. 3. 2005, 17:20. [</a:t>
            </a:r>
            <a:r>
              <a:rPr lang="cs-CZ" dirty="0" smtClean="0">
                <a:solidFill>
                  <a:schemeClr val="bg1"/>
                </a:solidFill>
              </a:rPr>
              <a:t>2011-11-10] </a:t>
            </a:r>
            <a:r>
              <a:rPr lang="cs-CZ" dirty="0" err="1">
                <a:solidFill>
                  <a:schemeClr val="bg1"/>
                </a:solidFill>
              </a:rPr>
              <a:t>Soubor:Charles</a:t>
            </a:r>
            <a:r>
              <a:rPr lang="cs-CZ" dirty="0">
                <a:solidFill>
                  <a:schemeClr val="bg1"/>
                </a:solidFill>
              </a:rPr>
              <a:t> Dickens2.jpg</a:t>
            </a:r>
            <a:r>
              <a:rPr lang="en-US" dirty="0" smtClean="0">
                <a:solidFill>
                  <a:schemeClr val="bg1"/>
                </a:solidFill>
              </a:rPr>
              <a:t>From </a:t>
            </a:r>
            <a:r>
              <a:rPr lang="en-US" dirty="0">
                <a:solidFill>
                  <a:schemeClr val="bg1"/>
                </a:solidFill>
              </a:rPr>
              <a:t>Wikipedia, the free encyclopedia</a:t>
            </a:r>
            <a:r>
              <a:rPr lang="cs-CZ" dirty="0">
                <a:solidFill>
                  <a:schemeClr val="bg1"/>
                </a:solidFill>
              </a:rPr>
              <a:t>. Dostupné z WWW: &lt;http://cs.wikipedia.org/wiki/Soubor:Charles_Dickens2.jpg</a:t>
            </a:r>
            <a:r>
              <a:rPr lang="cs-CZ" dirty="0" smtClean="0">
                <a:solidFill>
                  <a:schemeClr val="bg1"/>
                </a:solidFill>
              </a:rPr>
              <a:t>&gt;</a:t>
            </a:r>
          </a:p>
          <a:p>
            <a:pPr marL="457200" indent="-457200">
              <a:buClrTx/>
            </a:pPr>
            <a:r>
              <a:rPr lang="cs-CZ" dirty="0" err="1" smtClean="0">
                <a:solidFill>
                  <a:schemeClr val="bg1"/>
                </a:solidFill>
              </a:rPr>
              <a:t>GURNEY,Jeremiah</a:t>
            </a:r>
            <a:r>
              <a:rPr lang="cs-CZ" dirty="0" smtClean="0">
                <a:solidFill>
                  <a:schemeClr val="bg1"/>
                </a:solidFill>
              </a:rPr>
              <a:t>. </a:t>
            </a:r>
            <a:r>
              <a:rPr lang="cs-CZ" dirty="0">
                <a:solidFill>
                  <a:schemeClr val="bg1"/>
                </a:solidFill>
              </a:rPr>
              <a:t>Http</a:t>
            </a:r>
            <a:r>
              <a:rPr lang="cs-CZ" dirty="0" smtClean="0">
                <a:solidFill>
                  <a:schemeClr val="bg1"/>
                </a:solidFill>
              </a:rPr>
              <a:t>://cz.wikipedia.org</a:t>
            </a:r>
            <a:r>
              <a:rPr lang="cs-CZ" dirty="0">
                <a:solidFill>
                  <a:schemeClr val="bg1"/>
                </a:solidFill>
              </a:rPr>
              <a:t> [online]. 30. 11. 2010, 03:27. [2011-11-10] </a:t>
            </a:r>
            <a:r>
              <a:rPr lang="cs-CZ" dirty="0" err="1">
                <a:solidFill>
                  <a:schemeClr val="bg1"/>
                </a:solidFill>
              </a:rPr>
              <a:t>Soubor:Gurney-dickens.jpg</a:t>
            </a:r>
            <a:r>
              <a:rPr lang="cs-CZ" dirty="0">
                <a:solidFill>
                  <a:schemeClr val="bg1"/>
                </a:solidFill>
              </a:rPr>
              <a:t>. </a:t>
            </a:r>
            <a:r>
              <a:rPr lang="en-US" dirty="0">
                <a:solidFill>
                  <a:schemeClr val="bg1"/>
                </a:solidFill>
              </a:rPr>
              <a:t>From Wikipedia, the free encyclopedia</a:t>
            </a:r>
            <a:r>
              <a:rPr lang="cs-CZ" dirty="0">
                <a:solidFill>
                  <a:schemeClr val="bg1"/>
                </a:solidFill>
              </a:rPr>
              <a:t>. Dostupné z WWW: &lt;http://cs.wikipedia.org/wiki/</a:t>
            </a:r>
            <a:r>
              <a:rPr lang="cs-CZ" dirty="0" err="1">
                <a:solidFill>
                  <a:schemeClr val="bg1"/>
                </a:solidFill>
              </a:rPr>
              <a:t>Soubor:Gurney-dickens.jpg</a:t>
            </a:r>
            <a:r>
              <a:rPr lang="cs-CZ" dirty="0">
                <a:solidFill>
                  <a:schemeClr val="bg1"/>
                </a:solidFill>
              </a:rPr>
              <a:t>&gt;.</a:t>
            </a:r>
          </a:p>
          <a:p>
            <a:pPr marL="457200" indent="-457200">
              <a:buClrTx/>
            </a:pPr>
            <a:r>
              <a:rPr lang="cs-CZ" dirty="0" smtClean="0">
                <a:solidFill>
                  <a:schemeClr val="bg1"/>
                </a:solidFill>
              </a:rPr>
              <a:t>RUTTER, Clem</a:t>
            </a:r>
            <a:r>
              <a:rPr lang="cs-CZ" dirty="0">
                <a:solidFill>
                  <a:schemeClr val="bg1"/>
                </a:solidFill>
              </a:rPr>
              <a:t>;</a:t>
            </a:r>
            <a:r>
              <a:rPr lang="cs-CZ" dirty="0" smtClean="0">
                <a:solidFill>
                  <a:schemeClr val="bg1"/>
                </a:solidFill>
              </a:rPr>
              <a:t> KENT, Rochester. </a:t>
            </a:r>
            <a:r>
              <a:rPr lang="cs-CZ" dirty="0">
                <a:solidFill>
                  <a:schemeClr val="bg1"/>
                </a:solidFill>
              </a:rPr>
              <a:t>Http</a:t>
            </a:r>
            <a:r>
              <a:rPr lang="cs-CZ" dirty="0" smtClean="0">
                <a:solidFill>
                  <a:schemeClr val="bg1"/>
                </a:solidFill>
              </a:rPr>
              <a:t>://en.wikipedia.org</a:t>
            </a:r>
            <a:r>
              <a:rPr lang="cs-CZ" dirty="0">
                <a:solidFill>
                  <a:schemeClr val="bg1"/>
                </a:solidFill>
              </a:rPr>
              <a:t> [online]. 20:04, 20 </a:t>
            </a:r>
            <a:r>
              <a:rPr lang="cs-CZ" dirty="0" err="1">
                <a:solidFill>
                  <a:schemeClr val="bg1"/>
                </a:solidFill>
              </a:rPr>
              <a:t>November</a:t>
            </a:r>
            <a:r>
              <a:rPr lang="cs-CZ" dirty="0">
                <a:solidFill>
                  <a:schemeClr val="bg1"/>
                </a:solidFill>
              </a:rPr>
              <a:t> 2007. [2011-11-10] File:ChathamOrdnanceTerrCrop.jpg. </a:t>
            </a:r>
            <a:r>
              <a:rPr lang="en-US" dirty="0">
                <a:solidFill>
                  <a:schemeClr val="bg1"/>
                </a:solidFill>
              </a:rPr>
              <a:t>From Wikipedia, the free encyclopedia</a:t>
            </a:r>
            <a:r>
              <a:rPr lang="cs-CZ" dirty="0">
                <a:solidFill>
                  <a:schemeClr val="bg1"/>
                </a:solidFill>
              </a:rPr>
              <a:t>. Dostupné z WWW: &lt; http://en.wikipedia.org/wiki/File:ChathamOrdnanceTerrCrop.jpg </a:t>
            </a:r>
            <a:r>
              <a:rPr lang="cs-CZ" dirty="0" smtClean="0">
                <a:solidFill>
                  <a:schemeClr val="bg1"/>
                </a:solidFill>
              </a:rPr>
              <a:t>&gt;.</a:t>
            </a:r>
          </a:p>
          <a:p>
            <a:pPr marL="457200" indent="-457200">
              <a:buClrTx/>
            </a:pPr>
            <a:r>
              <a:rPr lang="cs-CZ" dirty="0" smtClean="0">
                <a:solidFill>
                  <a:schemeClr val="bg1"/>
                </a:solidFill>
              </a:rPr>
              <a:t>BRADBURY &amp; EVANS. </a:t>
            </a:r>
            <a:r>
              <a:rPr lang="cs-CZ" dirty="0">
                <a:solidFill>
                  <a:schemeClr val="bg1"/>
                </a:solidFill>
              </a:rPr>
              <a:t>Http://en.wikipedia.org [online]. 20:35, 4 July 2009. [2011-11-10] File:Twist serialcover.jpg. </a:t>
            </a:r>
            <a:r>
              <a:rPr lang="en-US" dirty="0">
                <a:solidFill>
                  <a:schemeClr val="bg1"/>
                </a:solidFill>
              </a:rPr>
              <a:t>From Wikipedia, the free encyclopedia</a:t>
            </a:r>
            <a:r>
              <a:rPr lang="cs-CZ" dirty="0">
                <a:solidFill>
                  <a:schemeClr val="bg1"/>
                </a:solidFill>
              </a:rPr>
              <a:t>. Dostupné z WWW: </a:t>
            </a:r>
            <a:r>
              <a:rPr lang="cs-CZ" dirty="0" smtClean="0">
                <a:solidFill>
                  <a:schemeClr val="bg1"/>
                </a:solidFill>
              </a:rPr>
              <a:t>&lt;http</a:t>
            </a:r>
            <a:r>
              <a:rPr lang="cs-CZ" dirty="0">
                <a:solidFill>
                  <a:schemeClr val="bg1"/>
                </a:solidFill>
              </a:rPr>
              <a:t>://en.wikipedia.org/wiki/</a:t>
            </a:r>
            <a:r>
              <a:rPr lang="cs-CZ" dirty="0" err="1">
                <a:solidFill>
                  <a:schemeClr val="bg1"/>
                </a:solidFill>
              </a:rPr>
              <a:t>File:Twist_serialcover.jpg</a:t>
            </a:r>
            <a:r>
              <a:rPr lang="cs-CZ" dirty="0">
                <a:solidFill>
                  <a:schemeClr val="bg1"/>
                </a:solidFill>
              </a:rPr>
              <a:t>&gt;</a:t>
            </a:r>
          </a:p>
          <a:p>
            <a:pPr marL="0" indent="0">
              <a:buClrTx/>
              <a:buNone/>
            </a:pPr>
            <a:endParaRPr lang="cs-CZ" dirty="0">
              <a:solidFill>
                <a:schemeClr val="bg1"/>
              </a:solidFill>
            </a:endParaRPr>
          </a:p>
          <a:p>
            <a:pPr marL="457200" indent="-457200">
              <a:buClrTx/>
            </a:pPr>
            <a:r>
              <a:rPr lang="cs-CZ" dirty="0">
                <a:solidFill>
                  <a:schemeClr val="bg1"/>
                </a:solidFill>
              </a:rPr>
              <a:t>Ostatní obrázky a fotografie – kliparty </a:t>
            </a:r>
            <a:r>
              <a:rPr lang="cs-CZ" dirty="0" err="1">
                <a:solidFill>
                  <a:schemeClr val="bg1"/>
                </a:solidFill>
              </a:rPr>
              <a:t>office</a:t>
            </a:r>
            <a:r>
              <a:rPr lang="cs-CZ" dirty="0">
                <a:solidFill>
                  <a:schemeClr val="bg1"/>
                </a:solidFill>
              </a:rPr>
              <a:t>- </a:t>
            </a:r>
            <a:r>
              <a:rPr lang="cs-CZ" dirty="0" smtClean="0">
                <a:solidFill>
                  <a:schemeClr val="bg1"/>
                </a:solidFill>
              </a:rPr>
              <a:t>www.office.com</a:t>
            </a:r>
          </a:p>
          <a:p>
            <a:pPr marL="0" indent="0">
              <a:buClrTx/>
              <a:buNone/>
            </a:pPr>
            <a:endParaRPr lang="cs-CZ" dirty="0">
              <a:solidFill>
                <a:schemeClr val="bg1"/>
              </a:solidFill>
            </a:endParaRPr>
          </a:p>
          <a:p>
            <a:pPr algn="ctr">
              <a:buClrTx/>
            </a:pPr>
            <a:r>
              <a:rPr lang="cs-CZ" dirty="0">
                <a:solidFill>
                  <a:schemeClr val="bg1"/>
                </a:solidFill>
              </a:rPr>
              <a:t>FOTOGRAFIE JSOU VKLÁDÁNY </a:t>
            </a:r>
            <a:r>
              <a:rPr lang="cs-CZ" dirty="0" smtClean="0">
                <a:solidFill>
                  <a:schemeClr val="bg1"/>
                </a:solidFill>
              </a:rPr>
              <a:t>OPAKOVANĚ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8998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277</TotalTime>
  <Words>940</Words>
  <Application>Microsoft Office PowerPoint</Application>
  <PresentationFormat>Předvádění na obrazovce (4:3)</PresentationFormat>
  <Paragraphs>129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Cesta</vt:lpstr>
      <vt:lpstr>Prezentace aplikace PowerPoint</vt:lpstr>
      <vt:lpstr>ANOTACE</vt:lpstr>
      <vt:lpstr>KLÍČOVÁ SLOVA</vt:lpstr>
      <vt:lpstr>CHARLES DICKENS</vt:lpstr>
      <vt:lpstr>KDO BYL CHARLES DICKENS</vt:lpstr>
      <vt:lpstr>NOVÉ TERMÍNY</vt:lpstr>
      <vt:lpstr>Prezentace aplikace PowerPoint</vt:lpstr>
      <vt:lpstr>Prezentace aplikace PowerPoint</vt:lpstr>
      <vt:lpstr>Prezentace aplikace PowerPoint</vt:lpstr>
      <vt:lpstr>Prezentace aplikace PowerPoint</vt:lpstr>
      <vt:lpstr>LÁSKY CHARLESE DICKENSE</vt:lpstr>
      <vt:lpstr>Literární činnost</vt:lpstr>
      <vt:lpstr>ROMÁNY NA POKRAČOVÁNÍ</vt:lpstr>
      <vt:lpstr>Prezentace aplikace PowerPoint</vt:lpstr>
      <vt:lpstr>JMENOVKA SPISOVATELE</vt:lpstr>
      <vt:lpstr>LITERÁRNÍ TERMÍNY</vt:lpstr>
      <vt:lpstr>CITACE: OBRÁZKY, FOTOGRAFIE, KRESBY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EU12</dc:creator>
  <cp:lastModifiedBy>H Koláčková</cp:lastModifiedBy>
  <cp:revision>31</cp:revision>
  <dcterms:created xsi:type="dcterms:W3CDTF">2011-11-11T17:31:48Z</dcterms:created>
  <dcterms:modified xsi:type="dcterms:W3CDTF">2012-05-25T09:00:28Z</dcterms:modified>
</cp:coreProperties>
</file>