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63" r:id="rId3"/>
    <p:sldId id="278" r:id="rId4"/>
    <p:sldId id="256" r:id="rId5"/>
    <p:sldId id="272" r:id="rId6"/>
    <p:sldId id="269" r:id="rId7"/>
    <p:sldId id="266" r:id="rId8"/>
    <p:sldId id="274" r:id="rId9"/>
    <p:sldId id="275" r:id="rId10"/>
    <p:sldId id="258" r:id="rId11"/>
    <p:sldId id="257" r:id="rId12"/>
    <p:sldId id="264" r:id="rId13"/>
    <p:sldId id="265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9" autoAdjust="0"/>
    <p:restoredTop sz="94671" autoAdjust="0"/>
  </p:normalViewPr>
  <p:slideViewPr>
    <p:cSldViewPr>
      <p:cViewPr varScale="1">
        <p:scale>
          <a:sx n="95" d="100"/>
          <a:sy n="95" d="100"/>
        </p:scale>
        <p:origin x="-44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9EE3A46E-E319-41EF-8CE7-7D78263B55C6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8633CDA4-8E23-491C-BB3A-769A51E5F6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18362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9EE3A46E-E319-41EF-8CE7-7D78263B55C6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33CDA4-8E23-491C-BB3A-769A51E5F6DF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52243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9EE3A46E-E319-41EF-8CE7-7D78263B55C6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8633CDA4-8E23-491C-BB3A-769A51E5F6DF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30265184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9EE3A46E-E319-41EF-8CE7-7D78263B55C6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8633CDA4-8E23-491C-BB3A-769A51E5F6DF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21092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9EE3A46E-E319-41EF-8CE7-7D78263B55C6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8633CDA4-8E23-491C-BB3A-769A51E5F6DF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782431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3A46E-E319-41EF-8CE7-7D78263B55C6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33CDA4-8E23-491C-BB3A-769A51E5F6DF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81978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9EE3A46E-E319-41EF-8CE7-7D78263B55C6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8633CDA4-8E23-491C-BB3A-769A51E5F6DF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05163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9EE3A46E-E319-41EF-8CE7-7D78263B55C6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8633CDA4-8E23-491C-BB3A-769A51E5F6DF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144217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9EE3A46E-E319-41EF-8CE7-7D78263B55C6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8633CDA4-8E23-491C-BB3A-769A51E5F6DF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286129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3A46E-E319-41EF-8CE7-7D78263B55C6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33CDA4-8E23-491C-BB3A-769A51E5F6DF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8923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3A46E-E319-41EF-8CE7-7D78263B55C6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33CDA4-8E23-491C-BB3A-769A51E5F6DF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30160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9EE3A46E-E319-41EF-8CE7-7D78263B55C6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8633CDA4-8E23-491C-BB3A-769A51E5F6DF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052768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tema.novinky.cz/nobelova-cena" TargetMode="External"/><Relationship Id="rId2" Type="http://schemas.openxmlformats.org/officeDocument/2006/relationships/hyperlink" Target="http://www.kontobariery.cz/Projekty/Ceny/Cena-Jaroslava-Seiferta.aspx" TargetMode="Externa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9.wmf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60648"/>
            <a:ext cx="5688013" cy="854075"/>
          </a:xfrm>
          <a:prstGeom prst="rect">
            <a:avLst/>
          </a:prstGeom>
          <a:ln/>
          <a:extLst/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</p:pic>
      <p:sp>
        <p:nvSpPr>
          <p:cNvPr id="4" name="Obdélník 3"/>
          <p:cNvSpPr/>
          <p:nvPr/>
        </p:nvSpPr>
        <p:spPr>
          <a:xfrm>
            <a:off x="323528" y="1268760"/>
            <a:ext cx="8640960" cy="517064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>
              <a:solidFill>
                <a:srgbClr val="00B050"/>
              </a:solidFill>
            </a:endParaRPr>
          </a:p>
          <a:p>
            <a:pPr algn="ctr"/>
            <a:r>
              <a:rPr lang="cs-CZ" b="1" dirty="0">
                <a:solidFill>
                  <a:schemeClr val="tx2">
                    <a:lumMod val="75000"/>
                  </a:schemeClr>
                </a:solidFill>
              </a:rPr>
              <a:t>projekt v rámci vzdělávacího programu</a:t>
            </a:r>
          </a:p>
          <a:p>
            <a:pPr algn="ctr"/>
            <a:r>
              <a:rPr lang="cs-CZ" b="1" dirty="0">
                <a:solidFill>
                  <a:schemeClr val="tx2">
                    <a:lumMod val="75000"/>
                  </a:schemeClr>
                </a:solidFill>
              </a:rPr>
              <a:t>VZDĚLÁNÍ PRO KONKURENCESCHOPNOST</a:t>
            </a:r>
          </a:p>
          <a:p>
            <a:pPr algn="ctr"/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  <a:p>
            <a:pPr algn="ctr"/>
            <a:r>
              <a:rPr lang="cs-CZ" b="1" dirty="0">
                <a:solidFill>
                  <a:schemeClr val="tx2">
                    <a:lumMod val="75000"/>
                  </a:schemeClr>
                </a:solidFill>
              </a:rPr>
              <a:t>ŠABLONA ČÍSLO: III/2</a:t>
            </a:r>
          </a:p>
          <a:p>
            <a:pPr algn="ctr"/>
            <a:r>
              <a:rPr lang="cs-CZ" b="1" dirty="0">
                <a:solidFill>
                  <a:schemeClr val="tx2">
                    <a:lumMod val="75000"/>
                  </a:schemeClr>
                </a:solidFill>
              </a:rPr>
              <a:t>NÁZEV:  INOVACE A ZKVALITNĚNÍ VÝUKY PROSTŘEDNICTVÍM ICT</a:t>
            </a:r>
          </a:p>
          <a:p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  <a:p>
            <a:endParaRPr lang="cs-CZ" dirty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000" b="1" dirty="0">
                <a:solidFill>
                  <a:schemeClr val="tx2">
                    <a:lumMod val="75000"/>
                  </a:schemeClr>
                </a:solidFill>
              </a:rPr>
              <a:t>PŘEDMĚT: JAZYK ČESKÝ</a:t>
            </a:r>
          </a:p>
          <a:p>
            <a:r>
              <a:rPr lang="cs-CZ" sz="2000" b="1" dirty="0">
                <a:solidFill>
                  <a:schemeClr val="tx2">
                    <a:lumMod val="75000"/>
                  </a:schemeClr>
                </a:solidFill>
              </a:rPr>
              <a:t>ROČNÍK: IX.</a:t>
            </a:r>
          </a:p>
          <a:p>
            <a:r>
              <a:rPr lang="cs-CZ" sz="2000" b="1" dirty="0">
                <a:solidFill>
                  <a:schemeClr val="tx2">
                    <a:lumMod val="75000"/>
                  </a:schemeClr>
                </a:solidFill>
              </a:rPr>
              <a:t>TÉMA: </a:t>
            </a:r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JAROSLAV SEIFERT</a:t>
            </a:r>
            <a:endParaRPr lang="cs-CZ" sz="2000" b="1" dirty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000" b="1" dirty="0">
                <a:solidFill>
                  <a:schemeClr val="tx2">
                    <a:lumMod val="75000"/>
                  </a:schemeClr>
                </a:solidFill>
              </a:rPr>
              <a:t>AUTOR: MGR. HANA GINTEROVÁ</a:t>
            </a:r>
          </a:p>
          <a:p>
            <a:r>
              <a:rPr lang="cs-CZ" sz="2000" b="1" dirty="0">
                <a:solidFill>
                  <a:schemeClr val="tx2">
                    <a:lumMod val="75000"/>
                  </a:schemeClr>
                </a:solidFill>
              </a:rPr>
              <a:t>DATUM VYTVOŘENÍ</a:t>
            </a:r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: 11. 11. 2011</a:t>
            </a:r>
            <a:endParaRPr lang="cs-CZ" sz="2000" b="1" dirty="0">
              <a:solidFill>
                <a:schemeClr val="tx2">
                  <a:lumMod val="75000"/>
                </a:schemeClr>
              </a:solidFill>
            </a:endParaRPr>
          </a:p>
          <a:p>
            <a:endParaRPr lang="cs-CZ" dirty="0">
              <a:solidFill>
                <a:prstClr val="white"/>
              </a:solidFill>
            </a:endParaRPr>
          </a:p>
          <a:p>
            <a:pPr algn="ctr"/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sz="3200" b="1" dirty="0" smtClean="0">
                <a:solidFill>
                  <a:srgbClr val="C00000"/>
                </a:solidFill>
              </a:rPr>
              <a:t>VY_32_INOVACE_44_HG</a:t>
            </a:r>
            <a:endParaRPr lang="cs-CZ" sz="32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500992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52426" y="116632"/>
            <a:ext cx="8252022" cy="864096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sz="5400" b="1" dirty="0" smtClean="0">
                <a:solidFill>
                  <a:schemeClr val="bg2">
                    <a:lumMod val="75000"/>
                  </a:schemeClr>
                </a:solidFill>
                <a:latin typeface="Baveuse" pitchFamily="2" charset="-18"/>
              </a:rPr>
              <a:t>ANOTACE</a:t>
            </a:r>
            <a:endParaRPr lang="cs-CZ" sz="5400" b="1" dirty="0">
              <a:solidFill>
                <a:schemeClr val="bg2">
                  <a:lumMod val="75000"/>
                </a:schemeClr>
              </a:solidFill>
              <a:latin typeface="Baveuse" pitchFamily="2" charset="-18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07504" y="908720"/>
            <a:ext cx="8856984" cy="594928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PREZENTACE VYTVOŘENA JAKO DOPLNĚK K UČIVU 9. ROČNÍKU  - PROJEKT ČESKÁ POEZIE – JAROSLAV SEIFERT</a:t>
            </a:r>
          </a:p>
          <a:p>
            <a:pPr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V RÁMCI PREZENTACE MAJÍ ŽÁCI MOŽNOST</a:t>
            </a:r>
          </a:p>
          <a:p>
            <a:pPr marL="514350" indent="-514350">
              <a:buClr>
                <a:schemeClr val="accent1">
                  <a:lumMod val="75000"/>
                </a:schemeClr>
              </a:buClr>
              <a:buFont typeface="+mj-lt"/>
              <a:buAutoNum type="arabicPeriod"/>
            </a:pP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POZNAT OSOBNOST, ŽIVOTNÍ OSUDY A DÍLO SPISOVATELE</a:t>
            </a:r>
          </a:p>
          <a:p>
            <a:pPr marL="514350" indent="-514350">
              <a:buClr>
                <a:schemeClr val="accent1">
                  <a:lumMod val="75000"/>
                </a:schemeClr>
              </a:buClr>
              <a:buFont typeface="+mj-lt"/>
              <a:buAutoNum type="arabicPeriod"/>
            </a:pP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PRACOVAT S LITERÁRNÍMI TERMÍNY</a:t>
            </a:r>
          </a:p>
          <a:p>
            <a:pPr marL="800100" indent="-457200" algn="ctr"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DO PREZENTACE JSOU VLOŽENY HYPERTEXTOVÉ ODKAZY</a:t>
            </a:r>
          </a:p>
          <a:p>
            <a:pPr marL="342900" indent="0">
              <a:buClr>
                <a:schemeClr val="accent1">
                  <a:lumMod val="75000"/>
                </a:schemeClr>
              </a:buClr>
              <a:buNone/>
            </a:pP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Pilotáž: Prezentace pilotována ve třídách 9. ročníku, ale je možné ji zařadit jako doplnění učiva ve všech třídách II. stupně ZŠ nebo odpovídajících ročníků víceletých gymnázií. </a:t>
            </a:r>
            <a:r>
              <a:rPr lang="cs-CZ" sz="2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V rámci prezentace žáci postupně tvoří zápis do sešitu, opakují si literární termíny související s oblastí poezie a prostřednictvím hypertextových odkazů se seznamují s pojmem Nobelova cena za literaturu.  Prezentace není časově náročná a lze ji kombinovat s dalšími prezentacemi zařazenými do Projektu česká poezie.</a:t>
            </a:r>
          </a:p>
          <a:p>
            <a:pPr marL="800100" indent="-457200" algn="ctr"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endParaRPr lang="cs-CZ" sz="32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085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67494"/>
            <a:ext cx="8507288" cy="1217290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6000" b="1" dirty="0" smtClean="0">
                <a:solidFill>
                  <a:schemeClr val="bg2">
                    <a:lumMod val="75000"/>
                  </a:schemeClr>
                </a:solidFill>
                <a:latin typeface="Baveuse"/>
              </a:rPr>
              <a:t>KLÍČOVÁ SLOVA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09600" y="1600200"/>
            <a:ext cx="8282880" cy="5141168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 marL="285750" indent="-285750"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endParaRPr lang="cs-CZ" sz="18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285750" indent="-285750">
              <a:buClr>
                <a:schemeClr val="tx2">
                  <a:lumMod val="25000"/>
                </a:schemeClr>
              </a:buClr>
              <a:buFont typeface="Wingdings" pitchFamily="2" charset="2"/>
              <a:buChar char="q"/>
            </a:pPr>
            <a:r>
              <a:rPr lang="cs-CZ" b="1" dirty="0" smtClean="0">
                <a:solidFill>
                  <a:schemeClr val="tx2">
                    <a:lumMod val="25000"/>
                  </a:schemeClr>
                </a:solidFill>
              </a:rPr>
              <a:t>BÁSNÍK</a:t>
            </a:r>
          </a:p>
          <a:p>
            <a:pPr marL="285750" indent="-285750">
              <a:buClr>
                <a:schemeClr val="tx2">
                  <a:lumMod val="25000"/>
                </a:schemeClr>
              </a:buClr>
              <a:buFont typeface="Wingdings" pitchFamily="2" charset="2"/>
              <a:buChar char="q"/>
            </a:pPr>
            <a:r>
              <a:rPr lang="cs-CZ" b="1" dirty="0" smtClean="0">
                <a:solidFill>
                  <a:schemeClr val="tx2">
                    <a:lumMod val="25000"/>
                  </a:schemeClr>
                </a:solidFill>
              </a:rPr>
              <a:t>SPISOVATEL</a:t>
            </a:r>
          </a:p>
          <a:p>
            <a:pPr marL="285750" indent="-285750">
              <a:buClr>
                <a:schemeClr val="tx2">
                  <a:lumMod val="25000"/>
                </a:schemeClr>
              </a:buClr>
              <a:buFont typeface="Wingdings" pitchFamily="2" charset="2"/>
              <a:buChar char="q"/>
            </a:pPr>
            <a:r>
              <a:rPr lang="cs-CZ" b="1" dirty="0" smtClean="0">
                <a:solidFill>
                  <a:schemeClr val="tx2">
                    <a:lumMod val="25000"/>
                  </a:schemeClr>
                </a:solidFill>
              </a:rPr>
              <a:t>NOVINÁŘ</a:t>
            </a:r>
          </a:p>
          <a:p>
            <a:pPr marL="285750" indent="-285750">
              <a:buClr>
                <a:schemeClr val="tx2">
                  <a:lumMod val="25000"/>
                </a:schemeClr>
              </a:buClr>
              <a:buFont typeface="Wingdings" pitchFamily="2" charset="2"/>
              <a:buChar char="q"/>
            </a:pPr>
            <a:r>
              <a:rPr lang="cs-CZ" b="1" dirty="0" smtClean="0">
                <a:solidFill>
                  <a:schemeClr val="tx2">
                    <a:lumMod val="25000"/>
                  </a:schemeClr>
                </a:solidFill>
              </a:rPr>
              <a:t>PŘEKLADATEL</a:t>
            </a:r>
          </a:p>
          <a:p>
            <a:pPr marL="285750" indent="-285750">
              <a:buClr>
                <a:schemeClr val="tx2">
                  <a:lumMod val="25000"/>
                </a:schemeClr>
              </a:buClr>
              <a:buFont typeface="Wingdings" pitchFamily="2" charset="2"/>
              <a:buChar char="q"/>
            </a:pPr>
            <a:r>
              <a:rPr lang="cs-CZ" b="1" dirty="0" smtClean="0">
                <a:solidFill>
                  <a:schemeClr val="tx2">
                    <a:lumMod val="25000"/>
                  </a:schemeClr>
                </a:solidFill>
              </a:rPr>
              <a:t>NÁRODNÍ UMĚLEC</a:t>
            </a:r>
          </a:p>
          <a:p>
            <a:pPr marL="285750" indent="-285750">
              <a:buClr>
                <a:schemeClr val="tx2">
                  <a:lumMod val="25000"/>
                </a:schemeClr>
              </a:buClr>
              <a:buFont typeface="Wingdings" pitchFamily="2" charset="2"/>
              <a:buChar char="q"/>
            </a:pPr>
            <a:r>
              <a:rPr lang="cs-CZ" b="1" dirty="0" smtClean="0">
                <a:solidFill>
                  <a:schemeClr val="tx2">
                    <a:lumMod val="25000"/>
                  </a:schemeClr>
                </a:solidFill>
              </a:rPr>
              <a:t>NOSITEL NOBELOVY CENY</a:t>
            </a:r>
          </a:p>
          <a:p>
            <a:pPr marL="285750" indent="-285750">
              <a:buClr>
                <a:schemeClr val="tx2">
                  <a:lumMod val="25000"/>
                </a:schemeClr>
              </a:buClr>
              <a:buFont typeface="Wingdings" pitchFamily="2" charset="2"/>
              <a:buChar char="q"/>
            </a:pPr>
            <a:r>
              <a:rPr lang="cs-CZ" b="1" dirty="0" smtClean="0">
                <a:solidFill>
                  <a:schemeClr val="tx2">
                    <a:lumMod val="25000"/>
                  </a:schemeClr>
                </a:solidFill>
              </a:rPr>
              <a:t>PROLETÁŘSKÁ POEZIE</a:t>
            </a:r>
          </a:p>
          <a:p>
            <a:pPr marL="285750" indent="-285750">
              <a:buClr>
                <a:schemeClr val="tx2">
                  <a:lumMod val="25000"/>
                </a:schemeClr>
              </a:buClr>
              <a:buFont typeface="Wingdings" pitchFamily="2" charset="2"/>
              <a:buChar char="q"/>
            </a:pPr>
            <a:r>
              <a:rPr lang="cs-CZ" b="1" dirty="0" smtClean="0">
                <a:solidFill>
                  <a:schemeClr val="tx2">
                    <a:lumMod val="25000"/>
                  </a:schemeClr>
                </a:solidFill>
              </a:rPr>
              <a:t>POETISMUS</a:t>
            </a:r>
          </a:p>
          <a:p>
            <a:pPr marL="285750" indent="-285750">
              <a:buClr>
                <a:schemeClr val="tx2">
                  <a:lumMod val="25000"/>
                </a:schemeClr>
              </a:buClr>
              <a:buFont typeface="Wingdings" pitchFamily="2" charset="2"/>
              <a:buChar char="q"/>
            </a:pPr>
            <a:r>
              <a:rPr lang="cs-CZ" b="1" dirty="0" smtClean="0">
                <a:solidFill>
                  <a:schemeClr val="tx2">
                    <a:lumMod val="25000"/>
                  </a:schemeClr>
                </a:solidFill>
              </a:rPr>
              <a:t>VOLNÝ VERŠ</a:t>
            </a:r>
          </a:p>
          <a:p>
            <a:pPr marL="285750" indent="-285750">
              <a:buClr>
                <a:schemeClr val="tx2">
                  <a:lumMod val="25000"/>
                </a:schemeClr>
              </a:buClr>
              <a:buFont typeface="Wingdings" pitchFamily="2" charset="2"/>
              <a:buChar char="q"/>
            </a:pPr>
            <a:r>
              <a:rPr lang="cs-CZ" b="1" dirty="0" smtClean="0">
                <a:solidFill>
                  <a:schemeClr val="tx2">
                    <a:lumMod val="25000"/>
                  </a:schemeClr>
                </a:solidFill>
              </a:rPr>
              <a:t>DRUH RÝMU</a:t>
            </a:r>
          </a:p>
          <a:p>
            <a:pPr marL="285750" indent="-285750">
              <a:buClr>
                <a:schemeClr val="tx2">
                  <a:lumMod val="25000"/>
                </a:schemeClr>
              </a:buClr>
              <a:buFont typeface="Wingdings" pitchFamily="2" charset="2"/>
              <a:buChar char="q"/>
            </a:pPr>
            <a:r>
              <a:rPr lang="cs-CZ" b="1" dirty="0" smtClean="0">
                <a:solidFill>
                  <a:schemeClr val="tx2">
                    <a:lumMod val="25000"/>
                  </a:schemeClr>
                </a:solidFill>
              </a:rPr>
              <a:t>PŘESAH</a:t>
            </a:r>
          </a:p>
          <a:p>
            <a:pPr marL="285750" indent="-285750">
              <a:buClr>
                <a:schemeClr val="tx2">
                  <a:lumMod val="25000"/>
                </a:schemeClr>
              </a:buClr>
              <a:buFont typeface="Wingdings" pitchFamily="2" charset="2"/>
              <a:buChar char="q"/>
            </a:pPr>
            <a:endParaRPr lang="cs-CZ" sz="2800" b="1" dirty="0" smtClean="0">
              <a:solidFill>
                <a:schemeClr val="tx2">
                  <a:lumMod val="25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q"/>
            </a:pPr>
            <a:endParaRPr lang="cs-CZ" dirty="0" smtClean="0"/>
          </a:p>
          <a:p>
            <a:pPr marL="285750" indent="-285750">
              <a:buFont typeface="Wingdings" pitchFamily="2" charset="2"/>
              <a:buChar char="q"/>
            </a:pPr>
            <a:endParaRPr lang="cs-CZ" dirty="0" smtClean="0"/>
          </a:p>
          <a:p>
            <a:pPr marL="285750" indent="-285750">
              <a:buFont typeface="Wingdings" pitchFamily="2" charset="2"/>
              <a:buChar char="q"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573016"/>
            <a:ext cx="2270915" cy="2204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923845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sz="6600" dirty="0" smtClean="0">
                <a:solidFill>
                  <a:schemeClr val="tx2">
                    <a:lumMod val="50000"/>
                  </a:schemeClr>
                </a:solidFill>
                <a:latin typeface="Baveuse"/>
                <a:cs typeface="Aharoni" pitchFamily="2" charset="-79"/>
              </a:rPr>
              <a:t>Jaroslav Seifert</a:t>
            </a:r>
            <a:endParaRPr lang="cs-CZ" sz="6600" dirty="0">
              <a:solidFill>
                <a:schemeClr val="tx2">
                  <a:lumMod val="50000"/>
                </a:schemeClr>
              </a:solidFill>
              <a:latin typeface="Baveuse"/>
              <a:cs typeface="Aharoni" pitchFamily="2" charset="-79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79512" y="5733256"/>
            <a:ext cx="8712968" cy="107721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endParaRPr lang="cs-CZ" sz="2000" b="1" dirty="0" smtClean="0">
              <a:solidFill>
                <a:schemeClr val="tx2">
                  <a:lumMod val="50000"/>
                </a:schemeClr>
              </a:solidFill>
            </a:endParaRPr>
          </a:p>
          <a:p>
            <a:pPr algn="ctr"/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>„Kdo </a:t>
            </a:r>
            <a:r>
              <a:rPr lang="cs-CZ" sz="2400" b="1" dirty="0">
                <a:solidFill>
                  <a:schemeClr val="tx2">
                    <a:lumMod val="50000"/>
                  </a:schemeClr>
                </a:solidFill>
              </a:rPr>
              <a:t>hledá, bývá očekáván. Kdo čeká, je jen nalezen</a:t>
            </a:r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>.“</a:t>
            </a:r>
            <a:endParaRPr lang="cs-CZ" sz="2400" b="1" dirty="0">
              <a:solidFill>
                <a:schemeClr val="tx2">
                  <a:lumMod val="50000"/>
                </a:schemeClr>
              </a:solidFill>
            </a:endParaRPr>
          </a:p>
          <a:p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60585" y="1892761"/>
            <a:ext cx="3384376" cy="52322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[</a:t>
            </a:r>
            <a:r>
              <a:rPr lang="cs-CZ" sz="2800" dirty="0" err="1" smtClean="0"/>
              <a:t>jaroslav</a:t>
            </a:r>
            <a:r>
              <a:rPr lang="cs-CZ" sz="2800" dirty="0" smtClean="0"/>
              <a:t> </a:t>
            </a:r>
            <a:r>
              <a:rPr lang="cs-CZ" sz="2800" dirty="0" err="1" smtClean="0"/>
              <a:t>saifrt</a:t>
            </a:r>
            <a:r>
              <a:rPr lang="cs-CZ" sz="2800" dirty="0" smtClean="0"/>
              <a:t>]</a:t>
            </a:r>
            <a:endParaRPr lang="cs-CZ" sz="2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708920"/>
            <a:ext cx="2823915" cy="27415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184167"/>
            <a:ext cx="2822575" cy="2743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8484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sz="5400" dirty="0" smtClean="0">
                <a:solidFill>
                  <a:schemeClr val="tx2">
                    <a:lumMod val="50000"/>
                  </a:schemeClr>
                </a:solidFill>
                <a:latin typeface="Baveuse"/>
              </a:rPr>
              <a:t>Kdo byl </a:t>
            </a:r>
            <a:r>
              <a:rPr lang="cs-CZ" sz="5400" dirty="0">
                <a:solidFill>
                  <a:schemeClr val="tx2">
                    <a:lumMod val="50000"/>
                  </a:schemeClr>
                </a:solidFill>
                <a:latin typeface="Baveuse"/>
              </a:rPr>
              <a:t>J</a:t>
            </a:r>
            <a:r>
              <a:rPr lang="cs-CZ" sz="5400" dirty="0" smtClean="0">
                <a:solidFill>
                  <a:schemeClr val="tx2">
                    <a:lumMod val="50000"/>
                  </a:schemeClr>
                </a:solidFill>
                <a:latin typeface="Baveuse"/>
              </a:rPr>
              <a:t>aroslav Seifert</a:t>
            </a:r>
            <a:endParaRPr lang="cs-CZ" sz="5400" dirty="0">
              <a:solidFill>
                <a:schemeClr val="tx2">
                  <a:lumMod val="50000"/>
                </a:schemeClr>
              </a:solidFill>
              <a:latin typeface="Baveuse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772816"/>
            <a:ext cx="8435280" cy="4896544"/>
          </a:xfrm>
        </p:spPr>
        <p:txBody>
          <a:bodyPr>
            <a:noAutofit/>
          </a:bodyPr>
          <a:lstStyle/>
          <a:p>
            <a:r>
              <a:rPr lang="cs-CZ" sz="4000" b="1" dirty="0" smtClean="0">
                <a:solidFill>
                  <a:schemeClr val="tx2">
                    <a:lumMod val="75000"/>
                  </a:schemeClr>
                </a:solidFill>
              </a:rPr>
              <a:t>Český </a:t>
            </a:r>
            <a:r>
              <a:rPr lang="cs-CZ" sz="4000" b="1" dirty="0">
                <a:solidFill>
                  <a:schemeClr val="tx2">
                    <a:lumMod val="75000"/>
                  </a:schemeClr>
                </a:solidFill>
              </a:rPr>
              <a:t>básník, spisovatel, novinář a </a:t>
            </a:r>
            <a:r>
              <a:rPr lang="cs-CZ" sz="4000" b="1" dirty="0" smtClean="0">
                <a:solidFill>
                  <a:schemeClr val="tx2">
                    <a:lumMod val="75000"/>
                  </a:schemeClr>
                </a:solidFill>
              </a:rPr>
              <a:t>překladatel</a:t>
            </a:r>
            <a:r>
              <a:rPr lang="cs-CZ" sz="4000" b="1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b="1" dirty="0" smtClean="0">
                <a:solidFill>
                  <a:schemeClr val="tx2">
                    <a:lumMod val="75000"/>
                  </a:schemeClr>
                </a:solidFill>
              </a:rPr>
              <a:t>20. století</a:t>
            </a:r>
          </a:p>
          <a:p>
            <a:r>
              <a:rPr lang="cs-CZ" sz="4000" b="1" dirty="0" smtClean="0">
                <a:solidFill>
                  <a:schemeClr val="tx2">
                    <a:lumMod val="75000"/>
                  </a:schemeClr>
                </a:solidFill>
              </a:rPr>
              <a:t>Spoluzakladatel </a:t>
            </a:r>
            <a:r>
              <a:rPr lang="cs-CZ" sz="4000" b="1" u="sng" dirty="0">
                <a:solidFill>
                  <a:schemeClr val="tx2">
                    <a:lumMod val="75000"/>
                  </a:schemeClr>
                </a:solidFill>
              </a:rPr>
              <a:t>poetismu</a:t>
            </a:r>
            <a:r>
              <a:rPr lang="cs-CZ" sz="4000" b="1" dirty="0">
                <a:solidFill>
                  <a:schemeClr val="tx2">
                    <a:lumMod val="75000"/>
                  </a:schemeClr>
                </a:solidFill>
              </a:rPr>
              <a:t>. </a:t>
            </a:r>
            <a:endParaRPr lang="cs-CZ" sz="40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4000" b="1" u="sng" dirty="0" smtClean="0">
                <a:solidFill>
                  <a:schemeClr val="tx2">
                    <a:lumMod val="75000"/>
                  </a:schemeClr>
                </a:solidFill>
              </a:rPr>
              <a:t>Nositel </a:t>
            </a:r>
            <a:r>
              <a:rPr lang="cs-CZ" sz="4000" b="1" u="sng" dirty="0">
                <a:solidFill>
                  <a:schemeClr val="tx2">
                    <a:lumMod val="75000"/>
                  </a:schemeClr>
                </a:solidFill>
              </a:rPr>
              <a:t>Nobelovy ceny</a:t>
            </a:r>
            <a:r>
              <a:rPr lang="cs-CZ" sz="4000" b="1" dirty="0">
                <a:solidFill>
                  <a:schemeClr val="tx2">
                    <a:lumMod val="75000"/>
                  </a:schemeClr>
                </a:solidFill>
              </a:rPr>
              <a:t> za literaturu (</a:t>
            </a:r>
            <a:r>
              <a:rPr lang="cs-CZ" sz="4000" b="1" dirty="0" smtClean="0">
                <a:solidFill>
                  <a:schemeClr val="tx2">
                    <a:lumMod val="75000"/>
                  </a:schemeClr>
                </a:solidFill>
              </a:rPr>
              <a:t>1984).</a:t>
            </a:r>
          </a:p>
          <a:p>
            <a:r>
              <a:rPr lang="cs-CZ" sz="4000" b="1" u="sng" dirty="0">
                <a:solidFill>
                  <a:schemeClr val="tx2">
                    <a:lumMod val="75000"/>
                  </a:schemeClr>
                </a:solidFill>
              </a:rPr>
              <a:t>N</a:t>
            </a:r>
            <a:r>
              <a:rPr lang="cs-CZ" sz="4000" b="1" u="sng" dirty="0" smtClean="0">
                <a:solidFill>
                  <a:schemeClr val="tx2">
                    <a:lumMod val="75000"/>
                  </a:schemeClr>
                </a:solidFill>
              </a:rPr>
              <a:t>árodní </a:t>
            </a:r>
            <a:r>
              <a:rPr lang="cs-CZ" sz="4000" b="1" u="sng" dirty="0">
                <a:solidFill>
                  <a:schemeClr val="tx2">
                    <a:lumMod val="75000"/>
                  </a:schemeClr>
                </a:solidFill>
              </a:rPr>
              <a:t>umělec</a:t>
            </a:r>
            <a:r>
              <a:rPr lang="cs-CZ" sz="3200" dirty="0">
                <a:solidFill>
                  <a:schemeClr val="tx2">
                    <a:lumMod val="75000"/>
                  </a:schemeClr>
                </a:solidFill>
              </a:rPr>
              <a:t>.</a:t>
            </a:r>
            <a:r>
              <a:rPr lang="cs-CZ" sz="2800" dirty="0"/>
              <a:t> 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1907704" y="6055266"/>
            <a:ext cx="4464496" cy="830997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VYSVĚTLI PODTRŽENÉ VÝRAZY A ZAPIŠ SI DO SEŠITU</a:t>
            </a:r>
            <a:endParaRPr lang="cs-CZ" sz="24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7344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6000" b="1" dirty="0" smtClean="0">
                <a:solidFill>
                  <a:schemeClr val="tx2">
                    <a:lumMod val="50000"/>
                  </a:schemeClr>
                </a:solidFill>
                <a:latin typeface="Baveuse"/>
              </a:rPr>
              <a:t>TVORBA</a:t>
            </a:r>
            <a:endParaRPr lang="cs-CZ" sz="6000" b="1" dirty="0">
              <a:solidFill>
                <a:schemeClr val="tx2">
                  <a:lumMod val="50000"/>
                </a:schemeClr>
              </a:solidFill>
              <a:latin typeface="Baveuse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4008" indent="0">
              <a:buNone/>
            </a:pPr>
            <a:r>
              <a:rPr lang="cs-CZ" sz="3600" b="1" i="1" dirty="0"/>
              <a:t>Jaroslav </a:t>
            </a:r>
            <a:r>
              <a:rPr lang="cs-CZ" sz="3600" b="1" i="1" dirty="0" smtClean="0"/>
              <a:t>Seifert - český básník</a:t>
            </a:r>
          </a:p>
          <a:p>
            <a:pPr marL="64008" indent="0">
              <a:buNone/>
            </a:pPr>
            <a:r>
              <a:rPr lang="cs-CZ" i="1" dirty="0" smtClean="0"/>
              <a:t>1. v </a:t>
            </a:r>
            <a:r>
              <a:rPr lang="cs-CZ" i="1" dirty="0"/>
              <a:t>raném období významný představitel české </a:t>
            </a:r>
            <a:r>
              <a:rPr lang="cs-CZ" b="1" i="1" u="sng" dirty="0"/>
              <a:t>proletářské </a:t>
            </a:r>
            <a:r>
              <a:rPr lang="cs-CZ" b="1" i="1" u="sng" dirty="0" smtClean="0"/>
              <a:t>poezie </a:t>
            </a:r>
            <a:r>
              <a:rPr lang="cs-CZ" i="1" dirty="0" smtClean="0"/>
              <a:t>(sny o revoluci, která změní svět )</a:t>
            </a:r>
          </a:p>
          <a:p>
            <a:pPr marL="64008" indent="0">
              <a:buNone/>
            </a:pPr>
            <a:r>
              <a:rPr lang="cs-CZ" i="1" dirty="0" smtClean="0"/>
              <a:t>SBÍRKY:</a:t>
            </a:r>
          </a:p>
          <a:p>
            <a:pPr>
              <a:buFont typeface="Wingdings" pitchFamily="2" charset="2"/>
              <a:buChar char="v"/>
            </a:pPr>
            <a:r>
              <a:rPr lang="cs-CZ" i="1" dirty="0" smtClean="0">
                <a:solidFill>
                  <a:schemeClr val="tx2">
                    <a:lumMod val="75000"/>
                  </a:schemeClr>
                </a:solidFill>
              </a:rPr>
              <a:t>Město v slzách</a:t>
            </a:r>
          </a:p>
          <a:p>
            <a:pPr>
              <a:buFont typeface="Wingdings" pitchFamily="2" charset="2"/>
              <a:buChar char="v"/>
            </a:pPr>
            <a:r>
              <a:rPr lang="cs-CZ" i="1" dirty="0" smtClean="0">
                <a:solidFill>
                  <a:schemeClr val="tx2">
                    <a:lumMod val="75000"/>
                  </a:schemeClr>
                </a:solidFill>
              </a:rPr>
              <a:t>Samá láska </a:t>
            </a:r>
            <a:endParaRPr lang="cs-CZ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79512" y="5805264"/>
            <a:ext cx="3384376" cy="646331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ZAPIŠ SI DO SEŠITU + NAPIŠ NÁZEV JEDNÉ SBÍRKY 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7172" name="Picture 4" descr="C:\Users\EU12\AppData\Local\Microsoft\Windows\Temporary Internet Files\Content.IE5\GUW5U7XD\MC900215205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9855" y="3717032"/>
            <a:ext cx="3223411" cy="2734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38026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6971" y="1052736"/>
            <a:ext cx="5143843" cy="3744416"/>
          </a:xfrm>
          <a:prstGeom prst="rect">
            <a:avLst/>
          </a:prstGeom>
          <a:ln/>
          <a:extLst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sp>
        <p:nvSpPr>
          <p:cNvPr id="2" name="TextovéPole 1"/>
          <p:cNvSpPr txBox="1"/>
          <p:nvPr/>
        </p:nvSpPr>
        <p:spPr>
          <a:xfrm>
            <a:off x="3995936" y="5085184"/>
            <a:ext cx="3715176" cy="954107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Jaroslav </a:t>
            </a:r>
            <a:r>
              <a:rPr lang="cs-CZ" sz="2800" b="1" dirty="0">
                <a:solidFill>
                  <a:schemeClr val="tx2">
                    <a:lumMod val="50000"/>
                  </a:schemeClr>
                </a:solidFill>
              </a:rPr>
              <a:t>S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eifert </a:t>
            </a:r>
          </a:p>
          <a:p>
            <a:pPr algn="ctr"/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s dcerou</a:t>
            </a:r>
            <a:endParaRPr lang="cs-CZ" sz="2800" b="1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6595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6000" b="1" dirty="0" smtClean="0">
                <a:solidFill>
                  <a:schemeClr val="tx2">
                    <a:lumMod val="50000"/>
                  </a:schemeClr>
                </a:solidFill>
                <a:latin typeface="Baveuse"/>
              </a:rPr>
              <a:t>TVORBA</a:t>
            </a:r>
            <a:endParaRPr lang="cs-CZ" sz="6000" b="1" dirty="0">
              <a:solidFill>
                <a:schemeClr val="tx2">
                  <a:lumMod val="50000"/>
                </a:schemeClr>
              </a:solidFill>
              <a:latin typeface="Baveuse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4008" indent="0">
              <a:buNone/>
            </a:pPr>
            <a:r>
              <a:rPr lang="cs-CZ" i="1" dirty="0" smtClean="0"/>
              <a:t>2. jeden </a:t>
            </a:r>
            <a:r>
              <a:rPr lang="cs-CZ" i="1" dirty="0"/>
              <a:t>z našich největších básníků </a:t>
            </a:r>
            <a:r>
              <a:rPr lang="cs-CZ" b="1" i="1" u="sng" dirty="0" smtClean="0"/>
              <a:t>poetismu </a:t>
            </a:r>
            <a:r>
              <a:rPr lang="cs-CZ" i="1" dirty="0" smtClean="0"/>
              <a:t>( hravost, fantazie, radost ze života)</a:t>
            </a:r>
          </a:p>
          <a:p>
            <a:pPr marL="64008" indent="0">
              <a:buNone/>
            </a:pPr>
            <a:r>
              <a:rPr lang="cs-CZ" i="1" dirty="0" smtClean="0"/>
              <a:t>SBÍRKY:</a:t>
            </a:r>
          </a:p>
          <a:p>
            <a:pPr marL="64008" indent="0">
              <a:buNone/>
            </a:pPr>
            <a:r>
              <a:rPr lang="cs-CZ" i="1" dirty="0" smtClean="0">
                <a:solidFill>
                  <a:schemeClr val="tx2">
                    <a:lumMod val="75000"/>
                  </a:schemeClr>
                </a:solidFill>
              </a:rPr>
              <a:t>Na vlnách T. S. F.</a:t>
            </a:r>
          </a:p>
          <a:p>
            <a:pPr marL="64008" indent="0">
              <a:buNone/>
            </a:pPr>
            <a:r>
              <a:rPr lang="cs-CZ" i="1" dirty="0" smtClean="0">
                <a:solidFill>
                  <a:schemeClr val="tx2">
                    <a:lumMod val="75000"/>
                  </a:schemeClr>
                </a:solidFill>
              </a:rPr>
              <a:t>Slavík zpívá špatně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251520" y="5589240"/>
            <a:ext cx="4248472" cy="646331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b="1" dirty="0">
                <a:solidFill>
                  <a:srgbClr val="C00000"/>
                </a:solidFill>
              </a:rPr>
              <a:t>ZAPIŠ SI DO SEŠITU + NAPIŠ NÁZEV JEDNÉ SBÍRKY </a:t>
            </a:r>
          </a:p>
        </p:txBody>
      </p:sp>
      <p:pic>
        <p:nvPicPr>
          <p:cNvPr id="6146" name="Picture 2" descr="C:\Users\EU12\AppData\Local\Microsoft\Windows\Temporary Internet Files\Content.IE5\7PRYBJ38\MC900441822[1].wmf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140968"/>
            <a:ext cx="2718420" cy="3124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82558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073274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6000" b="1" dirty="0" smtClean="0">
                <a:solidFill>
                  <a:schemeClr val="tx2">
                    <a:lumMod val="50000"/>
                  </a:schemeClr>
                </a:solidFill>
                <a:latin typeface="Baveuse"/>
              </a:rPr>
              <a:t>TVORBA</a:t>
            </a:r>
            <a:endParaRPr lang="cs-CZ" sz="6000" b="1" dirty="0">
              <a:solidFill>
                <a:schemeClr val="tx2">
                  <a:lumMod val="50000"/>
                </a:schemeClr>
              </a:solidFill>
              <a:latin typeface="Baveuse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14040"/>
          </a:xfrm>
        </p:spPr>
        <p:txBody>
          <a:bodyPr/>
          <a:lstStyle/>
          <a:p>
            <a:pPr marL="64008" indent="0">
              <a:buNone/>
            </a:pPr>
            <a:r>
              <a:rPr lang="cs-CZ" i="1" dirty="0"/>
              <a:t>3</a:t>
            </a:r>
            <a:r>
              <a:rPr lang="cs-CZ" i="1" dirty="0" smtClean="0"/>
              <a:t>. </a:t>
            </a:r>
            <a:r>
              <a:rPr lang="cs-CZ" i="1" u="sng" dirty="0" smtClean="0"/>
              <a:t>zpěvné verše</a:t>
            </a:r>
            <a:r>
              <a:rPr lang="cs-CZ" i="1" dirty="0" smtClean="0"/>
              <a:t> plné vzpomínek</a:t>
            </a:r>
          </a:p>
          <a:p>
            <a:pPr marL="64008" indent="0">
              <a:buNone/>
            </a:pPr>
            <a:r>
              <a:rPr lang="cs-CZ" i="1" dirty="0" smtClean="0"/>
              <a:t>SBÍRKY:</a:t>
            </a:r>
          </a:p>
          <a:p>
            <a:pPr marL="64008" indent="0">
              <a:buNone/>
            </a:pPr>
            <a:r>
              <a:rPr lang="cs-CZ" i="1" dirty="0" smtClean="0">
                <a:solidFill>
                  <a:schemeClr val="tx2">
                    <a:lumMod val="75000"/>
                  </a:schemeClr>
                </a:solidFill>
              </a:rPr>
              <a:t>Ruce </a:t>
            </a:r>
            <a:r>
              <a:rPr lang="cs-CZ" i="1" dirty="0">
                <a:solidFill>
                  <a:schemeClr val="tx2">
                    <a:lumMod val="75000"/>
                  </a:schemeClr>
                </a:solidFill>
              </a:rPr>
              <a:t>V</a:t>
            </a:r>
            <a:r>
              <a:rPr lang="cs-CZ" i="1" dirty="0" smtClean="0">
                <a:solidFill>
                  <a:schemeClr val="tx2">
                    <a:lumMod val="75000"/>
                  </a:schemeClr>
                </a:solidFill>
              </a:rPr>
              <a:t>enušiny</a:t>
            </a:r>
          </a:p>
          <a:p>
            <a:pPr marL="64008" indent="0">
              <a:buNone/>
            </a:pPr>
            <a:r>
              <a:rPr lang="cs-CZ" i="1" dirty="0" smtClean="0">
                <a:solidFill>
                  <a:schemeClr val="tx2">
                    <a:lumMod val="75000"/>
                  </a:schemeClr>
                </a:solidFill>
              </a:rPr>
              <a:t>Jaro, sbohem</a:t>
            </a:r>
          </a:p>
          <a:p>
            <a:pPr marL="64008" indent="0">
              <a:buNone/>
            </a:pPr>
            <a:r>
              <a:rPr lang="cs-CZ" i="1" dirty="0" smtClean="0"/>
              <a:t>4. </a:t>
            </a:r>
            <a:r>
              <a:rPr lang="cs-CZ" i="1" u="sng" dirty="0" smtClean="0"/>
              <a:t>válečné období  </a:t>
            </a:r>
          </a:p>
          <a:p>
            <a:pPr marL="64008" indent="0">
              <a:buNone/>
            </a:pPr>
            <a:r>
              <a:rPr lang="cs-CZ" i="1" dirty="0" smtClean="0"/>
              <a:t>obrací se k minulosti národa </a:t>
            </a:r>
          </a:p>
          <a:p>
            <a:pPr marL="64008" indent="0">
              <a:buNone/>
            </a:pPr>
            <a:r>
              <a:rPr lang="cs-CZ" i="1" dirty="0" smtClean="0"/>
              <a:t>a k rodině</a:t>
            </a:r>
          </a:p>
          <a:p>
            <a:pPr marL="64008" indent="0">
              <a:buNone/>
            </a:pPr>
            <a:endParaRPr lang="cs-CZ" i="1" dirty="0" smtClean="0"/>
          </a:p>
        </p:txBody>
      </p:sp>
      <p:sp>
        <p:nvSpPr>
          <p:cNvPr id="2" name="Obdélník 1"/>
          <p:cNvSpPr/>
          <p:nvPr/>
        </p:nvSpPr>
        <p:spPr>
          <a:xfrm>
            <a:off x="395536" y="5661248"/>
            <a:ext cx="4572000" cy="646331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/>
            <a:r>
              <a:rPr lang="cs-CZ" b="1" dirty="0">
                <a:solidFill>
                  <a:srgbClr val="C00000"/>
                </a:solidFill>
              </a:rPr>
              <a:t>ZAPIŠ SI DO SEŠITU + NAPIŠ NÁZEV JEDNÉ SBÍRKY </a:t>
            </a:r>
            <a:r>
              <a:rPr lang="cs-CZ" b="1" dirty="0" smtClean="0">
                <a:solidFill>
                  <a:srgbClr val="C00000"/>
                </a:solidFill>
              </a:rPr>
              <a:t>Z PRVNÍ ČÁSTI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5122" name="Picture 2" descr="C:\Users\EU12\AppData\Local\Microsoft\Windows\Temporary Internet Files\Content.IE5\T5O0BKPZ\MC900338158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276872"/>
            <a:ext cx="2784258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0712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496944" cy="1368152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ctr"/>
            <a:r>
              <a:rPr lang="cs-CZ" sz="4800" dirty="0" smtClean="0">
                <a:latin typeface="Aharoni" pitchFamily="2" charset="-79"/>
                <a:cs typeface="Aharoni" pitchFamily="2" charset="-79"/>
              </a:rPr>
              <a:t>Nobelova a Seifertova </a:t>
            </a:r>
            <a:br>
              <a:rPr lang="cs-CZ" sz="4800" dirty="0" smtClean="0">
                <a:latin typeface="Aharoni" pitchFamily="2" charset="-79"/>
                <a:cs typeface="Aharoni" pitchFamily="2" charset="-79"/>
              </a:rPr>
            </a:br>
            <a:r>
              <a:rPr lang="cs-CZ" sz="4800" dirty="0" smtClean="0">
                <a:latin typeface="Aharoni" pitchFamily="2" charset="-79"/>
                <a:cs typeface="Aharoni" pitchFamily="2" charset="-79"/>
              </a:rPr>
              <a:t>cena za literaturu</a:t>
            </a:r>
            <a:endParaRPr lang="cs-CZ" sz="4800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6277962"/>
            <a:ext cx="3456384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hlinkClick r:id="rId2"/>
              </a:rPr>
              <a:t>CENA</a:t>
            </a:r>
            <a:r>
              <a:rPr lang="cs-CZ" dirty="0" smtClean="0"/>
              <a:t> JAROSLAVA SEIFERTA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292080" y="2136278"/>
            <a:ext cx="3024336" cy="646331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CO JE TO </a:t>
            </a:r>
          </a:p>
          <a:p>
            <a:pPr algn="ctr"/>
            <a:r>
              <a:rPr lang="cs-CZ" dirty="0" smtClean="0">
                <a:hlinkClick r:id="rId3"/>
              </a:rPr>
              <a:t>NOBELOVA</a:t>
            </a:r>
            <a:r>
              <a:rPr lang="cs-CZ" dirty="0" smtClean="0"/>
              <a:t> CENA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5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719190"/>
            <a:ext cx="2822693" cy="2743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 descr="C:\Users\EU12\AppData\Local\Microsoft\Windows\Temporary Internet Files\Content.IE5\T5O0BKPZ\MC900231816[1].wmf"/>
          <p:cNvPicPr>
            <a:picLocks noChangeAspect="1" noChangeArrowheads="1"/>
          </p:cNvPicPr>
          <p:nvPr/>
        </p:nvPicPr>
        <p:blipFill>
          <a:blip r:embed="rId5" cstate="print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459443"/>
            <a:ext cx="3293443" cy="3187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40276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text 12"/>
          <p:cNvSpPr>
            <a:spLocks noGrp="1"/>
          </p:cNvSpPr>
          <p:nvPr>
            <p:ph type="body" idx="4294967295"/>
          </p:nvPr>
        </p:nvSpPr>
        <p:spPr>
          <a:xfrm>
            <a:off x="0" y="1773238"/>
            <a:ext cx="4186238" cy="4464050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Půvabné vzpomínky na dětský svět a na maminku, která dokázala udělat domov krásným</a:t>
            </a:r>
          </a:p>
          <a:p>
            <a:r>
              <a:rPr lang="cs-CZ" sz="2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Prosté a jednoduché verše např. </a:t>
            </a:r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Maminčina kytice, Mlýnek na kávu, Všední den, Dědečkův pohřeb, Krabice na čaj, Domov..</a:t>
            </a:r>
            <a:r>
              <a:rPr lang="cs-CZ" sz="2000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cs-CZ" sz="2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opěvují nejen dětství, ale především dobrotu, krásu, práci i únavu maminky</a:t>
            </a:r>
            <a:endParaRPr lang="cs-CZ" sz="20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39552" y="620688"/>
            <a:ext cx="3240360" cy="95410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NEJZNÁMĚJŠÍ SBÍRKA </a:t>
            </a:r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MAMINKA</a:t>
            </a:r>
            <a:endParaRPr lang="cs-CZ" sz="32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4098" name="Picture 2" descr="C:\Users\EU12\AppData\Local\Microsoft\Windows\Temporary Internet Files\Content.IE5\T5O0BKPZ\MC900023386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980728"/>
            <a:ext cx="3151683" cy="4571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821238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67494"/>
            <a:ext cx="8507288" cy="1217290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4800" dirty="0" smtClean="0">
                <a:solidFill>
                  <a:schemeClr val="bg2">
                    <a:lumMod val="75000"/>
                  </a:schemeClr>
                </a:solidFill>
                <a:latin typeface="Bauhaus 93" pitchFamily="82" charset="0"/>
              </a:rPr>
              <a:t>LITERÁRNÍ TERMÍNY</a:t>
            </a:r>
            <a:endParaRPr lang="cs-CZ" sz="4800" dirty="0">
              <a:solidFill>
                <a:schemeClr val="bg2">
                  <a:lumMod val="75000"/>
                </a:schemeClr>
              </a:solidFill>
              <a:latin typeface="Bauhaus 93" pitchFamily="82" charset="0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09600" y="1600200"/>
            <a:ext cx="8282880" cy="5141168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 marL="285750" indent="-285750"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endParaRPr lang="cs-CZ" sz="18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285750" indent="-285750">
              <a:buClr>
                <a:schemeClr val="tx2">
                  <a:lumMod val="25000"/>
                </a:schemeClr>
              </a:buClr>
              <a:buFont typeface="Wingdings" pitchFamily="2" charset="2"/>
              <a:buChar char="q"/>
            </a:pPr>
            <a:r>
              <a:rPr lang="cs-CZ" b="1" dirty="0" smtClean="0">
                <a:solidFill>
                  <a:schemeClr val="tx2">
                    <a:lumMod val="25000"/>
                  </a:schemeClr>
                </a:solidFill>
              </a:rPr>
              <a:t>BÁSNÍK</a:t>
            </a:r>
          </a:p>
          <a:p>
            <a:pPr marL="285750" indent="-285750">
              <a:buClr>
                <a:schemeClr val="tx2">
                  <a:lumMod val="25000"/>
                </a:schemeClr>
              </a:buClr>
              <a:buFont typeface="Wingdings" pitchFamily="2" charset="2"/>
              <a:buChar char="q"/>
            </a:pPr>
            <a:r>
              <a:rPr lang="cs-CZ" b="1" dirty="0" smtClean="0">
                <a:solidFill>
                  <a:schemeClr val="tx2">
                    <a:lumMod val="25000"/>
                  </a:schemeClr>
                </a:solidFill>
              </a:rPr>
              <a:t>SPISOVATEL</a:t>
            </a:r>
          </a:p>
          <a:p>
            <a:pPr marL="285750" indent="-285750">
              <a:buClr>
                <a:schemeClr val="tx2">
                  <a:lumMod val="25000"/>
                </a:schemeClr>
              </a:buClr>
              <a:buFont typeface="Wingdings" pitchFamily="2" charset="2"/>
              <a:buChar char="q"/>
            </a:pPr>
            <a:r>
              <a:rPr lang="cs-CZ" b="1" dirty="0" smtClean="0">
                <a:solidFill>
                  <a:schemeClr val="tx2">
                    <a:lumMod val="25000"/>
                  </a:schemeClr>
                </a:solidFill>
              </a:rPr>
              <a:t>NOVINÁŘ</a:t>
            </a:r>
          </a:p>
          <a:p>
            <a:pPr marL="285750" indent="-285750">
              <a:buClr>
                <a:schemeClr val="tx2">
                  <a:lumMod val="25000"/>
                </a:schemeClr>
              </a:buClr>
              <a:buFont typeface="Wingdings" pitchFamily="2" charset="2"/>
              <a:buChar char="q"/>
            </a:pPr>
            <a:r>
              <a:rPr lang="cs-CZ" b="1" dirty="0" smtClean="0">
                <a:solidFill>
                  <a:schemeClr val="tx2">
                    <a:lumMod val="25000"/>
                  </a:schemeClr>
                </a:solidFill>
              </a:rPr>
              <a:t>PŘEKLADATEL</a:t>
            </a:r>
          </a:p>
          <a:p>
            <a:pPr marL="285750" indent="-285750">
              <a:buClr>
                <a:schemeClr val="tx2">
                  <a:lumMod val="25000"/>
                </a:schemeClr>
              </a:buClr>
              <a:buFont typeface="Wingdings" pitchFamily="2" charset="2"/>
              <a:buChar char="q"/>
            </a:pPr>
            <a:r>
              <a:rPr lang="cs-CZ" b="1" dirty="0" smtClean="0">
                <a:solidFill>
                  <a:schemeClr val="tx2">
                    <a:lumMod val="25000"/>
                  </a:schemeClr>
                </a:solidFill>
              </a:rPr>
              <a:t>NÁRODNÍ UMĚLEC</a:t>
            </a:r>
          </a:p>
          <a:p>
            <a:pPr marL="285750" indent="-285750">
              <a:buClr>
                <a:schemeClr val="tx2">
                  <a:lumMod val="25000"/>
                </a:schemeClr>
              </a:buClr>
              <a:buFont typeface="Wingdings" pitchFamily="2" charset="2"/>
              <a:buChar char="q"/>
            </a:pPr>
            <a:r>
              <a:rPr lang="cs-CZ" b="1" dirty="0" smtClean="0">
                <a:solidFill>
                  <a:schemeClr val="tx2">
                    <a:lumMod val="25000"/>
                  </a:schemeClr>
                </a:solidFill>
              </a:rPr>
              <a:t>NOSITEL NOBELOVY CENY</a:t>
            </a:r>
          </a:p>
          <a:p>
            <a:pPr marL="285750" indent="-285750">
              <a:buClr>
                <a:schemeClr val="tx2">
                  <a:lumMod val="25000"/>
                </a:schemeClr>
              </a:buClr>
              <a:buFont typeface="Wingdings" pitchFamily="2" charset="2"/>
              <a:buChar char="q"/>
            </a:pPr>
            <a:r>
              <a:rPr lang="cs-CZ" b="1" dirty="0" smtClean="0">
                <a:solidFill>
                  <a:schemeClr val="tx2">
                    <a:lumMod val="25000"/>
                  </a:schemeClr>
                </a:solidFill>
              </a:rPr>
              <a:t>PROLETÁŘSKÁ POEZIE</a:t>
            </a:r>
          </a:p>
          <a:p>
            <a:pPr marL="285750" indent="-285750">
              <a:buClr>
                <a:schemeClr val="tx2">
                  <a:lumMod val="25000"/>
                </a:schemeClr>
              </a:buClr>
              <a:buFont typeface="Wingdings" pitchFamily="2" charset="2"/>
              <a:buChar char="q"/>
            </a:pPr>
            <a:r>
              <a:rPr lang="cs-CZ" b="1" dirty="0" smtClean="0">
                <a:solidFill>
                  <a:schemeClr val="tx2">
                    <a:lumMod val="25000"/>
                  </a:schemeClr>
                </a:solidFill>
              </a:rPr>
              <a:t>POETISMUS</a:t>
            </a:r>
          </a:p>
          <a:p>
            <a:pPr marL="285750" indent="-285750">
              <a:buClr>
                <a:schemeClr val="tx2">
                  <a:lumMod val="25000"/>
                </a:schemeClr>
              </a:buClr>
              <a:buFont typeface="Wingdings" pitchFamily="2" charset="2"/>
              <a:buChar char="q"/>
            </a:pPr>
            <a:r>
              <a:rPr lang="cs-CZ" b="1" dirty="0" smtClean="0">
                <a:solidFill>
                  <a:schemeClr val="tx2">
                    <a:lumMod val="25000"/>
                  </a:schemeClr>
                </a:solidFill>
              </a:rPr>
              <a:t>VOLNÝ VERŠ</a:t>
            </a:r>
          </a:p>
          <a:p>
            <a:pPr marL="285750" indent="-285750">
              <a:buClr>
                <a:schemeClr val="tx2">
                  <a:lumMod val="25000"/>
                </a:schemeClr>
              </a:buClr>
              <a:buFont typeface="Wingdings" pitchFamily="2" charset="2"/>
              <a:buChar char="q"/>
            </a:pPr>
            <a:r>
              <a:rPr lang="cs-CZ" b="1" dirty="0" smtClean="0">
                <a:solidFill>
                  <a:schemeClr val="tx2">
                    <a:lumMod val="25000"/>
                  </a:schemeClr>
                </a:solidFill>
              </a:rPr>
              <a:t>DRUH RÝMU</a:t>
            </a:r>
          </a:p>
          <a:p>
            <a:pPr marL="285750" indent="-285750">
              <a:buClr>
                <a:schemeClr val="tx2">
                  <a:lumMod val="25000"/>
                </a:schemeClr>
              </a:buClr>
              <a:buFont typeface="Wingdings" pitchFamily="2" charset="2"/>
              <a:buChar char="q"/>
            </a:pPr>
            <a:r>
              <a:rPr lang="cs-CZ" b="1" dirty="0" smtClean="0">
                <a:solidFill>
                  <a:schemeClr val="tx2">
                    <a:lumMod val="25000"/>
                  </a:schemeClr>
                </a:solidFill>
              </a:rPr>
              <a:t>PŘESAH</a:t>
            </a:r>
          </a:p>
          <a:p>
            <a:pPr marL="285750" indent="-285750">
              <a:buClr>
                <a:schemeClr val="tx2">
                  <a:lumMod val="25000"/>
                </a:schemeClr>
              </a:buClr>
              <a:buFont typeface="Wingdings" pitchFamily="2" charset="2"/>
              <a:buChar char="q"/>
            </a:pPr>
            <a:endParaRPr lang="cs-CZ" sz="2800" b="1" dirty="0" smtClean="0">
              <a:solidFill>
                <a:schemeClr val="tx2">
                  <a:lumMod val="25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q"/>
            </a:pPr>
            <a:endParaRPr lang="cs-CZ" dirty="0" smtClean="0"/>
          </a:p>
          <a:p>
            <a:pPr marL="285750" indent="-285750">
              <a:buFont typeface="Wingdings" pitchFamily="2" charset="2"/>
              <a:buChar char="q"/>
            </a:pPr>
            <a:endParaRPr lang="cs-CZ" dirty="0" smtClean="0"/>
          </a:p>
          <a:p>
            <a:pPr marL="285750" indent="-285750">
              <a:buFont typeface="Wingdings" pitchFamily="2" charset="2"/>
              <a:buChar char="q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646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2426" y="228600"/>
            <a:ext cx="8324030" cy="896144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sz="36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CITACE: OBRÁZKY, FOTOGRAFIE, KRESBY</a:t>
            </a:r>
            <a:endParaRPr lang="cs-CZ" sz="3600" dirty="0">
              <a:solidFill>
                <a:schemeClr val="tx2">
                  <a:lumMod val="25000"/>
                </a:schemeClr>
              </a:solidFill>
              <a:latin typeface="Baveuse" pitchFamily="2" charset="-1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268760"/>
            <a:ext cx="8712968" cy="5278328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77500" lnSpcReduction="20000"/>
          </a:bodyPr>
          <a:lstStyle/>
          <a:p>
            <a:pPr marL="457200" indent="-457200">
              <a:buClrTx/>
            </a:pPr>
            <a:r>
              <a:rPr lang="cs-CZ" dirty="0" smtClean="0">
                <a:solidFill>
                  <a:schemeClr val="bg1"/>
                </a:solidFill>
              </a:rPr>
              <a:t>PLICHTA, Dalibor. </a:t>
            </a:r>
            <a:r>
              <a:rPr lang="cs-CZ" dirty="0">
                <a:solidFill>
                  <a:schemeClr val="bg1"/>
                </a:solidFill>
              </a:rPr>
              <a:t>Http://de.wikipedia.org [online]. 03:17, 7. </a:t>
            </a:r>
            <a:r>
              <a:rPr lang="cs-CZ" dirty="0" err="1">
                <a:solidFill>
                  <a:schemeClr val="bg1"/>
                </a:solidFill>
              </a:rPr>
              <a:t>Aug</a:t>
            </a:r>
            <a:r>
              <a:rPr lang="cs-CZ" dirty="0">
                <a:solidFill>
                  <a:schemeClr val="bg1"/>
                </a:solidFill>
              </a:rPr>
              <a:t>. </a:t>
            </a:r>
            <a:r>
              <a:rPr lang="cs-CZ" dirty="0" smtClean="0">
                <a:solidFill>
                  <a:schemeClr val="bg1"/>
                </a:solidFill>
              </a:rPr>
              <a:t>2010 [cit</a:t>
            </a:r>
            <a:r>
              <a:rPr lang="cs-CZ" dirty="0">
                <a:solidFill>
                  <a:schemeClr val="bg1"/>
                </a:solidFill>
              </a:rPr>
              <a:t>. 2011-11-11] </a:t>
            </a:r>
            <a:r>
              <a:rPr lang="cs-CZ" dirty="0" err="1">
                <a:solidFill>
                  <a:schemeClr val="bg1"/>
                </a:solidFill>
              </a:rPr>
              <a:t>Datei:Jaroslav</a:t>
            </a:r>
            <a:r>
              <a:rPr lang="cs-CZ" dirty="0">
                <a:solidFill>
                  <a:schemeClr val="bg1"/>
                </a:solidFill>
              </a:rPr>
              <a:t> Seifert </a:t>
            </a:r>
            <a:r>
              <a:rPr lang="cs-CZ" dirty="0" err="1">
                <a:solidFill>
                  <a:schemeClr val="bg1"/>
                </a:solidFill>
              </a:rPr>
              <a:t>grave</a:t>
            </a: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err="1">
                <a:solidFill>
                  <a:schemeClr val="bg1"/>
                </a:solidFill>
              </a:rPr>
              <a:t>at</a:t>
            </a:r>
            <a:r>
              <a:rPr lang="cs-CZ" dirty="0">
                <a:solidFill>
                  <a:schemeClr val="bg1"/>
                </a:solidFill>
              </a:rPr>
              <a:t> Kralupy nad Vltavou </a:t>
            </a:r>
            <a:r>
              <a:rPr lang="cs-CZ" dirty="0" err="1">
                <a:solidFill>
                  <a:schemeClr val="bg1"/>
                </a:solidFill>
              </a:rPr>
              <a:t>cemetery</a:t>
            </a:r>
            <a:r>
              <a:rPr lang="cs-CZ" dirty="0">
                <a:solidFill>
                  <a:schemeClr val="bg1"/>
                </a:solidFill>
              </a:rPr>
              <a:t> CZ </a:t>
            </a:r>
            <a:r>
              <a:rPr lang="cs-CZ" dirty="0" smtClean="0">
                <a:solidFill>
                  <a:schemeClr val="bg1"/>
                </a:solidFill>
              </a:rPr>
              <a:t>0008.jpg </a:t>
            </a:r>
            <a:r>
              <a:rPr lang="cs-CZ" dirty="0" err="1">
                <a:solidFill>
                  <a:schemeClr val="bg1"/>
                </a:solidFill>
              </a:rPr>
              <a:t>Wechseln</a:t>
            </a: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err="1">
                <a:solidFill>
                  <a:schemeClr val="bg1"/>
                </a:solidFill>
              </a:rPr>
              <a:t>zu</a:t>
            </a:r>
            <a:r>
              <a:rPr lang="cs-CZ" dirty="0">
                <a:solidFill>
                  <a:schemeClr val="bg1"/>
                </a:solidFill>
              </a:rPr>
              <a:t>: </a:t>
            </a:r>
            <a:r>
              <a:rPr lang="cs-CZ" dirty="0" err="1">
                <a:solidFill>
                  <a:schemeClr val="bg1"/>
                </a:solidFill>
              </a:rPr>
              <a:t>Navigation</a:t>
            </a:r>
            <a:r>
              <a:rPr lang="cs-CZ" dirty="0">
                <a:solidFill>
                  <a:schemeClr val="bg1"/>
                </a:solidFill>
              </a:rPr>
              <a:t>, </a:t>
            </a:r>
            <a:r>
              <a:rPr lang="cs-CZ" dirty="0" err="1">
                <a:solidFill>
                  <a:schemeClr val="bg1"/>
                </a:solidFill>
              </a:rPr>
              <a:t>Suche</a:t>
            </a:r>
            <a:r>
              <a:rPr lang="cs-CZ" dirty="0">
                <a:solidFill>
                  <a:schemeClr val="bg1"/>
                </a:solidFill>
              </a:rPr>
              <a:t>. </a:t>
            </a:r>
            <a:r>
              <a:rPr lang="en-US" dirty="0" smtClean="0">
                <a:solidFill>
                  <a:schemeClr val="bg1"/>
                </a:solidFill>
              </a:rPr>
              <a:t>From Wikipedia, the free encyclopedia</a:t>
            </a:r>
            <a:r>
              <a:rPr lang="cs-CZ" dirty="0" smtClean="0">
                <a:solidFill>
                  <a:schemeClr val="bg1"/>
                </a:solidFill>
              </a:rPr>
              <a:t>. Dostupné z WWW: &lt;http://de.wikipedia.org/w/</a:t>
            </a:r>
            <a:r>
              <a:rPr lang="cs-CZ" dirty="0" err="1" smtClean="0">
                <a:solidFill>
                  <a:schemeClr val="bg1"/>
                </a:solidFill>
              </a:rPr>
              <a:t>index.php?title</a:t>
            </a:r>
            <a:r>
              <a:rPr lang="cs-CZ" dirty="0" smtClean="0">
                <a:solidFill>
                  <a:schemeClr val="bg1"/>
                </a:solidFill>
              </a:rPr>
              <a:t>=Datei:Jaroslav_Seifert_grave_at_Kralupy_nad_Vltavou_cemetery_CZ_0008.jpg&amp;filetimestamp=20100807021713&gt;.</a:t>
            </a:r>
          </a:p>
          <a:p>
            <a:pPr marL="457200" indent="-457200">
              <a:buClrTx/>
            </a:pPr>
            <a:r>
              <a:rPr lang="cs-CZ" dirty="0" smtClean="0">
                <a:solidFill>
                  <a:schemeClr val="bg1"/>
                </a:solidFill>
              </a:rPr>
              <a:t>Autor neznámý. </a:t>
            </a:r>
            <a:r>
              <a:rPr lang="cs-CZ" dirty="0">
                <a:solidFill>
                  <a:schemeClr val="bg1"/>
                </a:solidFill>
              </a:rPr>
              <a:t>Http://de.wikipedia.org [online]. 16:51, 17. </a:t>
            </a:r>
            <a:r>
              <a:rPr lang="cs-CZ" dirty="0" err="1">
                <a:solidFill>
                  <a:schemeClr val="bg1"/>
                </a:solidFill>
              </a:rPr>
              <a:t>Mär</a:t>
            </a:r>
            <a:r>
              <a:rPr lang="cs-CZ" dirty="0">
                <a:solidFill>
                  <a:schemeClr val="bg1"/>
                </a:solidFill>
              </a:rPr>
              <a:t>. 2010. </a:t>
            </a:r>
            <a:r>
              <a:rPr lang="cs-CZ" smtClean="0">
                <a:solidFill>
                  <a:schemeClr val="bg1"/>
                </a:solidFill>
              </a:rPr>
              <a:t>[2011-11-11</a:t>
            </a:r>
            <a:r>
              <a:rPr lang="cs-CZ" dirty="0">
                <a:solidFill>
                  <a:schemeClr val="bg1"/>
                </a:solidFill>
              </a:rPr>
              <a:t>] </a:t>
            </a:r>
            <a:r>
              <a:rPr lang="cs-CZ" dirty="0" err="1">
                <a:solidFill>
                  <a:schemeClr val="bg1"/>
                </a:solidFill>
              </a:rPr>
              <a:t>Datei:Jaroslav</a:t>
            </a:r>
            <a:r>
              <a:rPr lang="cs-CZ" dirty="0">
                <a:solidFill>
                  <a:schemeClr val="bg1"/>
                </a:solidFill>
              </a:rPr>
              <a:t> Seifert </a:t>
            </a:r>
            <a:r>
              <a:rPr lang="cs-CZ" dirty="0" smtClean="0">
                <a:solidFill>
                  <a:schemeClr val="bg1"/>
                </a:solidFill>
              </a:rPr>
              <a:t>1931.jpg. </a:t>
            </a:r>
            <a:r>
              <a:rPr lang="en-US" dirty="0" smtClean="0">
                <a:solidFill>
                  <a:schemeClr val="bg1"/>
                </a:solidFill>
              </a:rPr>
              <a:t>From </a:t>
            </a:r>
            <a:r>
              <a:rPr lang="en-US" dirty="0">
                <a:solidFill>
                  <a:schemeClr val="bg1"/>
                </a:solidFill>
              </a:rPr>
              <a:t>Wikipedia, the free encyclopedia</a:t>
            </a:r>
            <a:r>
              <a:rPr lang="cs-CZ" dirty="0">
                <a:solidFill>
                  <a:schemeClr val="bg1"/>
                </a:solidFill>
              </a:rPr>
              <a:t>. Dostupné z WWW: &lt;http://de.wikipedia.org/w/</a:t>
            </a:r>
            <a:r>
              <a:rPr lang="cs-CZ" dirty="0" err="1">
                <a:solidFill>
                  <a:schemeClr val="bg1"/>
                </a:solidFill>
              </a:rPr>
              <a:t>index.php?title</a:t>
            </a:r>
            <a:r>
              <a:rPr lang="cs-CZ" dirty="0">
                <a:solidFill>
                  <a:schemeClr val="bg1"/>
                </a:solidFill>
              </a:rPr>
              <a:t>=Datei:Jaroslav_Seifert_1931.jpg&amp;filetimestamp=20100317155104&gt;.</a:t>
            </a:r>
            <a:endParaRPr lang="cs-CZ" dirty="0" smtClean="0">
              <a:solidFill>
                <a:schemeClr val="bg1"/>
              </a:solidFill>
            </a:endParaRPr>
          </a:p>
          <a:p>
            <a:pPr marL="457200" indent="-457200">
              <a:buClrTx/>
            </a:pPr>
            <a:r>
              <a:rPr lang="cs-CZ" dirty="0" smtClean="0">
                <a:solidFill>
                  <a:schemeClr val="bg1"/>
                </a:solidFill>
              </a:rPr>
              <a:t>Ostatní </a:t>
            </a:r>
            <a:r>
              <a:rPr lang="cs-CZ" dirty="0">
                <a:solidFill>
                  <a:schemeClr val="bg1"/>
                </a:solidFill>
              </a:rPr>
              <a:t>obrázky a fotografie – kliparty </a:t>
            </a:r>
            <a:r>
              <a:rPr lang="cs-CZ" dirty="0" err="1">
                <a:solidFill>
                  <a:schemeClr val="bg1"/>
                </a:solidFill>
              </a:rPr>
              <a:t>office</a:t>
            </a:r>
            <a:r>
              <a:rPr lang="cs-CZ" dirty="0">
                <a:solidFill>
                  <a:schemeClr val="bg1"/>
                </a:solidFill>
              </a:rPr>
              <a:t>- www.office.com</a:t>
            </a:r>
          </a:p>
          <a:p>
            <a:pPr algn="ctr">
              <a:buClrTx/>
            </a:pPr>
            <a:r>
              <a:rPr lang="cs-CZ" dirty="0">
                <a:solidFill>
                  <a:schemeClr val="bg1"/>
                </a:solidFill>
              </a:rPr>
              <a:t>FOTOGRAFIE JSOU VKLÁDÁNY OPAKOVANĚ</a:t>
            </a:r>
          </a:p>
          <a:p>
            <a:pPr marL="0" indent="0">
              <a:buNone/>
            </a:pPr>
            <a:endParaRPr lang="cs-CZ" dirty="0" smtClean="0"/>
          </a:p>
          <a:p>
            <a:pPr marL="285750" indent="-285750"/>
            <a:endParaRPr lang="cs-CZ" dirty="0" smtClean="0"/>
          </a:p>
          <a:p>
            <a:pPr marL="285750" indent="-285750"/>
            <a:endParaRPr lang="cs-CZ" dirty="0"/>
          </a:p>
          <a:p>
            <a:pPr marL="285750" indent="-285750"/>
            <a:endParaRPr lang="cs-CZ" dirty="0" smtClean="0"/>
          </a:p>
          <a:p>
            <a:pPr marL="285750" indent="-285750"/>
            <a:endParaRPr lang="cs-CZ" dirty="0" smtClean="0"/>
          </a:p>
          <a:p>
            <a:pPr marL="285750" indent="-285750"/>
            <a:endParaRPr lang="cs-CZ" dirty="0" smtClean="0"/>
          </a:p>
          <a:p>
            <a:pPr marL="285750" indent="-285750"/>
            <a:endParaRPr lang="cs-CZ" dirty="0" smtClean="0"/>
          </a:p>
          <a:p>
            <a:pPr marL="285750" indent="-285750"/>
            <a:endParaRPr lang="cs-CZ" dirty="0" smtClean="0"/>
          </a:p>
          <a:p>
            <a:pPr marL="285750" indent="-285750"/>
            <a:endParaRPr lang="cs-CZ" dirty="0" smtClean="0"/>
          </a:p>
          <a:p>
            <a:pPr marL="285750" indent="-285750"/>
            <a:endParaRPr lang="cs-CZ" dirty="0" smtClean="0"/>
          </a:p>
          <a:p>
            <a:pPr marL="285750" indent="-285750"/>
            <a:endParaRPr lang="cs-CZ" dirty="0" smtClean="0"/>
          </a:p>
          <a:p>
            <a:pPr marL="285750" indent="-285750"/>
            <a:endParaRPr lang="cs-CZ" dirty="0" smtClean="0"/>
          </a:p>
          <a:p>
            <a:pPr marL="285750" indent="-285750"/>
            <a:endParaRPr lang="cs-CZ" dirty="0" smtClean="0"/>
          </a:p>
          <a:p>
            <a:pPr marL="285750" indent="-285750"/>
            <a:endParaRPr lang="cs-CZ" dirty="0" smtClean="0"/>
          </a:p>
          <a:p>
            <a:pPr marL="285750" indent="-285750"/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88541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274</TotalTime>
  <Words>481</Words>
  <Application>Microsoft Office PowerPoint</Application>
  <PresentationFormat>Předvádění na obrazovce (4:3)</PresentationFormat>
  <Paragraphs>124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Talent</vt:lpstr>
      <vt:lpstr>Prezentace aplikace PowerPoint</vt:lpstr>
      <vt:lpstr>ANOTACE</vt:lpstr>
      <vt:lpstr>KLÍČOVÁ SLOVA</vt:lpstr>
      <vt:lpstr>Jaroslav Seifert</vt:lpstr>
      <vt:lpstr>Kdo byl Jaroslav Seifert</vt:lpstr>
      <vt:lpstr>TVORBA</vt:lpstr>
      <vt:lpstr>Prezentace aplikace PowerPoint</vt:lpstr>
      <vt:lpstr>TVORBA</vt:lpstr>
      <vt:lpstr>TVORBA</vt:lpstr>
      <vt:lpstr>Nobelova a Seifertova  cena za literaturu</vt:lpstr>
      <vt:lpstr>Prezentace aplikace PowerPoint</vt:lpstr>
      <vt:lpstr>LITERÁRNÍ TERMÍNY</vt:lpstr>
      <vt:lpstr>CITACE: OBRÁZKY, FOTOGRAFIE, KRESBY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Josef Seifert</dc:title>
  <dc:creator>EU12</dc:creator>
  <cp:lastModifiedBy>H Koláčková</cp:lastModifiedBy>
  <cp:revision>38</cp:revision>
  <dcterms:created xsi:type="dcterms:W3CDTF">2011-04-01T08:52:04Z</dcterms:created>
  <dcterms:modified xsi:type="dcterms:W3CDTF">2012-05-25T09:01:47Z</dcterms:modified>
</cp:coreProperties>
</file>