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</p:sldMasterIdLst>
  <p:sldIdLst>
    <p:sldId id="271" r:id="rId2"/>
    <p:sldId id="272" r:id="rId3"/>
    <p:sldId id="282" r:id="rId4"/>
    <p:sldId id="256" r:id="rId5"/>
    <p:sldId id="257" r:id="rId6"/>
    <p:sldId id="258" r:id="rId7"/>
    <p:sldId id="278" r:id="rId8"/>
    <p:sldId id="277" r:id="rId9"/>
    <p:sldId id="267" r:id="rId10"/>
    <p:sldId id="273" r:id="rId11"/>
    <p:sldId id="274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53" autoAdjust="0"/>
    <p:restoredTop sz="94671" autoAdjust="0"/>
  </p:normalViewPr>
  <p:slideViewPr>
    <p:cSldViewPr>
      <p:cViewPr varScale="1">
        <p:scale>
          <a:sx n="95" d="100"/>
          <a:sy n="95" d="100"/>
        </p:scale>
        <p:origin x="-57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633CDA4-8E23-491C-BB3A-769A51E5F6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81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009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72947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084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929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4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641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250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43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653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3A46E-E319-41EF-8CE7-7D78263B55C6}" type="datetimeFigureOut">
              <a:rPr lang="cs-CZ" smtClean="0">
                <a:solidFill>
                  <a:prstClr val="white"/>
                </a:solidFill>
              </a:rPr>
              <a:pPr/>
              <a:t>25.5.2012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3CDA4-8E23-491C-BB3A-769A51E5F6DF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331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EE3A46E-E319-41EF-8CE7-7D78263B55C6}" type="datetimeFigureOut">
              <a:rPr lang="cs-CZ" smtClean="0">
                <a:solidFill>
                  <a:prstClr val="white"/>
                </a:solidFill>
                <a:latin typeface="Century Gothic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25.5.2012</a:t>
            </a:fld>
            <a:endParaRPr lang="cs-CZ">
              <a:solidFill>
                <a:prstClr val="white"/>
              </a:solidFill>
              <a:latin typeface="Century Gothic"/>
              <a:cs typeface="+mn-cs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white"/>
              </a:solidFill>
              <a:latin typeface="Century Gothic"/>
              <a:cs typeface="+mn-cs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8633CDA4-8E23-491C-BB3A-769A51E5F6DF}" type="slidenum">
              <a:rPr lang="cs-CZ" smtClean="0">
                <a:solidFill>
                  <a:prstClr val="white"/>
                </a:solidFill>
                <a:latin typeface="Century Gothic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white"/>
              </a:solidFill>
              <a:latin typeface="Century Gothic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23541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hyperlink" Target="http://de.wikipedia.org/w/index.php?title=Datei:V%C3%ADt%C4%9Bzslav_Nezval,_Dale%C5%A1ice_Bust.jpg&amp;filetimestamp=20111030150220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www.radio.cz/cz/rubrika/udalosti/manon-lescaut-bruselskych-ochotnik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0648"/>
            <a:ext cx="5688013" cy="854075"/>
          </a:xfrm>
          <a:prstGeom prst="rect">
            <a:avLst/>
          </a:prstGeom>
          <a:ln/>
          <a:extLst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323528" y="1268760"/>
            <a:ext cx="864096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>
                <a:solidFill>
                  <a:srgbClr val="00B050"/>
                </a:solidFill>
                <a:latin typeface="Century Gothic"/>
                <a:cs typeface="+mn-cs"/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>
                <a:solidFill>
                  <a:srgbClr val="00B050"/>
                </a:solidFill>
                <a:latin typeface="Century Gothic"/>
                <a:cs typeface="+mn-cs"/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cs-CZ" b="1" dirty="0">
              <a:solidFill>
                <a:srgbClr val="00B050"/>
              </a:solidFill>
              <a:latin typeface="Century Gothic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VZDĚLÁNÍ PRO KONKURENCESCHOPNOST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entury Gothic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Century Gothic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Century Gothic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PŘEDMĚT: JAZYK ČESKÝ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ROČNÍK: IX.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TÉMA: 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PROJEKT POEZIE - VÍTĚZSLAV NEZVAL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  <a:latin typeface="Century Gothic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AUTOR: MGR. HANA GINTEROVÁ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DATUM VYTVOŘENÍ: 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12. </a:t>
            </a:r>
            <a:r>
              <a:rPr lang="cs-CZ" sz="2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entury Gothic"/>
                <a:cs typeface="+mn-cs"/>
              </a:rPr>
              <a:t>11. 2011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white"/>
              </a:solidFill>
              <a:latin typeface="Century Gothic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>
                <a:solidFill>
                  <a:prstClr val="white"/>
                </a:solidFill>
                <a:latin typeface="Century Gothic"/>
                <a:cs typeface="+mn-cs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Century Gothic"/>
                <a:cs typeface="+mn-cs"/>
              </a:rPr>
              <a:t>VY_32_INOVACE_45_HG</a:t>
            </a:r>
            <a:endParaRPr lang="cs-CZ" sz="3200" b="1" dirty="0">
              <a:solidFill>
                <a:srgbClr val="C00000"/>
              </a:solidFill>
              <a:latin typeface="Century Gothic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566" y="3854083"/>
            <a:ext cx="1452263" cy="1938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83379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252022" cy="10668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5400" b="1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4452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PREZENTACE VYTVOŘENA JAKO DOPLNĚK K UČIVU 9. ROČNÍKU  - PROJEKT ČESKÁ POEZIE – SPISOVATEL VÍTĚZSLAV NEZVAL</a:t>
            </a:r>
          </a:p>
          <a:p>
            <a:pPr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 RÁMCI PREZENTACE MAJÍ ŽÁCI MOŽNOST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POZNAT OSOBNOST, ŽIVOTNÍ OSUDY A DÍLO SPISOVATELE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PRACOVAT S LITERÁRNÍMI TERMÍNY V OBLASTI POEZIE</a:t>
            </a:r>
          </a:p>
          <a:p>
            <a:pPr marL="514350" indent="-514350">
              <a:buClr>
                <a:schemeClr val="accent1">
                  <a:lumMod val="75000"/>
                </a:schemeClr>
              </a:buClr>
              <a:buFont typeface="+mj-lt"/>
              <a:buAutoNum type="arabicPeriod"/>
            </a:pPr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</a:rPr>
              <a:t>SEZNÁMIT SE S NASTUDOVÁNÍM DIVADELNÍ HRY MANON LESCAUT</a:t>
            </a:r>
          </a:p>
          <a:p>
            <a:pPr marL="800100" indent="-457200" algn="ctr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DO PREZENTACE JSOU VLOŽENY HYPERTEXTOVÉ ODKAZY</a:t>
            </a:r>
          </a:p>
          <a:p>
            <a:pPr marL="342900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Pilotáž: Prezentace pilotována ve třídách 9. ročníku, ale je možné ji využít k doplnění učiva literatury ve všech třídách II. stupně ZŠ a odpovídajících ročníků víceletých gymnázií. V rámci prezentace žáci postupně pracují s texty, ve kterých postupně vyhledávají informace a klíčové termíny. Závěrečné opakování prostřednictvím klíčových slov poskytuje možnost shrnout nové poznatky. Výstupem prezentace je zápis, který si žáci postupně tvoří v průběhu celé práce.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08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endParaRPr lang="cs-CZ" sz="5400" b="1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9600" y="1700808"/>
            <a:ext cx="7924800" cy="51571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BÁSNÍK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PROZAIK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DRAMATIK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SCÉNÁRISTA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POETISMUS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SURREALISMUS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SOCIALISTICKÝ REALISMUS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PROLETÁŘŠTÍ BÁSNÍCI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AVANGARDNÍ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MONOGRAFIE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RUKOPIS</a:t>
            </a: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0968"/>
            <a:ext cx="1852737" cy="2311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007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94024" y="333375"/>
            <a:ext cx="5305464" cy="100739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cs-CZ" sz="4800" b="1" dirty="0" smtClean="0">
                <a:solidFill>
                  <a:schemeClr val="accent1"/>
                </a:solidFill>
                <a:latin typeface="Comic Sans MS" pitchFamily="66" charset="0"/>
              </a:rPr>
              <a:t>Vítězslav Nezval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2708275"/>
            <a:ext cx="6400800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6237311"/>
            <a:ext cx="487986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„</a:t>
            </a:r>
            <a:r>
              <a:rPr lang="pt-BR" sz="2400" b="1" dirty="0" smtClean="0">
                <a:solidFill>
                  <a:schemeClr val="accent1"/>
                </a:solidFill>
              </a:rPr>
              <a:t>Lhář </a:t>
            </a:r>
            <a:r>
              <a:rPr lang="pt-BR" sz="2400" b="1" dirty="0">
                <a:solidFill>
                  <a:schemeClr val="accent1"/>
                </a:solidFill>
              </a:rPr>
              <a:t>se nejvíc obelhává sám</a:t>
            </a:r>
            <a:r>
              <a:rPr lang="pt-BR" sz="2400" b="1" dirty="0" smtClean="0">
                <a:solidFill>
                  <a:schemeClr val="accent1"/>
                </a:solidFill>
              </a:rPr>
              <a:t>.</a:t>
            </a:r>
            <a:r>
              <a:rPr lang="cs-CZ" sz="2400" b="1" dirty="0" smtClean="0">
                <a:solidFill>
                  <a:schemeClr val="accent1"/>
                </a:solidFill>
              </a:rPr>
              <a:t>“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http://upload.wikimedia.org/wikipedia/commons/thumb/5/52/V%C3%ADt%C4%9Bzslav_Nezval%2C_Dale%C5%A1ice_Bust.jpg/220px-V%C3%ADt%C4%9Bzslav_Nezval%2C_Dale%C5%A1ice_Bus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69308"/>
            <a:ext cx="3225958" cy="403244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720" y="1799594"/>
            <a:ext cx="2667000" cy="357187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9" name="Picture 5" descr="C:\Users\hkolackova\AppData\Local\Microsoft\Windows\Temporary Internet Files\Content.IE5\03ABCJ3J\MP900315417[1].jpg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846" y="332656"/>
            <a:ext cx="1228696" cy="87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kolackova\AppData\Local\Microsoft\Windows\Temporary Internet Files\Content.IE5\DH2GM8TD\MP900439385[1].jpg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045472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kolackova\AppData\Local\Microsoft\Windows\Temporary Internet Files\Content.IE5\42BKXGOP\MP900174983[1].jpg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771727"/>
            <a:ext cx="1396752" cy="93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7494"/>
            <a:ext cx="8712968" cy="139903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1"/>
                </a:solidFill>
                <a:latin typeface="Lucida Bright" pitchFamily="18" charset="0"/>
              </a:rPr>
              <a:t>KDO BYL </a:t>
            </a:r>
            <a:br>
              <a:rPr lang="cs-CZ" sz="4800" b="1" dirty="0" smtClean="0">
                <a:solidFill>
                  <a:schemeClr val="accent1"/>
                </a:solidFill>
                <a:latin typeface="Lucida Bright" pitchFamily="18" charset="0"/>
              </a:rPr>
            </a:br>
            <a:r>
              <a:rPr lang="cs-CZ" sz="4800" b="1" dirty="0" smtClean="0">
                <a:solidFill>
                  <a:schemeClr val="accent1"/>
                </a:solidFill>
                <a:latin typeface="Lucida Bright" pitchFamily="18" charset="0"/>
              </a:rPr>
              <a:t>VÍTĚZSLAV NEZVAL</a:t>
            </a:r>
            <a:endParaRPr lang="cs-CZ" sz="4800" b="1" dirty="0">
              <a:solidFill>
                <a:schemeClr val="accent1"/>
              </a:solidFill>
              <a:latin typeface="Lucida Bright" pitchFamily="18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95536" y="1882775"/>
            <a:ext cx="7834064" cy="4572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 smtClean="0">
                <a:latin typeface="Comic Sans MS" pitchFamily="66" charset="0"/>
              </a:rPr>
              <a:t>český spisovatel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dirty="0" smtClean="0">
                <a:latin typeface="Comic Sans MS" pitchFamily="66" charset="0"/>
              </a:rPr>
              <a:t>BÁSNÍK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dirty="0" smtClean="0">
                <a:latin typeface="Comic Sans MS" pitchFamily="66" charset="0"/>
              </a:rPr>
              <a:t>PROZAIK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dirty="0" smtClean="0">
                <a:latin typeface="Comic Sans MS" pitchFamily="66" charset="0"/>
              </a:rPr>
              <a:t>DRAMATIK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dirty="0" smtClean="0">
                <a:latin typeface="Comic Sans MS" pitchFamily="66" charset="0"/>
              </a:rPr>
              <a:t>SCÉNÁRISTA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dirty="0" smtClean="0">
                <a:latin typeface="Comic Sans MS" pitchFamily="66" charset="0"/>
              </a:rPr>
              <a:t>PŘEKLADATEL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 smtClean="0">
                <a:latin typeface="Comic Sans MS" pitchFamily="66" charset="0"/>
              </a:rPr>
              <a:t>spoluzakladatel </a:t>
            </a:r>
            <a:r>
              <a:rPr lang="cs-CZ" b="1" dirty="0" smtClean="0">
                <a:solidFill>
                  <a:schemeClr val="accent1"/>
                </a:solidFill>
                <a:latin typeface="Comic Sans MS" pitchFamily="66" charset="0"/>
              </a:rPr>
              <a:t>poetismu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 smtClean="0">
                <a:latin typeface="Comic Sans MS" pitchFamily="66" charset="0"/>
              </a:rPr>
              <a:t>vůdčí osobnost českého </a:t>
            </a:r>
            <a:r>
              <a:rPr lang="cs-CZ" b="1" dirty="0" smtClean="0">
                <a:solidFill>
                  <a:schemeClr val="accent1"/>
                </a:solidFill>
                <a:latin typeface="Comic Sans MS" pitchFamily="66" charset="0"/>
              </a:rPr>
              <a:t>surrealismu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 smtClean="0">
                <a:latin typeface="Comic Sans MS" pitchFamily="66" charset="0"/>
              </a:rPr>
              <a:t>národní umělec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6027385"/>
            <a:ext cx="3168352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ROZUMÍTE VŠEM LITERÁRNÍM TERMÍNŮM?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228581"/>
            <a:ext cx="317790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/>
                </a:solidFill>
              </a:rPr>
              <a:t>ZAPIŠTE SI DO SEŠITU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5" name="Picture 3" descr="C:\Users\hkolackova\AppData\Local\Microsoft\Windows\Temporary Internet Files\Content.IE5\6O1YWS52\MP900398819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2270005" cy="264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6600" b="1" dirty="0" smtClean="0">
                <a:solidFill>
                  <a:schemeClr val="accent1"/>
                </a:solidFill>
                <a:latin typeface="Lucida Blackletter" pitchFamily="2" charset="0"/>
                <a:ea typeface="BatangChe" pitchFamily="49" charset="-127"/>
              </a:rPr>
              <a:t>ŽIVOT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18604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3200" b="1" dirty="0" smtClean="0"/>
              <a:t>Narodil se v rodině venkovského učitele v Biskoupkách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3200" b="1" dirty="0" smtClean="0"/>
              <a:t>Za první světové války byl odveden, ale po dvou měsících byl z armády propuštěn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3200" b="1" dirty="0" smtClean="0"/>
              <a:t>Vysokoškolská studia nedokončil 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 smtClean="0"/>
              <a:t>Byl dramaturgem </a:t>
            </a:r>
            <a:r>
              <a:rPr lang="cs-CZ" sz="3200" b="1" dirty="0"/>
              <a:t>Osvobozeného </a:t>
            </a:r>
            <a:r>
              <a:rPr lang="cs-CZ" sz="3200" b="1" dirty="0" smtClean="0"/>
              <a:t>divadla 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/>
              <a:t>V</a:t>
            </a:r>
            <a:r>
              <a:rPr lang="cs-CZ" sz="3200" b="1" dirty="0" smtClean="0"/>
              <a:t>edl </a:t>
            </a:r>
            <a:r>
              <a:rPr lang="cs-CZ" sz="3200" b="1" dirty="0"/>
              <a:t>filmový odbor ministerstva </a:t>
            </a:r>
            <a:r>
              <a:rPr lang="cs-CZ" sz="3200" b="1" dirty="0" smtClean="0"/>
              <a:t>informací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 smtClean="0"/>
              <a:t>Často cestoval – Francie, Itálie, Sovětský svaz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 smtClean="0"/>
              <a:t>Zemřel na zástavu srdce</a:t>
            </a:r>
            <a:endParaRPr lang="cs-CZ" sz="3200" b="1" dirty="0"/>
          </a:p>
          <a:p>
            <a:pPr eaLnBrk="1" hangingPunct="1">
              <a:lnSpc>
                <a:spcPct val="80000"/>
              </a:lnSpc>
              <a:defRPr/>
            </a:pPr>
            <a:endParaRPr lang="cs-CZ" sz="2000" b="1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0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983639" y="159023"/>
            <a:ext cx="2664296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ODDĚLTE CHARAKTERISTIKU OSOBNÍ A PROFESNÍ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hkolackova\AppData\Local\Microsoft\Windows\Temporary Internet Files\Content.IE5\PCLN31NU\MP900437392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096" y="4797152"/>
            <a:ext cx="1197496" cy="179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LITERÁRNÍ TERMÍNY A POJMY</a:t>
            </a:r>
            <a:br>
              <a:rPr lang="cs-CZ" b="1" dirty="0" smtClean="0">
                <a:solidFill>
                  <a:schemeClr val="accent1"/>
                </a:solidFill>
              </a:rPr>
            </a:br>
            <a:r>
              <a:rPr lang="cs-CZ" b="1" dirty="0" smtClean="0">
                <a:solidFill>
                  <a:schemeClr val="accent1"/>
                </a:solidFill>
              </a:rPr>
              <a:t>(se kterými budeme pracovat)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12968" cy="52292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Devětsil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/>
              <a:t>= seskupení českých avantgardních </a:t>
            </a:r>
            <a:r>
              <a:rPr lang="cs-CZ" dirty="0" smtClean="0"/>
              <a:t>umělců. 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Poetismus</a:t>
            </a:r>
            <a:r>
              <a:rPr lang="cs-CZ" dirty="0" smtClean="0"/>
              <a:t> = umělecký směr a také životní názor plný radosti a optimismu, projevil se pouze v české literatuře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Surrealismus</a:t>
            </a:r>
            <a:r>
              <a:rPr lang="cs-CZ" dirty="0" smtClean="0"/>
              <a:t> = světový umělecký směr, tvorba za „hranicemi rozumu“, fantazie, představivost, sny a představy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Socialistický realismus </a:t>
            </a:r>
            <a:r>
              <a:rPr lang="cs-CZ" dirty="0" smtClean="0"/>
              <a:t>= v zemích východní Evropy, vidění reality pod vlivem komunistické ideologie</a:t>
            </a:r>
            <a:endParaRPr lang="cs-CZ" dirty="0"/>
          </a:p>
        </p:txBody>
      </p:sp>
      <p:pic>
        <p:nvPicPr>
          <p:cNvPr id="5123" name="Picture 3" descr="C:\Users\hkolackova\AppData\Local\Microsoft\Windows\Temporary Internet Files\Content.IE5\2ZC9WCRC\MC900441734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6752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373216"/>
            <a:ext cx="1731963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075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UMĚLECKÁ CESTA 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628800"/>
            <a:ext cx="8640960" cy="489364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sz="2400" dirty="0" smtClean="0"/>
              <a:t>Nezval </a:t>
            </a:r>
            <a:r>
              <a:rPr lang="cs-CZ" sz="2400" dirty="0"/>
              <a:t>byl všestranně nadaný, </a:t>
            </a:r>
            <a:endParaRPr lang="cs-CZ" sz="2400" dirty="0" smtClean="0"/>
          </a:p>
          <a:p>
            <a:pPr algn="ctr"/>
            <a:r>
              <a:rPr lang="cs-CZ" sz="2400" dirty="0" smtClean="0"/>
              <a:t>první </a:t>
            </a:r>
            <a:r>
              <a:rPr lang="cs-CZ" sz="2400" dirty="0"/>
              <a:t>básně uveřejňoval již za svých studií. </a:t>
            </a:r>
            <a:endParaRPr lang="cs-CZ" sz="2400" dirty="0" smtClean="0"/>
          </a:p>
          <a:p>
            <a:r>
              <a:rPr lang="cs-CZ" sz="2400" dirty="0" smtClean="0"/>
              <a:t>1. Jako </a:t>
            </a:r>
            <a:r>
              <a:rPr lang="cs-CZ" sz="2400" dirty="0"/>
              <a:t>člen Devětsilu </a:t>
            </a:r>
            <a:r>
              <a:rPr lang="cs-CZ" sz="2400" dirty="0" smtClean="0"/>
              <a:t>nejvýznamnějším </a:t>
            </a:r>
            <a:r>
              <a:rPr lang="cs-CZ" sz="2400" b="1" dirty="0">
                <a:solidFill>
                  <a:schemeClr val="accent1"/>
                </a:solidFill>
              </a:rPr>
              <a:t>představitelem </a:t>
            </a:r>
            <a:r>
              <a:rPr lang="cs-CZ" sz="2400" b="1" dirty="0" smtClean="0">
                <a:solidFill>
                  <a:schemeClr val="accent1"/>
                </a:solidFill>
              </a:rPr>
              <a:t>poetismu: </a:t>
            </a:r>
          </a:p>
          <a:p>
            <a:r>
              <a:rPr lang="cs-CZ" sz="2400" b="1" dirty="0" smtClean="0">
                <a:solidFill>
                  <a:schemeClr val="accent1"/>
                </a:solidFill>
              </a:rPr>
              <a:t>SBÍRKA: Podivuhodný kouzelník</a:t>
            </a:r>
          </a:p>
          <a:p>
            <a:r>
              <a:rPr lang="cs-CZ" sz="2400" b="1" dirty="0" smtClean="0">
                <a:solidFill>
                  <a:schemeClr val="accent1"/>
                </a:solidFill>
              </a:rPr>
              <a:t>ROZSÁHLÁ BÁSEŇ: Edison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2. Ve </a:t>
            </a:r>
            <a:r>
              <a:rPr lang="cs-CZ" sz="2400" dirty="0"/>
              <a:t>třicátých letech </a:t>
            </a:r>
            <a:r>
              <a:rPr lang="cs-CZ" sz="2400" b="1" dirty="0">
                <a:solidFill>
                  <a:schemeClr val="accent1"/>
                </a:solidFill>
              </a:rPr>
              <a:t>založil </a:t>
            </a:r>
            <a:r>
              <a:rPr lang="cs-CZ" sz="2400" b="1" dirty="0" smtClean="0">
                <a:solidFill>
                  <a:schemeClr val="accent1"/>
                </a:solidFill>
              </a:rPr>
              <a:t>surrealistickou skupinu</a:t>
            </a:r>
          </a:p>
          <a:p>
            <a:r>
              <a:rPr lang="cs-CZ" sz="2400" b="1" dirty="0" smtClean="0">
                <a:solidFill>
                  <a:schemeClr val="accent1"/>
                </a:solidFill>
              </a:rPr>
              <a:t>SBÍRKA: Absolutní hrobař</a:t>
            </a:r>
          </a:p>
          <a:p>
            <a:r>
              <a:rPr lang="cs-CZ" sz="2400" dirty="0" smtClean="0"/>
              <a:t>3. Po </a:t>
            </a:r>
            <a:r>
              <a:rPr lang="cs-CZ" sz="2400" dirty="0"/>
              <a:t>válce se angažoval ve prospěch socialisticky orientované kultury.</a:t>
            </a:r>
          </a:p>
          <a:p>
            <a:r>
              <a:rPr lang="cs-CZ" sz="2400" dirty="0"/>
              <a:t>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092280" y="273422"/>
            <a:ext cx="205172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ZAPIŠTĚ SI VYZNAČENÉ INFORMACE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3074" name="Picture 2" descr="C:\Users\hkolackova\AppData\Local\Microsoft\Windows\Temporary Internet Files\Content.IE5\I89JM40D\MC900354272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24944"/>
            <a:ext cx="165670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2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16632"/>
            <a:ext cx="7624762" cy="648073"/>
          </a:xfrm>
        </p:spPr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cs-CZ" sz="3800" b="1" dirty="0" smtClean="0"/>
              <a:t/>
            </a:r>
            <a:br>
              <a:rPr lang="cs-CZ" sz="3800" b="1" dirty="0" smtClean="0"/>
            </a:br>
            <a:r>
              <a:rPr lang="cs-CZ" sz="4400" b="1" dirty="0" smtClean="0"/>
              <a:t>NEZVAL DRAMATIK</a:t>
            </a:r>
            <a:endParaRPr lang="cs-CZ" sz="3800" b="1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052736"/>
            <a:ext cx="7772400" cy="432057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4008" indent="0" eaLnBrk="1" hangingPunct="1">
              <a:lnSpc>
                <a:spcPct val="80000"/>
              </a:lnSpc>
              <a:buNone/>
              <a:defRPr/>
            </a:pPr>
            <a:endParaRPr lang="cs-CZ" sz="2000" dirty="0" smtClean="0">
              <a:latin typeface="Arial" charset="0"/>
            </a:endParaRPr>
          </a:p>
          <a:p>
            <a:pPr marL="64008" indent="0" eaLnBrk="1" hangingPunct="1">
              <a:lnSpc>
                <a:spcPct val="80000"/>
              </a:lnSpc>
              <a:buNone/>
              <a:defRPr/>
            </a:pPr>
            <a:r>
              <a:rPr lang="cs-CZ" sz="3600" b="1" i="1" dirty="0" smtClean="0">
                <a:latin typeface="Arial" charset="0"/>
              </a:rPr>
              <a:t>Manon </a:t>
            </a:r>
            <a:r>
              <a:rPr lang="cs-CZ" sz="3600" b="1" i="1" dirty="0" err="1" smtClean="0">
                <a:latin typeface="Arial" charset="0"/>
              </a:rPr>
              <a:t>Lescaut</a:t>
            </a:r>
            <a:r>
              <a:rPr lang="cs-CZ" sz="3600" b="1" dirty="0" smtClean="0">
                <a:latin typeface="Arial" charset="0"/>
              </a:rPr>
              <a:t>  [</a:t>
            </a:r>
            <a:r>
              <a:rPr lang="cs-CZ" sz="3600" b="1" dirty="0" err="1" smtClean="0">
                <a:latin typeface="Arial" charset="0"/>
              </a:rPr>
              <a:t>manon</a:t>
            </a:r>
            <a:r>
              <a:rPr lang="cs-CZ" sz="3600" b="1" dirty="0" smtClean="0">
                <a:latin typeface="Arial" charset="0"/>
              </a:rPr>
              <a:t> </a:t>
            </a:r>
            <a:r>
              <a:rPr lang="cs-CZ" sz="3600" b="1" dirty="0" err="1" smtClean="0">
                <a:latin typeface="Arial" charset="0"/>
              </a:rPr>
              <a:t>leskó</a:t>
            </a:r>
            <a:r>
              <a:rPr lang="cs-CZ" sz="3600" b="1" dirty="0" smtClean="0">
                <a:latin typeface="Arial" charset="0"/>
              </a:rPr>
              <a:t>]</a:t>
            </a:r>
            <a:endParaRPr lang="cs-CZ" sz="36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veršované drama je považováno za lepší než originál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Jedná se o jedno z nejlepších Nezvalových děl.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Hlavní hrdina Des </a:t>
            </a:r>
            <a:r>
              <a:rPr lang="cs-CZ" sz="2400" dirty="0" err="1" smtClean="0">
                <a:latin typeface="Arial" charset="0"/>
              </a:rPr>
              <a:t>Grieux</a:t>
            </a:r>
            <a:r>
              <a:rPr lang="cs-CZ" sz="2400" dirty="0" smtClean="0">
                <a:latin typeface="Arial" charset="0"/>
              </a:rPr>
              <a:t> [de </a:t>
            </a:r>
            <a:r>
              <a:rPr lang="cs-CZ" sz="2400" dirty="0" err="1" smtClean="0">
                <a:latin typeface="Arial" charset="0"/>
              </a:rPr>
              <a:t>grijé</a:t>
            </a:r>
            <a:r>
              <a:rPr lang="cs-CZ" sz="2400" dirty="0" smtClean="0">
                <a:latin typeface="Arial" charset="0"/>
              </a:rPr>
              <a:t>] se zamiluje do krásné Manon. Později se s Manon rozchází a stává se knězem, po dalším setkání s ní jí opět podléhá. Manon je nakonec vyslána do Ameriky (za trest), ale dříve, než se tam dostane, zemře na lodi Des </a:t>
            </a:r>
            <a:r>
              <a:rPr lang="cs-CZ" sz="2400" dirty="0" err="1" smtClean="0">
                <a:latin typeface="Arial" charset="0"/>
              </a:rPr>
              <a:t>Grieuxovi</a:t>
            </a:r>
            <a:r>
              <a:rPr lang="cs-CZ" sz="2400" dirty="0" smtClean="0">
                <a:latin typeface="Arial" charset="0"/>
              </a:rPr>
              <a:t> v náručí.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7504" y="5805264"/>
            <a:ext cx="6624736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hlinkClick r:id="rId2"/>
              </a:rPr>
              <a:t>Rozhovor</a:t>
            </a:r>
            <a:r>
              <a:rPr lang="cs-CZ" sz="2400" b="1" dirty="0" smtClean="0"/>
              <a:t> Českého rozhlasu – nastudování hry Manon </a:t>
            </a:r>
            <a:r>
              <a:rPr lang="cs-CZ" sz="2400" b="1" dirty="0" err="1" smtClean="0"/>
              <a:t>Lescaut</a:t>
            </a:r>
            <a:r>
              <a:rPr lang="cs-CZ" sz="2400" b="1" dirty="0" smtClean="0"/>
              <a:t> v Bruselu</a:t>
            </a:r>
            <a:endParaRPr lang="cs-CZ" sz="2400" b="1" dirty="0"/>
          </a:p>
        </p:txBody>
      </p:sp>
      <p:pic>
        <p:nvPicPr>
          <p:cNvPr id="2051" name="Picture 3" descr="C:\Users\hkolackova\AppData\Local\Microsoft\Windows\Temporary Internet Files\Content.IE5\SF8XI4E7\MC90044185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61321"/>
            <a:ext cx="1571625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LITERÁRNÍ TERMÍNY</a:t>
            </a:r>
            <a:endParaRPr lang="cs-CZ" sz="5400" b="1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9600" y="1700808"/>
            <a:ext cx="7924800" cy="51571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BÁSNÍK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PROZAIK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DRAMATIK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SCÉNÁRISTA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POETISMUS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SURREALISMUS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SOCIALISTICKÝ REALISMUS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PROLETÁŘŠTÍ BÁSNÍCI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AVANGARDNÍ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MONOGRAFIE</a:t>
            </a: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RUKOPIS</a:t>
            </a:r>
            <a:endParaRPr lang="cs-CZ" sz="1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tx2">
                  <a:lumMod val="25000"/>
                </a:schemeClr>
              </a:buClr>
              <a:buFont typeface="Wingdings" pitchFamily="2" charset="2"/>
              <a:buChar char="q"/>
            </a:pPr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2976"/>
            <a:ext cx="1852613" cy="2309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159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116632"/>
            <a:ext cx="8324030" cy="7200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Obrázky </a:t>
            </a:r>
            <a:r>
              <a:rPr lang="cs-CZ" sz="360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 fotografie:</a:t>
            </a:r>
            <a:endParaRPr lang="cs-CZ" sz="36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856984" cy="576064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285750" indent="-285750"/>
            <a:r>
              <a:rPr lang="cs-CZ" sz="2600" dirty="0" smtClean="0"/>
              <a:t>SEDLÁČEK, Jiří.</a:t>
            </a:r>
            <a:r>
              <a:rPr lang="cs-CZ" sz="2600" dirty="0"/>
              <a:t> </a:t>
            </a:r>
            <a:r>
              <a:rPr lang="cs-CZ" sz="2600" i="1" dirty="0"/>
              <a:t>Http</a:t>
            </a:r>
            <a:r>
              <a:rPr lang="cs-CZ" sz="2600" i="1" dirty="0" smtClean="0"/>
              <a:t>://de.wikipedia.org</a:t>
            </a:r>
            <a:r>
              <a:rPr lang="cs-CZ" sz="2600" dirty="0"/>
              <a:t> [online]. 16:02, 30. </a:t>
            </a:r>
            <a:r>
              <a:rPr lang="cs-CZ" sz="2600" dirty="0" err="1"/>
              <a:t>Okt</a:t>
            </a:r>
            <a:r>
              <a:rPr lang="cs-CZ" sz="2600" dirty="0"/>
              <a:t>. 2011[cit. 2011-11-12]. </a:t>
            </a:r>
            <a:r>
              <a:rPr lang="cs-CZ" sz="2600" dirty="0" err="1"/>
              <a:t>Datei:Vítězslav</a:t>
            </a:r>
            <a:r>
              <a:rPr lang="cs-CZ" sz="2600" dirty="0"/>
              <a:t> Nezval, Dalešice Bust.jpg. Dostupné z WWW: &lt;http://de.wikipedia.org/w/</a:t>
            </a:r>
            <a:r>
              <a:rPr lang="cs-CZ" sz="2600" dirty="0" err="1"/>
              <a:t>index.php?title</a:t>
            </a:r>
            <a:r>
              <a:rPr lang="cs-CZ" sz="2600" dirty="0"/>
              <a:t>=Datei:V%C3%ADt%C4%9Bzslav_Nezval,_Dale%C5%A1ice_Bust.jpg&amp;filetimestamp=20111030150220&gt;.</a:t>
            </a:r>
          </a:p>
          <a:p>
            <a:pPr marL="285750" indent="-285750"/>
            <a:r>
              <a:rPr lang="cs-CZ" sz="2600" dirty="0" smtClean="0"/>
              <a:t>ŠVEC, Otakar.</a:t>
            </a:r>
            <a:r>
              <a:rPr lang="cs-CZ" sz="2600" dirty="0"/>
              <a:t> </a:t>
            </a:r>
            <a:r>
              <a:rPr lang="cs-CZ" sz="2600" i="1"/>
              <a:t>Http</a:t>
            </a:r>
            <a:r>
              <a:rPr lang="cs-CZ" sz="2600" i="1" smtClean="0"/>
              <a:t>://de.wikipedia.org</a:t>
            </a:r>
            <a:r>
              <a:rPr lang="cs-CZ" sz="2600" dirty="0"/>
              <a:t> [online]. 01:08, 29. </a:t>
            </a:r>
            <a:r>
              <a:rPr lang="cs-CZ" sz="2600" dirty="0" err="1"/>
              <a:t>Okt</a:t>
            </a:r>
            <a:r>
              <a:rPr lang="cs-CZ" sz="2600" dirty="0"/>
              <a:t>. 2005[cit. 2011-11-12]. </a:t>
            </a:r>
            <a:r>
              <a:rPr lang="cs-CZ" sz="2600" dirty="0" err="1"/>
              <a:t>Datei:Vitezslav</a:t>
            </a:r>
            <a:r>
              <a:rPr lang="cs-CZ" sz="2600" dirty="0"/>
              <a:t> Nezval bust by Otakar </a:t>
            </a:r>
            <a:r>
              <a:rPr lang="cs-CZ" sz="2600" dirty="0" err="1"/>
              <a:t>Svec</a:t>
            </a:r>
            <a:r>
              <a:rPr lang="cs-CZ" sz="2600" dirty="0"/>
              <a:t> 782.jpg. Dostupné z WWW: &lt;http://de.wikipedia.org/w/</a:t>
            </a:r>
            <a:r>
              <a:rPr lang="cs-CZ" sz="2600" dirty="0" err="1"/>
              <a:t>index.php?title</a:t>
            </a:r>
            <a:r>
              <a:rPr lang="cs-CZ" sz="2600" dirty="0"/>
              <a:t>=Datei:Vitezslav_Nezval_bust_by_Otakar_Svec_782.jpg&amp;filetimestamp=20051029000824&gt;.</a:t>
            </a:r>
          </a:p>
          <a:p>
            <a:pPr marL="285750" indent="-285750"/>
            <a:r>
              <a:rPr lang="cs-CZ" dirty="0" smtClean="0"/>
              <a:t>Ostatní obrázky  a kliparty – www.office.com</a:t>
            </a:r>
          </a:p>
          <a:p>
            <a:pPr marL="0" indent="0" algn="ctr">
              <a:buNone/>
            </a:pPr>
            <a:r>
              <a:rPr lang="cs-CZ" dirty="0" smtClean="0"/>
              <a:t>FOTOGRAFIE JSOU VKLÁDÁNY OPAKOVANĚ</a:t>
            </a:r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99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3_Talen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539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3_Talent</vt:lpstr>
      <vt:lpstr>Prezentace aplikace PowerPoint</vt:lpstr>
      <vt:lpstr>ANOTACE</vt:lpstr>
      <vt:lpstr>KLÍČOVÁ SLOVA</vt:lpstr>
      <vt:lpstr>Vítězslav Nezval</vt:lpstr>
      <vt:lpstr>KDO BYL  VÍTĚZSLAV NEZVAL</vt:lpstr>
      <vt:lpstr>ŽIVOT</vt:lpstr>
      <vt:lpstr>LITERÁRNÍ TERMÍNY A POJMY (se kterými budeme pracovat)</vt:lpstr>
      <vt:lpstr>UMĚLECKÁ CESTA </vt:lpstr>
      <vt:lpstr> NEZVAL DRAMATIK</vt:lpstr>
      <vt:lpstr>LITERÁRNÍ TERMÍNY</vt:lpstr>
      <vt:lpstr>Obrázky a fotografie: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EU12</dc:creator>
  <cp:lastModifiedBy>H Koláčková</cp:lastModifiedBy>
  <cp:revision>35</cp:revision>
  <dcterms:created xsi:type="dcterms:W3CDTF">1601-01-01T00:00:00Z</dcterms:created>
  <dcterms:modified xsi:type="dcterms:W3CDTF">2012-05-25T09:02:52Z</dcterms:modified>
</cp:coreProperties>
</file>