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69" r:id="rId2"/>
    <p:sldId id="270" r:id="rId3"/>
    <p:sldId id="278" r:id="rId4"/>
    <p:sldId id="273" r:id="rId5"/>
    <p:sldId id="274" r:id="rId6"/>
    <p:sldId id="256" r:id="rId7"/>
    <p:sldId id="267" r:id="rId8"/>
    <p:sldId id="275" r:id="rId9"/>
    <p:sldId id="276" r:id="rId10"/>
    <p:sldId id="264" r:id="rId11"/>
    <p:sldId id="259" r:id="rId12"/>
    <p:sldId id="271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7" autoAdjust="0"/>
    <p:restoredTop sz="93783" autoAdjust="0"/>
  </p:normalViewPr>
  <p:slideViewPr>
    <p:cSldViewPr>
      <p:cViewPr varScale="1">
        <p:scale>
          <a:sx n="94" d="100"/>
          <a:sy n="94" d="100"/>
        </p:scale>
        <p:origin x="-49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3B6ED-DE5F-4F2C-B8AE-B17F0F936FE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8FD35-4160-44C8-8197-4ABB77DEC18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3B6ED-DE5F-4F2C-B8AE-B17F0F936FE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8FD35-4160-44C8-8197-4ABB77DEC18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3B6ED-DE5F-4F2C-B8AE-B17F0F936FE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8FD35-4160-44C8-8197-4ABB77DEC1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3B6ED-DE5F-4F2C-B8AE-B17F0F936FE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8FD35-4160-44C8-8197-4ABB77DEC1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3B6ED-DE5F-4F2C-B8AE-B17F0F936FE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8FD35-4160-44C8-8197-4ABB77DEC1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3B6ED-DE5F-4F2C-B8AE-B17F0F936FE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8FD35-4160-44C8-8197-4ABB77DEC1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3B6ED-DE5F-4F2C-B8AE-B17F0F936FE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8FD35-4160-44C8-8197-4ABB77DEC1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3B6ED-DE5F-4F2C-B8AE-B17F0F936FE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8FD35-4160-44C8-8197-4ABB77DEC1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3B6ED-DE5F-4F2C-B8AE-B17F0F936FE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8FD35-4160-44C8-8197-4ABB77DEC1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3B6ED-DE5F-4F2C-B8AE-B17F0F936FE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8FD35-4160-44C8-8197-4ABB77DEC1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3B6ED-DE5F-4F2C-B8AE-B17F0F936FE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8FD35-4160-44C8-8197-4ABB77DEC1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2DC3B6ED-DE5F-4F2C-B8AE-B17F0F936FE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8C28FD35-4160-44C8-8197-4ABB77DEC181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sobnosti.cz/karel-kryl.php" TargetMode="External"/><Relationship Id="rId2" Type="http://schemas.openxmlformats.org/officeDocument/2006/relationships/hyperlink" Target="http://www.youtube.com/watch?v=5cMa0Z4MQtU&amp;NR=1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2/24/Karel_Kryl_memorial_plaque.jpg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01GfNdpsfFA&amp;feature=list_related&amp;playnext=1&amp;list=AVGxdCwVVULXd15CJqaQNv5XyB1vjioTHx" TargetMode="External"/><Relationship Id="rId2" Type="http://schemas.openxmlformats.org/officeDocument/2006/relationships/hyperlink" Target="http://www.youtube.com/watch?v=1205wnS3Tzs&amp;feature=related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hyperlink" Target="http://www.youtube.com/watch?v=RZHgsDPk6T4&amp;feature=related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videoklip.osobnosti.cz/karel-kryl--21srpen-1968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hyperlink" Target="http://www.radio.cz/cz/rubrika/udalosti/kromeriz-zrejme-dostane-osobni-archiv-karla-kryla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hyperlink" Target="http://www.youtube.com/watch?v=CXtVmygaHGQ&amp;feature=related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60648"/>
            <a:ext cx="5688013" cy="854075"/>
          </a:xfrm>
          <a:prstGeom prst="rect">
            <a:avLst/>
          </a:prstGeom>
          <a:ln/>
          <a:extLst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</p:pic>
      <p:sp>
        <p:nvSpPr>
          <p:cNvPr id="4" name="Obdélník 3"/>
          <p:cNvSpPr/>
          <p:nvPr/>
        </p:nvSpPr>
        <p:spPr>
          <a:xfrm>
            <a:off x="323528" y="1268760"/>
            <a:ext cx="8640960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projekt v rámci vzdělávacího programu</a:t>
            </a:r>
          </a:p>
          <a:p>
            <a:pPr algn="ctr"/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VZDĚLÁNÍ PRO KONKURENCESCHOPNOST</a:t>
            </a:r>
          </a:p>
          <a:p>
            <a:pPr algn="ctr"/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algn="ctr"/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ŠABLONA ČÍSLO: III/2</a:t>
            </a:r>
          </a:p>
          <a:p>
            <a:pPr algn="ctr"/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NÁZEV:  INOVACE A ZKVALITNĚNÍ VÝUKY PROSTŘEDNICTVÍM ICT</a:t>
            </a:r>
          </a:p>
          <a:p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b="1" dirty="0">
                <a:solidFill>
                  <a:schemeClr val="accent1">
                    <a:lumMod val="50000"/>
                  </a:schemeClr>
                </a:solidFill>
              </a:rPr>
              <a:t>PŘEDMĚT: JAZYK ČESKÝ</a:t>
            </a:r>
          </a:p>
          <a:p>
            <a:r>
              <a:rPr lang="cs-CZ" sz="2000" b="1" dirty="0">
                <a:solidFill>
                  <a:schemeClr val="accent1">
                    <a:lumMod val="50000"/>
                  </a:schemeClr>
                </a:solidFill>
              </a:rPr>
              <a:t>ROČNÍK: IX.</a:t>
            </a:r>
          </a:p>
          <a:p>
            <a:r>
              <a:rPr lang="cs-CZ" sz="2000" b="1" dirty="0">
                <a:solidFill>
                  <a:schemeClr val="accent1">
                    <a:lumMod val="50000"/>
                  </a:schemeClr>
                </a:solidFill>
              </a:rPr>
              <a:t>TÉMA: 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KAREL KRYL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b="1" dirty="0">
                <a:solidFill>
                  <a:schemeClr val="accent1">
                    <a:lumMod val="50000"/>
                  </a:schemeClr>
                </a:solidFill>
              </a:rPr>
              <a:t>AUTOR: MGR. HANA GINTEROVÁ</a:t>
            </a:r>
          </a:p>
          <a:p>
            <a:r>
              <a:rPr lang="cs-CZ" sz="2000" b="1" dirty="0">
                <a:solidFill>
                  <a:schemeClr val="accent1">
                    <a:lumMod val="50000"/>
                  </a:schemeClr>
                </a:solidFill>
              </a:rPr>
              <a:t>DATUM VYTVOŘENÍ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: 14. 11. 2011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>
              <a:solidFill>
                <a:prstClr val="white"/>
              </a:solidFill>
            </a:endParaRPr>
          </a:p>
          <a:p>
            <a:pPr algn="ctr"/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sz="3200" b="1" dirty="0" smtClean="0">
                <a:solidFill>
                  <a:srgbClr val="C00000"/>
                </a:solidFill>
              </a:rPr>
              <a:t>VY_32_INOVACE_47_HG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807882"/>
            <a:ext cx="1828676" cy="21912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6344008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8252022" cy="1066800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75000"/>
                  </a:schemeClr>
                </a:solidFill>
              </a:rPr>
              <a:t>ANOTACE</a:t>
            </a:r>
            <a:endParaRPr lang="cs-CZ" sz="54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179512" y="1463040"/>
            <a:ext cx="8784976" cy="527832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PREZENTACE VYTVOŘENA JAKO DOPLNĚK K UČIVU 9. ROČNÍKU  - PROJEKT ČESKÁ POEZIE – KAREL KRYL</a:t>
            </a:r>
          </a:p>
          <a:p>
            <a:pPr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V RÁMCI PREZENTACE MAJÍ ŽÁCI MOŽNOST</a:t>
            </a:r>
          </a:p>
          <a:p>
            <a:pPr marL="514350" indent="-514350">
              <a:buClr>
                <a:schemeClr val="accent1">
                  <a:lumMod val="75000"/>
                </a:schemeClr>
              </a:buClr>
              <a:buFont typeface="+mj-lt"/>
              <a:buAutoNum type="arabicPeriod"/>
            </a:pPr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POZNAT OSOBNOST, ŽIVOTNÍ OSUDY A DÍLO SPISOVATELE, KROMĚŘÍŽSKÉHO RODÁKA KARLA KRYLA</a:t>
            </a:r>
          </a:p>
          <a:p>
            <a:pPr marL="514350" indent="-514350">
              <a:buClr>
                <a:schemeClr val="accent1">
                  <a:lumMod val="75000"/>
                </a:schemeClr>
              </a:buClr>
              <a:buFont typeface="+mj-lt"/>
              <a:buAutoNum type="arabicPeriod"/>
            </a:pPr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PRACOVAT S LITERÁRNÍMI TERMÍNY</a:t>
            </a:r>
          </a:p>
          <a:p>
            <a:pPr marL="514350" indent="-514350">
              <a:buClr>
                <a:schemeClr val="accent1">
                  <a:lumMod val="75000"/>
                </a:schemeClr>
              </a:buClr>
              <a:buFont typeface="+mj-lt"/>
              <a:buAutoNum type="arabicPeriod"/>
            </a:pPr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SEZNÁMIT SE S AUDIOUKÁZKAMI JEHO PÍSNÍ A ZÁZNAMY KONCERTNÍCH VYSTOUPENÍ</a:t>
            </a:r>
          </a:p>
          <a:p>
            <a:pPr marL="800100" indent="-457200" algn="ctr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1800" b="1" dirty="0" smtClean="0">
                <a:solidFill>
                  <a:schemeClr val="accent1">
                    <a:lumMod val="75000"/>
                  </a:schemeClr>
                </a:solidFill>
              </a:rPr>
              <a:t>DO PREZENTACE JSOU VLOŽENY HYPERTEXTOVÉ ODKAZY</a:t>
            </a:r>
            <a:endParaRPr lang="cs-CZ" sz="1800" b="1" dirty="0">
              <a:solidFill>
                <a:schemeClr val="accent1">
                  <a:lumMod val="75000"/>
                </a:schemeClr>
              </a:solidFill>
            </a:endParaRPr>
          </a:p>
          <a:p>
            <a:pPr indent="0">
              <a:buClr>
                <a:schemeClr val="accent1">
                  <a:lumMod val="75000"/>
                </a:schemeClr>
              </a:buClr>
              <a:buNone/>
            </a:pP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Pilotáž: Prezentace pilotována ve třídách 9. ročníku, ale svým zpracováním je vhodná i pro vyšší ročníky II. stupně ZŠ a víceletá </a:t>
            </a:r>
            <a:r>
              <a:rPr lang="cs-CZ" sz="2000" b="1" dirty="0">
                <a:solidFill>
                  <a:schemeClr val="accent1">
                    <a:lumMod val="75000"/>
                  </a:schemeClr>
                </a:solidFill>
              </a:rPr>
              <a:t>g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ymnázia. Osobnost spisovatele a klima doby je možné velmi dobře přiblížit prostřednictvím ukázek a hypertextových odkazů, proto jejich využití doporučuji v maximální možné míře. Jsou žáky velmi dobře přijímány a oslovují je. Odkazy využijte i jako obrazový materiál, pomocí kterého se vám bude lépe dařit vysvětlit obsah klíčových pojmů prezentace</a:t>
            </a:r>
            <a:r>
              <a:rPr lang="cs-CZ" sz="1800" b="1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endParaRPr lang="cs-CZ" sz="18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0649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chemeClr val="tx2">
                    <a:lumMod val="25000"/>
                  </a:schemeClr>
                </a:solidFill>
                <a:latin typeface="Bodoni MT" pitchFamily="18" charset="0"/>
              </a:rPr>
              <a:t>KLÍČOVÁ SLOVA</a:t>
            </a:r>
            <a:endParaRPr lang="cs-CZ" sz="6000" dirty="0">
              <a:solidFill>
                <a:schemeClr val="tx2">
                  <a:lumMod val="25000"/>
                </a:schemeClr>
              </a:solidFill>
              <a:latin typeface="Bodoni MT" pitchFamily="18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78112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PROTESTSONG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EXIL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EMIGRACE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SVOBODNÁ EVROPA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REPERTOÁR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PANFLETICKÉ PÍSNĚ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MELANCHOLICKÉ SKLADBY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IN MEMORIAM</a:t>
            </a:r>
            <a:endParaRPr lang="cs-CZ" sz="1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endParaRPr lang="cs-CZ" sz="1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Clr>
                <a:schemeClr val="accent6">
                  <a:lumMod val="75000"/>
                </a:schemeClr>
              </a:buClr>
              <a:buFont typeface="Wingdings" pitchFamily="2" charset="2"/>
              <a:buChar char="q"/>
            </a:pP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sz="2800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3956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800" b="1" dirty="0" smtClean="0">
                <a:solidFill>
                  <a:schemeClr val="tx2">
                    <a:lumMod val="50000"/>
                  </a:schemeClr>
                </a:solidFill>
              </a:rPr>
              <a:t>HÁDEJ, KDO JSEM</a:t>
            </a:r>
            <a:endParaRPr lang="cs-CZ" sz="4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8210872" cy="506916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Clr>
                <a:schemeClr val="tx2">
                  <a:lumMod val="25000"/>
                </a:schemeClr>
              </a:buClr>
            </a:pP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jsem „poeta“ a „trubadúr“</a:t>
            </a:r>
          </a:p>
          <a:p>
            <a:pPr>
              <a:buClr>
                <a:schemeClr val="tx2">
                  <a:lumMod val="25000"/>
                </a:schemeClr>
              </a:buClr>
            </a:pP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moje příjmení je sloveso v 1. osobě jednotného čísla, času minulého, způsobu oznamovacího</a:t>
            </a:r>
          </a:p>
          <a:p>
            <a:pPr>
              <a:buClr>
                <a:schemeClr val="tx2">
                  <a:lumMod val="25000"/>
                </a:schemeClr>
              </a:buClr>
            </a:pP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vyjadřuje synonymum ke slovům – chránil, bránil, opatřoval obalem</a:t>
            </a:r>
          </a:p>
          <a:p>
            <a:pPr>
              <a:buClr>
                <a:schemeClr val="tx2">
                  <a:lumMod val="25000"/>
                </a:schemeClr>
              </a:buClr>
            </a:pP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nosím křestní jméno jako mnoho slavných osobností naší historie</a:t>
            </a:r>
          </a:p>
          <a:p>
            <a:pPr>
              <a:buClr>
                <a:schemeClr val="tx2">
                  <a:lumMod val="25000"/>
                </a:schemeClr>
              </a:buClr>
            </a:pP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hlinkClick r:id="rId2"/>
              </a:rPr>
              <a:t>název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 díla  = zdrobnělina sourozence mužského rodu</a:t>
            </a:r>
            <a:endParaRPr lang="cs-CZ" sz="2400" b="1" dirty="0" smtClean="0">
              <a:solidFill>
                <a:schemeClr val="tx2">
                  <a:lumMod val="50000"/>
                </a:schemeClr>
              </a:solidFill>
            </a:endParaRPr>
          </a:p>
          <a:p>
            <a:pPr>
              <a:buClr>
                <a:schemeClr val="tx2">
                  <a:lumMod val="25000"/>
                </a:schemeClr>
              </a:buClr>
            </a:pP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  <a:latin typeface="Blackadder ITC" pitchFamily="82" charset="0"/>
              </a:rPr>
              <a:t>KA     KRY L   REL</a:t>
            </a:r>
          </a:p>
          <a:p>
            <a:pPr>
              <a:buClr>
                <a:schemeClr val="tx2">
                  <a:lumMod val="25000"/>
                </a:schemeClr>
              </a:buClr>
            </a:pP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  <a:latin typeface="+mj-lt"/>
                <a:hlinkClick r:id="rId3"/>
              </a:rPr>
              <a:t>MARTINA</a:t>
            </a:r>
            <a:endParaRPr lang="cs-CZ" sz="1800" dirty="0" smtClean="0">
              <a:latin typeface="+mj-lt"/>
            </a:endParaRPr>
          </a:p>
          <a:p>
            <a:pPr marL="0" indent="0">
              <a:buNone/>
            </a:pPr>
            <a:endParaRPr lang="cs-CZ" sz="1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9059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085184"/>
            <a:ext cx="4104456" cy="36933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13"/>
          </p:nvPr>
        </p:nvPicPr>
        <p:blipFill rotWithShape="1"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777"/>
          <a:stretch/>
        </p:blipFill>
        <p:spPr bwMode="auto">
          <a:xfrm>
            <a:off x="179512" y="116631"/>
            <a:ext cx="8784976" cy="6675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22257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85456" y="332656"/>
            <a:ext cx="7772400" cy="1470025"/>
          </a:xfrm>
        </p:spPr>
        <p:txBody>
          <a:bodyPr/>
          <a:lstStyle/>
          <a:p>
            <a:r>
              <a:rPr lang="cs-CZ" sz="8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Freestyle Script" pitchFamily="66" charset="0"/>
              </a:rPr>
              <a:t>Karel Kryl</a:t>
            </a:r>
            <a:endParaRPr lang="cs-CZ" sz="8800" b="1" dirty="0">
              <a:solidFill>
                <a:schemeClr val="accent1">
                  <a:lumMod val="60000"/>
                  <a:lumOff val="40000"/>
                </a:schemeClr>
              </a:solidFill>
              <a:latin typeface="Freestyle Script" pitchFamily="66" charset="0"/>
            </a:endParaRPr>
          </a:p>
        </p:txBody>
      </p:sp>
      <p:pic>
        <p:nvPicPr>
          <p:cNvPr id="1026" name="Picture 2" descr="Soubor:Karel Kryl memorial plaqu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674556"/>
            <a:ext cx="4088783" cy="4900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1025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282880" cy="724942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sz="3600" b="1" dirty="0" smtClean="0">
                <a:solidFill>
                  <a:schemeClr val="tx2">
                    <a:lumMod val="25000"/>
                  </a:schemeClr>
                </a:solidFill>
              </a:rPr>
              <a:t>KDO BYL KAREL KRYL</a:t>
            </a:r>
            <a:endParaRPr lang="cs-CZ" sz="3600" b="1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0680" y="1052736"/>
            <a:ext cx="4176464" cy="39159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Kroměřížský rodák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Básník </a:t>
            </a:r>
            <a:r>
              <a:rPr lang="cs-CZ" sz="2800" b="1" dirty="0">
                <a:solidFill>
                  <a:schemeClr val="tx2">
                    <a:lumMod val="25000"/>
                  </a:schemeClr>
                </a:solidFill>
              </a:rPr>
              <a:t>s kytarou </a:t>
            </a:r>
            <a:endParaRPr lang="cs-CZ" sz="2800" b="1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b="1" dirty="0">
                <a:solidFill>
                  <a:schemeClr val="tx2">
                    <a:lumMod val="25000"/>
                  </a:schemeClr>
                </a:solidFill>
              </a:rPr>
              <a:t>Č</a:t>
            </a:r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eský </a:t>
            </a:r>
            <a:r>
              <a:rPr lang="cs-CZ" sz="2800" b="1" dirty="0">
                <a:solidFill>
                  <a:schemeClr val="tx2">
                    <a:lumMod val="25000"/>
                  </a:schemeClr>
                </a:solidFill>
              </a:rPr>
              <a:t>písničkář a </a:t>
            </a:r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básník 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Jeden </a:t>
            </a:r>
            <a:r>
              <a:rPr lang="cs-CZ" sz="2800" b="1" dirty="0">
                <a:solidFill>
                  <a:schemeClr val="tx2">
                    <a:lumMod val="25000"/>
                  </a:schemeClr>
                </a:solidFill>
              </a:rPr>
              <a:t>z nejvýznamnějších představitelů českého </a:t>
            </a:r>
            <a:r>
              <a:rPr lang="cs-CZ" sz="2800" b="1" u="sng" dirty="0" smtClean="0">
                <a:solidFill>
                  <a:schemeClr val="tx2">
                    <a:lumMod val="25000"/>
                  </a:schemeClr>
                </a:solidFill>
              </a:rPr>
              <a:t>protestsongu</a:t>
            </a:r>
            <a:endParaRPr lang="cs-CZ" sz="2800" b="1" u="sng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66456" y="6027385"/>
            <a:ext cx="3433548" cy="70788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hlinkClick r:id="rId2"/>
              </a:rPr>
              <a:t>UKÁZKA</a:t>
            </a:r>
            <a:r>
              <a:rPr lang="cs-CZ" sz="2000" b="1" dirty="0" smtClean="0"/>
              <a:t> III. DANIEL LANDA – </a:t>
            </a:r>
            <a:r>
              <a:rPr lang="cs-CZ" sz="2000" b="1" dirty="0" err="1"/>
              <a:t>M</a:t>
            </a:r>
            <a:r>
              <a:rPr lang="cs-CZ" sz="2000" b="1" dirty="0" err="1" smtClean="0"/>
              <a:t>oritury</a:t>
            </a:r>
            <a:r>
              <a:rPr lang="cs-CZ" sz="2000" b="1" dirty="0" smtClean="0"/>
              <a:t> </a:t>
            </a:r>
            <a:r>
              <a:rPr lang="cs-CZ" sz="2000" b="1" dirty="0"/>
              <a:t>T</a:t>
            </a:r>
            <a:r>
              <a:rPr lang="cs-CZ" sz="2000" b="1" dirty="0" smtClean="0"/>
              <a:t>e </a:t>
            </a:r>
            <a:r>
              <a:rPr lang="cs-CZ" sz="2000" b="1" dirty="0" err="1"/>
              <a:t>S</a:t>
            </a:r>
            <a:r>
              <a:rPr lang="cs-CZ" sz="2000" b="1" dirty="0" err="1" smtClean="0"/>
              <a:t>alutant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0720" y="6027385"/>
            <a:ext cx="3456384" cy="70788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hlinkClick r:id="rId3"/>
              </a:rPr>
              <a:t>UKÁZKA</a:t>
            </a:r>
            <a:r>
              <a:rPr lang="cs-CZ" sz="2000" b="1" dirty="0" smtClean="0"/>
              <a:t> II. KAREL KRYL – 1989 </a:t>
            </a:r>
            <a:r>
              <a:rPr lang="cs-CZ" sz="2000" b="1" dirty="0" err="1" smtClean="0"/>
              <a:t>Moritury</a:t>
            </a:r>
            <a:r>
              <a:rPr lang="cs-CZ" sz="2000" b="1" dirty="0" smtClean="0"/>
              <a:t> </a:t>
            </a:r>
            <a:r>
              <a:rPr lang="cs-CZ" sz="2000" b="1" dirty="0"/>
              <a:t>T</a:t>
            </a:r>
            <a:r>
              <a:rPr lang="cs-CZ" sz="2000" b="1" dirty="0" smtClean="0"/>
              <a:t>e </a:t>
            </a:r>
            <a:r>
              <a:rPr lang="cs-CZ" sz="2000" b="1" dirty="0" err="1"/>
              <a:t>S</a:t>
            </a:r>
            <a:r>
              <a:rPr lang="cs-CZ" sz="2000" b="1" dirty="0" err="1" smtClean="0"/>
              <a:t>alutant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1848" y="5085184"/>
            <a:ext cx="4045296" cy="70788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hlinkClick r:id="rId4"/>
              </a:rPr>
              <a:t>UKÁZKA</a:t>
            </a:r>
            <a:r>
              <a:rPr lang="cs-CZ" sz="2000" b="1" dirty="0" smtClean="0"/>
              <a:t> I. KAREL KRYL – 1969  </a:t>
            </a:r>
            <a:r>
              <a:rPr lang="cs-CZ" sz="2000" b="1" dirty="0" err="1" smtClean="0"/>
              <a:t>Moritury</a:t>
            </a:r>
            <a:r>
              <a:rPr lang="cs-CZ" sz="2000" b="1" dirty="0" smtClean="0"/>
              <a:t> Te </a:t>
            </a:r>
            <a:r>
              <a:rPr lang="cs-CZ" sz="2000" b="1" dirty="0" err="1" smtClean="0"/>
              <a:t>Salutant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66456" y="107340"/>
            <a:ext cx="3282008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ZAPIŠTE SI DO SEŠITU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3074" name="Picture 2" descr="C:\Users\EU12\AppData\Local\Microsoft\Windows\Temporary Internet Files\Content.IE5\T5O0BKPZ\MC900360756[1].wmf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790153"/>
            <a:ext cx="3335455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6115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0"/>
            <a:ext cx="7924800" cy="79695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sz="4000" b="1" dirty="0" smtClean="0">
                <a:solidFill>
                  <a:schemeClr val="tx2">
                    <a:lumMod val="25000"/>
                  </a:schemeClr>
                </a:solidFill>
              </a:rPr>
              <a:t>ŽIVOT </a:t>
            </a:r>
            <a:r>
              <a:rPr lang="cs-CZ" sz="4000" b="1" dirty="0" smtClean="0">
                <a:solidFill>
                  <a:schemeClr val="tx2">
                    <a:lumMod val="25000"/>
                  </a:schemeClr>
                </a:solidFill>
                <a:hlinkClick r:id="rId2"/>
              </a:rPr>
              <a:t>EMIGRANTA</a:t>
            </a:r>
            <a:r>
              <a:rPr lang="cs-CZ" sz="4000" b="1" dirty="0" smtClean="0">
                <a:solidFill>
                  <a:schemeClr val="tx2">
                    <a:lumMod val="25000"/>
                  </a:schemeClr>
                </a:solidFill>
              </a:rPr>
              <a:t> KARLA KRYLA</a:t>
            </a:r>
            <a:endParaRPr lang="cs-CZ" sz="4000" b="1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79512" y="892068"/>
            <a:ext cx="8784976" cy="59766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000" b="1" dirty="0">
                <a:solidFill>
                  <a:schemeClr val="tx2">
                    <a:lumMod val="25000"/>
                  </a:schemeClr>
                </a:solidFill>
              </a:rPr>
              <a:t>Otec i dědeček byli </a:t>
            </a:r>
            <a:r>
              <a:rPr lang="cs-CZ" sz="2400" b="1" u="sng" dirty="0">
                <a:solidFill>
                  <a:schemeClr val="tx2">
                    <a:lumMod val="25000"/>
                  </a:schemeClr>
                </a:solidFill>
              </a:rPr>
              <a:t>knihtiskař</a:t>
            </a:r>
            <a:r>
              <a:rPr lang="cs-CZ" sz="2000" b="1" dirty="0">
                <a:solidFill>
                  <a:schemeClr val="tx2">
                    <a:lumMod val="25000"/>
                  </a:schemeClr>
                </a:solidFill>
              </a:rPr>
              <a:t>i, v 50. </a:t>
            </a: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letech však byla jejich rodinná tiskárna komunisty zlikvidována </a:t>
            </a:r>
            <a:r>
              <a:rPr lang="cs-CZ" sz="2000" b="1" dirty="0">
                <a:solidFill>
                  <a:schemeClr val="tx2">
                    <a:lumMod val="25000"/>
                  </a:schemeClr>
                </a:solidFill>
              </a:rPr>
              <a:t>a rodina přestěhována do suterénu neudržovaného </a:t>
            </a: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domku. </a:t>
            </a:r>
          </a:p>
          <a:p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Karel Kryl chtěl být zpočátku hrnčířem po pradědečkovi, posléze se ale cele oddává </a:t>
            </a:r>
            <a:r>
              <a:rPr lang="cs-CZ" sz="2400" b="1" u="sng" dirty="0" smtClean="0">
                <a:solidFill>
                  <a:schemeClr val="tx2">
                    <a:lumMod val="25000"/>
                  </a:schemeClr>
                </a:solidFill>
              </a:rPr>
              <a:t>hudbě a poesii</a:t>
            </a: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. </a:t>
            </a:r>
          </a:p>
          <a:p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Jeho první deska byla vydána půl roku po invazi sovětských tanků, přičemž titulní písnička "Bratříčku, zavírej vrátka" vznikla údajně naprosto spontánně v noci 22. srpna 1968, jako okamžitá reakce na vpád vojsk Varšavské smlouvy do Československa. </a:t>
            </a:r>
          </a:p>
          <a:p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Karel Kryl </a:t>
            </a:r>
            <a:r>
              <a:rPr lang="cs-CZ" sz="2400" b="1" u="sng" dirty="0" smtClean="0">
                <a:solidFill>
                  <a:schemeClr val="tx2">
                    <a:lumMod val="25000"/>
                  </a:schemeClr>
                </a:solidFill>
              </a:rPr>
              <a:t>emigroval z Československa v roce 1969 </a:t>
            </a: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a usadil se v německém Mnichově. </a:t>
            </a:r>
          </a:p>
          <a:p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Ostatní desky vycházely v </a:t>
            </a:r>
            <a:r>
              <a:rPr lang="cs-CZ" sz="2400" b="1" u="sng" dirty="0" smtClean="0">
                <a:solidFill>
                  <a:schemeClr val="tx2">
                    <a:lumMod val="25000"/>
                  </a:schemeClr>
                </a:solidFill>
              </a:rPr>
              <a:t>exilu</a:t>
            </a: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. </a:t>
            </a:r>
          </a:p>
          <a:p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Spolupracoval s redakcí </a:t>
            </a:r>
            <a:r>
              <a:rPr lang="cs-CZ" sz="2400" b="1" u="sng" dirty="0" smtClean="0">
                <a:solidFill>
                  <a:schemeClr val="tx2">
                    <a:lumMod val="25000"/>
                  </a:schemeClr>
                </a:solidFill>
              </a:rPr>
              <a:t>Svobodné Evropy</a:t>
            </a: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, nejprve externě</a:t>
            </a:r>
          </a:p>
          <a:p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Po listopadu 1989 se </a:t>
            </a:r>
            <a:r>
              <a:rPr lang="cs-CZ" sz="2400" b="1" u="sng" dirty="0" smtClean="0">
                <a:solidFill>
                  <a:schemeClr val="tx2">
                    <a:lumMod val="25000"/>
                  </a:schemeClr>
                </a:solidFill>
              </a:rPr>
              <a:t>na čas vrátil zpátky do vlasti</a:t>
            </a: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.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413088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07640" y="476672"/>
            <a:ext cx="7924800" cy="724942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000" b="1" dirty="0" smtClean="0">
                <a:solidFill>
                  <a:schemeClr val="bg2">
                    <a:lumMod val="75000"/>
                  </a:schemeClr>
                </a:solidFill>
              </a:rPr>
              <a:t>KAREK KRYL A KROMĚŘÍŽ</a:t>
            </a:r>
            <a:endParaRPr lang="cs-CZ" sz="40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4188" y="1604698"/>
            <a:ext cx="3456384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  <a:hlinkClick r:id="rId2"/>
              </a:rPr>
              <a:t>ARCHIV</a:t>
            </a: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 KARLA KRYLA V KROMĚŘÍŽI – ROZHOVOR ČESKÉHO ROZHLASU</a:t>
            </a:r>
            <a:endParaRPr lang="cs-CZ" sz="2400" b="1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4098" name="Picture 2" descr="C:\Users\EU12\AppData\Local\Microsoft\Windows\Temporary Internet Files\Content.IE5\DAHFGNK7\MC900149860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14" y="1710256"/>
            <a:ext cx="2335794" cy="2020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EU12\AppData\Local\Microsoft\Windows\Temporary Internet Files\Content.IE5\DAHFGNK7\MC900351624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0751" y="3447856"/>
            <a:ext cx="3319843" cy="2893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EU12\AppData\Local\Microsoft\Windows\Temporary Internet Files\Content.IE5\DAHFGNK7\MC900312132[1].wmf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682715"/>
            <a:ext cx="1444536" cy="2423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EU12\AppData\Local\Microsoft\Windows\Temporary Internet Files\Content.IE5\7PRYBJ38\MC900240123[1].wmf"/>
          <p:cNvPicPr>
            <a:picLocks noChangeAspect="1" noChangeArrowheads="1"/>
          </p:cNvPicPr>
          <p:nvPr/>
        </p:nvPicPr>
        <p:blipFill>
          <a:blip r:embed="rId6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14" y="3933056"/>
            <a:ext cx="2290787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9857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924800" cy="92697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sz="4400" b="1" dirty="0" smtClean="0">
                <a:solidFill>
                  <a:schemeClr val="tx2">
                    <a:lumMod val="25000"/>
                  </a:schemeClr>
                </a:solidFill>
              </a:rPr>
              <a:t>repertoár</a:t>
            </a:r>
            <a:endParaRPr lang="cs-CZ" sz="4400" b="1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204864"/>
            <a:ext cx="4104456" cy="391596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tx2">
                    <a:lumMod val="25000"/>
                  </a:schemeClr>
                </a:solidFill>
              </a:rPr>
              <a:t>Písně si sám </a:t>
            </a:r>
            <a:r>
              <a:rPr lang="cs-CZ" sz="3200" b="1" dirty="0" smtClean="0">
                <a:solidFill>
                  <a:schemeClr val="tx2">
                    <a:lumMod val="25000"/>
                  </a:schemeClr>
                </a:solidFill>
              </a:rPr>
              <a:t>psal</a:t>
            </a:r>
          </a:p>
          <a:p>
            <a:pPr algn="ctr"/>
            <a:r>
              <a:rPr lang="cs-CZ" sz="3200" b="1" dirty="0" smtClean="0">
                <a:solidFill>
                  <a:schemeClr val="tx2">
                    <a:lumMod val="25000"/>
                  </a:schemeClr>
                </a:solidFill>
              </a:rPr>
              <a:t>V </a:t>
            </a:r>
            <a:r>
              <a:rPr lang="cs-CZ" sz="3200" b="1" dirty="0">
                <a:solidFill>
                  <a:schemeClr val="tx2">
                    <a:lumMod val="25000"/>
                  </a:schemeClr>
                </a:solidFill>
              </a:rPr>
              <a:t>jeho </a:t>
            </a:r>
            <a:r>
              <a:rPr lang="cs-CZ" sz="3200" b="1" u="sng" dirty="0">
                <a:solidFill>
                  <a:schemeClr val="tx2">
                    <a:lumMod val="25000"/>
                  </a:schemeClr>
                </a:solidFill>
              </a:rPr>
              <a:t>repertoáru</a:t>
            </a:r>
            <a:r>
              <a:rPr lang="cs-CZ" sz="3200" b="1" dirty="0">
                <a:solidFill>
                  <a:schemeClr val="tx2">
                    <a:lumMod val="25000"/>
                  </a:schemeClr>
                </a:solidFill>
              </a:rPr>
              <a:t> byly jak krátké úderné </a:t>
            </a:r>
            <a:r>
              <a:rPr lang="cs-CZ" sz="3200" b="1" u="sng" dirty="0">
                <a:solidFill>
                  <a:schemeClr val="tx2">
                    <a:lumMod val="25000"/>
                  </a:schemeClr>
                </a:solidFill>
              </a:rPr>
              <a:t>pamfletické písně</a:t>
            </a:r>
            <a:r>
              <a:rPr lang="cs-CZ" sz="3200" b="1" dirty="0">
                <a:solidFill>
                  <a:schemeClr val="tx2">
                    <a:lumMod val="25000"/>
                  </a:schemeClr>
                </a:solidFill>
              </a:rPr>
              <a:t>, tak delší </a:t>
            </a:r>
            <a:r>
              <a:rPr lang="cs-CZ" sz="3200" b="1" u="sng" dirty="0">
                <a:solidFill>
                  <a:schemeClr val="tx2">
                    <a:lumMod val="25000"/>
                  </a:schemeClr>
                </a:solidFill>
              </a:rPr>
              <a:t>poetické</a:t>
            </a:r>
            <a:r>
              <a:rPr lang="cs-CZ" sz="3200" b="1" dirty="0">
                <a:solidFill>
                  <a:schemeClr val="tx2">
                    <a:lumMod val="25000"/>
                  </a:schemeClr>
                </a:solidFill>
              </a:rPr>
              <a:t> a </a:t>
            </a:r>
            <a:r>
              <a:rPr lang="cs-CZ" sz="3200" b="1" u="sng" dirty="0" smtClean="0">
                <a:solidFill>
                  <a:schemeClr val="tx2">
                    <a:lumMod val="25000"/>
                  </a:schemeClr>
                </a:solidFill>
              </a:rPr>
              <a:t>melancholické </a:t>
            </a:r>
            <a:r>
              <a:rPr lang="cs-CZ" sz="3200" b="1" u="sng" dirty="0">
                <a:solidFill>
                  <a:schemeClr val="tx2">
                    <a:lumMod val="25000"/>
                  </a:schemeClr>
                </a:solidFill>
              </a:rPr>
              <a:t>skladby.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128339" y="6288352"/>
            <a:ext cx="3312368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hlinkClick r:id="rId2"/>
              </a:rPr>
              <a:t>TRÁVA</a:t>
            </a:r>
            <a:endParaRPr lang="cs-CZ" sz="2400" b="1" dirty="0"/>
          </a:p>
        </p:txBody>
      </p:sp>
      <p:pic>
        <p:nvPicPr>
          <p:cNvPr id="5122" name="Picture 2" descr="C:\Users\EU12\AppData\Local\Microsoft\Windows\Temporary Internet Files\Content.IE5\DAHFGNK7\MC900331471[1].wmf"/>
          <p:cNvPicPr>
            <a:picLocks noChangeAspect="1" noChangeArrowheads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303096"/>
            <a:ext cx="2952328" cy="3985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099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88640"/>
            <a:ext cx="7924800" cy="9409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5400" b="1" dirty="0" smtClean="0">
                <a:solidFill>
                  <a:schemeClr val="tx2">
                    <a:lumMod val="25000"/>
                  </a:schemeClr>
                </a:solidFill>
              </a:rPr>
              <a:t>OCENĚNÍ KARLA KRYLA</a:t>
            </a:r>
            <a:endParaRPr lang="cs-CZ" sz="5400" b="1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0320" y="1169511"/>
            <a:ext cx="3557584" cy="556837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>
                <a:solidFill>
                  <a:schemeClr val="tx2">
                    <a:lumMod val="25000"/>
                  </a:schemeClr>
                </a:solidFill>
              </a:rPr>
              <a:t>J</a:t>
            </a:r>
            <a:r>
              <a:rPr lang="cs-CZ" sz="2400" b="1" dirty="0" smtClean="0">
                <a:solidFill>
                  <a:schemeClr val="tx2">
                    <a:lumMod val="25000"/>
                  </a:schemeClr>
                </a:solidFill>
              </a:rPr>
              <a:t>e </a:t>
            </a:r>
            <a:r>
              <a:rPr lang="cs-CZ" sz="2400" b="1" dirty="0">
                <a:solidFill>
                  <a:schemeClr val="tx2">
                    <a:lumMod val="25000"/>
                  </a:schemeClr>
                </a:solidFill>
              </a:rPr>
              <a:t>držitelem stříbrné pamětní medaile Univerzity Karlovy za </a:t>
            </a:r>
            <a:r>
              <a:rPr lang="cs-CZ" sz="2400" b="1" u="sng" dirty="0">
                <a:solidFill>
                  <a:schemeClr val="tx2">
                    <a:lumMod val="25000"/>
                  </a:schemeClr>
                </a:solidFill>
              </a:rPr>
              <a:t>přínos pro duchovní rozvoj a morální podporu národa </a:t>
            </a:r>
            <a:r>
              <a:rPr lang="cs-CZ" sz="2400" b="1" dirty="0">
                <a:solidFill>
                  <a:schemeClr val="tx2">
                    <a:lumMod val="25000"/>
                  </a:schemeClr>
                </a:solidFill>
              </a:rPr>
              <a:t>in memoriam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>
                <a:solidFill>
                  <a:schemeClr val="tx2">
                    <a:lumMod val="25000"/>
                  </a:schemeClr>
                </a:solidFill>
              </a:rPr>
              <a:t>B</a:t>
            </a:r>
            <a:r>
              <a:rPr lang="cs-CZ" sz="2400" b="1" dirty="0" smtClean="0">
                <a:solidFill>
                  <a:schemeClr val="tx2">
                    <a:lumMod val="25000"/>
                  </a:schemeClr>
                </a:solidFill>
              </a:rPr>
              <a:t>yl oceněn cenou </a:t>
            </a:r>
            <a:r>
              <a:rPr lang="cs-CZ" sz="2400" b="1" u="sng" dirty="0">
                <a:solidFill>
                  <a:schemeClr val="tx2">
                    <a:lumMod val="25000"/>
                  </a:schemeClr>
                </a:solidFill>
              </a:rPr>
              <a:t>české Gramy </a:t>
            </a:r>
            <a:r>
              <a:rPr lang="cs-CZ" sz="2400" b="1" dirty="0">
                <a:solidFill>
                  <a:schemeClr val="tx2">
                    <a:lumMod val="25000"/>
                  </a:schemeClr>
                </a:solidFill>
              </a:rPr>
              <a:t>(Síň slávy – </a:t>
            </a:r>
            <a:r>
              <a:rPr lang="cs-CZ" sz="2400" b="1" dirty="0" smtClean="0">
                <a:solidFill>
                  <a:schemeClr val="tx2">
                    <a:lumMod val="25000"/>
                  </a:schemeClr>
                </a:solidFill>
              </a:rPr>
              <a:t>1995)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>
                <a:solidFill>
                  <a:schemeClr val="tx2">
                    <a:lumMod val="25000"/>
                  </a:schemeClr>
                </a:solidFill>
              </a:rPr>
              <a:t>P</a:t>
            </a:r>
            <a:r>
              <a:rPr lang="cs-CZ" sz="2400" b="1" dirty="0" smtClean="0">
                <a:solidFill>
                  <a:schemeClr val="tx2">
                    <a:lumMod val="25000"/>
                  </a:schemeClr>
                </a:solidFill>
              </a:rPr>
              <a:t>rezident </a:t>
            </a:r>
            <a:r>
              <a:rPr lang="cs-CZ" sz="2400" b="1" dirty="0">
                <a:solidFill>
                  <a:schemeClr val="tx2">
                    <a:lumMod val="25000"/>
                  </a:schemeClr>
                </a:solidFill>
              </a:rPr>
              <a:t>Václav Havel </a:t>
            </a:r>
            <a:r>
              <a:rPr lang="cs-CZ" sz="2400" b="1" dirty="0" smtClean="0">
                <a:solidFill>
                  <a:schemeClr val="tx2">
                    <a:lumMod val="25000"/>
                  </a:schemeClr>
                </a:solidFill>
              </a:rPr>
              <a:t>mu udělil </a:t>
            </a:r>
            <a:r>
              <a:rPr lang="cs-CZ" sz="2400" b="1" dirty="0">
                <a:solidFill>
                  <a:schemeClr val="tx2">
                    <a:lumMod val="25000"/>
                  </a:schemeClr>
                </a:solidFill>
              </a:rPr>
              <a:t>in </a:t>
            </a:r>
            <a:r>
              <a:rPr lang="cs-CZ" sz="2400" b="1" dirty="0" err="1">
                <a:solidFill>
                  <a:schemeClr val="tx2">
                    <a:lumMod val="25000"/>
                  </a:schemeClr>
                </a:solidFill>
              </a:rPr>
              <a:t>memorian</a:t>
            </a:r>
            <a:r>
              <a:rPr lang="cs-CZ" sz="2400" b="1" dirty="0">
                <a:solidFill>
                  <a:schemeClr val="tx2">
                    <a:lumMod val="25000"/>
                  </a:schemeClr>
                </a:solidFill>
              </a:rPr>
              <a:t> medaili </a:t>
            </a:r>
            <a:r>
              <a:rPr lang="cs-CZ" sz="2400" b="1" u="sng" dirty="0">
                <a:solidFill>
                  <a:schemeClr val="tx2">
                    <a:lumMod val="25000"/>
                  </a:schemeClr>
                </a:solidFill>
              </a:rPr>
              <a:t>Za zásluhy II. stupně. </a:t>
            </a:r>
          </a:p>
        </p:txBody>
      </p:sp>
      <p:pic>
        <p:nvPicPr>
          <p:cNvPr id="6148" name="Picture 4" descr="C:\Users\EU12\AppData\Local\Microsoft\Windows\Temporary Internet Files\Content.IE5\DAHFGNK7\MC900232121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519286"/>
            <a:ext cx="4248472" cy="4718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9747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6000" dirty="0" smtClean="0">
                <a:solidFill>
                  <a:schemeClr val="tx2">
                    <a:lumMod val="25000"/>
                  </a:schemeClr>
                </a:solidFill>
                <a:latin typeface="Bodoni MT" pitchFamily="18" charset="0"/>
              </a:rPr>
              <a:t>LITERÁRNÍ TERMÍNY</a:t>
            </a:r>
            <a:endParaRPr lang="cs-CZ" sz="6000" dirty="0">
              <a:solidFill>
                <a:schemeClr val="tx2">
                  <a:lumMod val="25000"/>
                </a:schemeClr>
              </a:solidFill>
              <a:latin typeface="Bodoni MT" pitchFamily="18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78112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PROTESTSONG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EXIL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EMIGRACE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SVOBODNÁ EVROPA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REPERTOÁR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PANFLETICKÉ PÍSNĚ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MELANCHOLICKÉ SKLADBY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IN MEMORIAM</a:t>
            </a:r>
            <a:endParaRPr lang="cs-CZ" sz="1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endParaRPr lang="cs-CZ" sz="1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Clr>
                <a:schemeClr val="accent6">
                  <a:lumMod val="75000"/>
                </a:schemeClr>
              </a:buClr>
              <a:buFont typeface="Wingdings" pitchFamily="2" charset="2"/>
              <a:buChar char="q"/>
            </a:pP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sz="2800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3952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8324030" cy="536104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3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CITACE: OBRÁZKY, FOTOGRAFIE, KRESBY</a:t>
            </a:r>
            <a:endParaRPr lang="cs-CZ" sz="3600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980728"/>
            <a:ext cx="8324030" cy="5566360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457200" indent="-457200">
              <a:buClrTx/>
            </a:pPr>
            <a:r>
              <a:rPr lang="cs-CZ" sz="3200" dirty="0" smtClean="0">
                <a:solidFill>
                  <a:schemeClr val="bg1"/>
                </a:solidFill>
              </a:rPr>
              <a:t>MAŇAS, Michal. </a:t>
            </a:r>
            <a:r>
              <a:rPr lang="cs-CZ" sz="3200" dirty="0">
                <a:solidFill>
                  <a:schemeClr val="bg1"/>
                </a:solidFill>
              </a:rPr>
              <a:t>Http://cz.wikipedia.org [online]. 24. 6. 2005, </a:t>
            </a:r>
            <a:r>
              <a:rPr lang="cs-CZ" sz="3200" dirty="0" smtClean="0">
                <a:solidFill>
                  <a:schemeClr val="bg1"/>
                </a:solidFill>
              </a:rPr>
              <a:t>06:33. </a:t>
            </a:r>
            <a:r>
              <a:rPr lang="cs-CZ" sz="3200" dirty="0">
                <a:solidFill>
                  <a:schemeClr val="bg1"/>
                </a:solidFill>
              </a:rPr>
              <a:t>[cit. </a:t>
            </a:r>
            <a:r>
              <a:rPr lang="cs-CZ" sz="3200" smtClean="0">
                <a:solidFill>
                  <a:schemeClr val="bg1"/>
                </a:solidFill>
              </a:rPr>
              <a:t>2011-11-14] </a:t>
            </a:r>
            <a:r>
              <a:rPr lang="cs-CZ" sz="3200" dirty="0">
                <a:solidFill>
                  <a:schemeClr val="bg1"/>
                </a:solidFill>
              </a:rPr>
              <a:t>Kryl </a:t>
            </a:r>
            <a:r>
              <a:rPr lang="cs-CZ" sz="3200" dirty="0" err="1">
                <a:solidFill>
                  <a:schemeClr val="bg1"/>
                </a:solidFill>
              </a:rPr>
              <a:t>memorial</a:t>
            </a: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plaque.jpg. </a:t>
            </a:r>
            <a:r>
              <a:rPr lang="cs-CZ" sz="3200" dirty="0">
                <a:solidFill>
                  <a:schemeClr val="bg1"/>
                </a:solidFill>
              </a:rPr>
              <a:t>Dostupné z WWW: &lt;http://cs.wikipedia.org/wiki/</a:t>
            </a:r>
            <a:r>
              <a:rPr lang="cs-CZ" sz="3200" dirty="0" err="1">
                <a:solidFill>
                  <a:schemeClr val="bg1"/>
                </a:solidFill>
              </a:rPr>
              <a:t>Soubor:Karel_Kryl_memorial_plaque.jpg</a:t>
            </a:r>
            <a:r>
              <a:rPr lang="cs-CZ" sz="3200" dirty="0">
                <a:solidFill>
                  <a:schemeClr val="bg1"/>
                </a:solidFill>
              </a:rPr>
              <a:t>&gt;.</a:t>
            </a:r>
          </a:p>
          <a:p>
            <a:pPr marL="457200" indent="-457200">
              <a:buClrTx/>
            </a:pPr>
            <a:r>
              <a:rPr lang="cs-CZ" sz="3200" dirty="0" smtClean="0">
                <a:solidFill>
                  <a:schemeClr val="bg1"/>
                </a:solidFill>
              </a:rPr>
              <a:t>Ostatní </a:t>
            </a:r>
            <a:r>
              <a:rPr lang="cs-CZ" sz="3200" dirty="0">
                <a:solidFill>
                  <a:schemeClr val="bg1"/>
                </a:solidFill>
              </a:rPr>
              <a:t>obrázky a fotografie – kliparty </a:t>
            </a:r>
            <a:r>
              <a:rPr lang="cs-CZ" sz="3200" dirty="0" err="1">
                <a:solidFill>
                  <a:schemeClr val="bg1"/>
                </a:solidFill>
              </a:rPr>
              <a:t>office</a:t>
            </a:r>
            <a:r>
              <a:rPr lang="cs-CZ" sz="3200" dirty="0">
                <a:solidFill>
                  <a:schemeClr val="bg1"/>
                </a:solidFill>
              </a:rPr>
              <a:t>- www.office.com</a:t>
            </a:r>
          </a:p>
          <a:p>
            <a:pPr algn="ctr">
              <a:buClrTx/>
            </a:pPr>
            <a:r>
              <a:rPr lang="cs-CZ" sz="3200" dirty="0">
                <a:solidFill>
                  <a:schemeClr val="bg1"/>
                </a:solidFill>
              </a:rPr>
              <a:t>FOTOGRAFIE JSOU VKLÁDÁNY OPAKOVANĚ</a:t>
            </a:r>
          </a:p>
          <a:p>
            <a:pPr marL="0" indent="0">
              <a:buClr>
                <a:schemeClr val="tx2">
                  <a:lumMod val="50000"/>
                </a:schemeClr>
              </a:buClr>
              <a:buNone/>
            </a:pPr>
            <a:endParaRPr lang="cs-CZ" sz="3200" dirty="0" smtClean="0"/>
          </a:p>
          <a:p>
            <a:pPr marL="285750" indent="-285750">
              <a:buClr>
                <a:schemeClr val="tx2">
                  <a:lumMod val="50000"/>
                </a:schemeClr>
              </a:buClr>
            </a:pPr>
            <a:endParaRPr lang="cs-CZ" sz="2400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6721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331</TotalTime>
  <Words>567</Words>
  <Application>Microsoft Office PowerPoint</Application>
  <PresentationFormat>Předvádění na obrazovce (4:3)</PresentationFormat>
  <Paragraphs>109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Horizont</vt:lpstr>
      <vt:lpstr>Prezentace aplikace PowerPoint</vt:lpstr>
      <vt:lpstr>ANOTACE</vt:lpstr>
      <vt:lpstr>KLÍČOVÁ SLOVA</vt:lpstr>
      <vt:lpstr>HÁDEJ, KDO JSEM</vt:lpstr>
      <vt:lpstr>Prezentace aplikace PowerPoint</vt:lpstr>
      <vt:lpstr>Karel Kryl</vt:lpstr>
      <vt:lpstr>KDO BYL KAREL KRYL</vt:lpstr>
      <vt:lpstr>ŽIVOT EMIGRANTA KARLA KRYLA</vt:lpstr>
      <vt:lpstr>KAREK KRYL A KROMĚŘÍŽ</vt:lpstr>
      <vt:lpstr>repertoár</vt:lpstr>
      <vt:lpstr>OCENĚNÍ KARLA KRYLA</vt:lpstr>
      <vt:lpstr>LITERÁRNÍ TERMÍNY</vt:lpstr>
      <vt:lpstr>CITACE: OBRÁZKY, FOTOGRAFIE, KRESBY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Kryl</dc:title>
  <dc:creator>EU12</dc:creator>
  <cp:lastModifiedBy>H Koláčková</cp:lastModifiedBy>
  <cp:revision>38</cp:revision>
  <dcterms:created xsi:type="dcterms:W3CDTF">2011-04-29T07:49:59Z</dcterms:created>
  <dcterms:modified xsi:type="dcterms:W3CDTF">2012-05-25T09:06:49Z</dcterms:modified>
</cp:coreProperties>
</file>