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68" r:id="rId2"/>
    <p:sldId id="269" r:id="rId3"/>
    <p:sldId id="286" r:id="rId4"/>
    <p:sldId id="256" r:id="rId5"/>
    <p:sldId id="281" r:id="rId6"/>
    <p:sldId id="276" r:id="rId7"/>
    <p:sldId id="277" r:id="rId8"/>
    <p:sldId id="278" r:id="rId9"/>
    <p:sldId id="279" r:id="rId10"/>
    <p:sldId id="260" r:id="rId11"/>
    <p:sldId id="283" r:id="rId12"/>
    <p:sldId id="282" r:id="rId13"/>
    <p:sldId id="270" r:id="rId14"/>
    <p:sldId id="275"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35" autoAdjust="0"/>
    <p:restoredTop sz="94671" autoAdjust="0"/>
  </p:normalViewPr>
  <p:slideViewPr>
    <p:cSldViewPr>
      <p:cViewPr varScale="1">
        <p:scale>
          <a:sx n="70" d="100"/>
          <a:sy n="70" d="100"/>
        </p:scale>
        <p:origin x="594"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1037CC65-4F74-491F-B8A2-A9D1107CB652}" type="datetimeFigureOut">
              <a:rPr lang="cs-CZ" smtClean="0"/>
              <a:t>24. 10. 2013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D15238-D89A-40E1-94B4-E73D60425DED}"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037CC65-4F74-491F-B8A2-A9D1107CB652}" type="datetimeFigureOut">
              <a:rPr lang="cs-CZ" smtClean="0"/>
              <a:t>24. 10. 2013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D15238-D89A-40E1-94B4-E73D60425DED}"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1037CC65-4F74-491F-B8A2-A9D1107CB652}" type="datetimeFigureOut">
              <a:rPr lang="cs-CZ" smtClean="0"/>
              <a:t>24. 10. 2013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D15238-D89A-40E1-94B4-E73D60425DED}"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1037CC65-4F74-491F-B8A2-A9D1107CB652}" type="datetimeFigureOut">
              <a:rPr lang="cs-CZ" smtClean="0"/>
              <a:t>24. 10. 2013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2D15238-D89A-40E1-94B4-E73D60425DED}"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1037CC65-4F74-491F-B8A2-A9D1107CB652}" type="datetimeFigureOut">
              <a:rPr lang="cs-CZ" smtClean="0"/>
              <a:t>24. 10. 2013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2D15238-D89A-40E1-94B4-E73D60425DED}"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1037CC65-4F74-491F-B8A2-A9D1107CB652}" type="datetimeFigureOut">
              <a:rPr lang="cs-CZ" smtClean="0"/>
              <a:t>24. 10. 2013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2D15238-D89A-40E1-94B4-E73D60425DED}"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1037CC65-4F74-491F-B8A2-A9D1107CB652}" type="datetimeFigureOut">
              <a:rPr lang="cs-CZ" smtClean="0"/>
              <a:t>24. 10. 2013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2D15238-D89A-40E1-94B4-E73D60425DED}"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037CC65-4F74-491F-B8A2-A9D1107CB652}" type="datetimeFigureOut">
              <a:rPr lang="cs-CZ" smtClean="0"/>
              <a:t>24. 10. 2013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2D15238-D89A-40E1-94B4-E73D60425DED}"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037CC65-4F74-491F-B8A2-A9D1107CB652}" type="datetimeFigureOut">
              <a:rPr lang="cs-CZ" smtClean="0"/>
              <a:t>24. 10. 2013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2D15238-D89A-40E1-94B4-E73D60425DED}"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037CC65-4F74-491F-B8A2-A9D1107CB652}" type="datetimeFigureOut">
              <a:rPr lang="cs-CZ" smtClean="0"/>
              <a:t>24. 10. 2013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D15238-D89A-40E1-94B4-E73D60425DED}"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037CC65-4F74-491F-B8A2-A9D1107CB652}" type="datetimeFigureOut">
              <a:rPr lang="cs-CZ" smtClean="0"/>
              <a:t>24. 10. 2013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D15238-D89A-40E1-94B4-E73D60425DED}"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1037CC65-4F74-491F-B8A2-A9D1107CB652}" type="datetimeFigureOut">
              <a:rPr lang="cs-CZ" smtClean="0"/>
              <a:t>24. 10. 2013</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A2D15238-D89A-40E1-94B4-E73D60425DED}"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upload.wikimedia.org/wikipedia/commons/f/fe/Moli%C3%A8re_-_Nicolas_Mignard_(1658).jpg" TargetMode="Externa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sledujfilmy.cz/molier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hyperlink" Target="http://www.niagara.sk/dvd-titul/dvd-film-1951-lakomec-papierovy-obal-l-avare.html" TargetMode="Externa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evajirikovska.com/divadlo-film/lakomec-divadlo-petra-bezruce-ostrava/" TargetMode="Externa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23528" y="1268760"/>
            <a:ext cx="8640960" cy="5170646"/>
          </a:xfrm>
          <a:prstGeom prst="rect">
            <a:avLst/>
          </a:prstGeom>
          <a:noFill/>
        </p:spPr>
        <p:style>
          <a:lnRef idx="1">
            <a:schemeClr val="accent1"/>
          </a:lnRef>
          <a:fillRef idx="3">
            <a:schemeClr val="accent1"/>
          </a:fillRef>
          <a:effectRef idx="2">
            <a:schemeClr val="accent1"/>
          </a:effectRef>
          <a:fontRef idx="minor">
            <a:schemeClr val="lt1"/>
          </a:fontRef>
        </p:style>
        <p:txBody>
          <a:bodyPr wrap="square">
            <a:spAutoFit/>
          </a:bodyPr>
          <a:lstStyle/>
          <a:p>
            <a:pPr algn="ctr"/>
            <a:r>
              <a:rPr lang="cs-CZ" b="1" dirty="0">
                <a:solidFill>
                  <a:srgbClr val="00B050"/>
                </a:solidFill>
              </a:rPr>
              <a:t>ZÁKLADNÍ ŠKOLA SLOVAN, KROMĚŘÍŽ, PŘÍSPĚVKOVÁ ORGANIZACE</a:t>
            </a:r>
          </a:p>
          <a:p>
            <a:pPr algn="ctr"/>
            <a:r>
              <a:rPr lang="cs-CZ" b="1" dirty="0">
                <a:solidFill>
                  <a:srgbClr val="00B050"/>
                </a:solidFill>
              </a:rPr>
              <a:t>ZEYEROVA 3354, 767 01 KROMĚŘÍŽ</a:t>
            </a:r>
          </a:p>
          <a:p>
            <a:pPr algn="ctr"/>
            <a:endParaRPr lang="cs-CZ" b="1" dirty="0">
              <a:solidFill>
                <a:srgbClr val="00B050"/>
              </a:solidFill>
            </a:endParaRPr>
          </a:p>
          <a:p>
            <a:pPr algn="ctr"/>
            <a:r>
              <a:rPr lang="cs-CZ" b="1" dirty="0">
                <a:solidFill>
                  <a:schemeClr val="accent1"/>
                </a:solidFill>
              </a:rPr>
              <a:t>projekt v rámci vzdělávacího programu</a:t>
            </a:r>
          </a:p>
          <a:p>
            <a:pPr algn="ctr"/>
            <a:r>
              <a:rPr lang="cs-CZ" b="1" dirty="0">
                <a:solidFill>
                  <a:schemeClr val="accent1"/>
                </a:solidFill>
              </a:rPr>
              <a:t>VZDĚLÁNÍ PRO KONKURENCESCHOPNOST</a:t>
            </a:r>
          </a:p>
          <a:p>
            <a:pPr algn="ctr"/>
            <a:endParaRPr lang="cs-CZ" b="1" dirty="0">
              <a:solidFill>
                <a:schemeClr val="accent1"/>
              </a:solidFill>
            </a:endParaRPr>
          </a:p>
          <a:p>
            <a:pPr algn="ctr"/>
            <a:r>
              <a:rPr lang="cs-CZ" b="1" dirty="0">
                <a:solidFill>
                  <a:schemeClr val="accent1"/>
                </a:solidFill>
              </a:rPr>
              <a:t>ŠABLONA ČÍSLO: III/2</a:t>
            </a:r>
          </a:p>
          <a:p>
            <a:pPr algn="ctr"/>
            <a:r>
              <a:rPr lang="cs-CZ" b="1" dirty="0">
                <a:solidFill>
                  <a:schemeClr val="accent1"/>
                </a:solidFill>
              </a:rPr>
              <a:t>NÁZEV:  INOVACE A ZKVALITNĚNÍ VÝUKY PROSTŘEDNICTVÍM ICT</a:t>
            </a:r>
          </a:p>
          <a:p>
            <a:endParaRPr lang="cs-CZ" b="1" dirty="0">
              <a:solidFill>
                <a:schemeClr val="accent1"/>
              </a:solidFill>
            </a:endParaRPr>
          </a:p>
          <a:p>
            <a:endParaRPr lang="cs-CZ" dirty="0">
              <a:solidFill>
                <a:schemeClr val="accent1"/>
              </a:solidFill>
            </a:endParaRPr>
          </a:p>
          <a:p>
            <a:r>
              <a:rPr lang="cs-CZ" sz="2000" b="1" dirty="0">
                <a:solidFill>
                  <a:schemeClr val="accent1"/>
                </a:solidFill>
              </a:rPr>
              <a:t>PŘEDMĚT: JAZYK ČESKÝ</a:t>
            </a:r>
          </a:p>
          <a:p>
            <a:r>
              <a:rPr lang="cs-CZ" sz="2000" b="1" dirty="0">
                <a:solidFill>
                  <a:schemeClr val="accent1"/>
                </a:solidFill>
              </a:rPr>
              <a:t>ROČNÍK: IX.</a:t>
            </a:r>
          </a:p>
          <a:p>
            <a:r>
              <a:rPr lang="cs-CZ" sz="2000" b="1" dirty="0">
                <a:solidFill>
                  <a:schemeClr val="accent1"/>
                </a:solidFill>
              </a:rPr>
              <a:t>TÉMA: </a:t>
            </a:r>
            <a:r>
              <a:rPr lang="cs-CZ" sz="2000" b="1" dirty="0" smtClean="0">
                <a:solidFill>
                  <a:schemeClr val="accent1"/>
                </a:solidFill>
              </a:rPr>
              <a:t>PROJEKT DIVADLO - MOLIÉRE</a:t>
            </a:r>
            <a:endParaRPr lang="cs-CZ" sz="2000" b="1" dirty="0">
              <a:solidFill>
                <a:schemeClr val="accent1"/>
              </a:solidFill>
            </a:endParaRPr>
          </a:p>
          <a:p>
            <a:r>
              <a:rPr lang="cs-CZ" sz="2000" b="1" dirty="0">
                <a:solidFill>
                  <a:schemeClr val="accent1"/>
                </a:solidFill>
              </a:rPr>
              <a:t>AUTOR: MGR. HANA GINTEROVÁ</a:t>
            </a:r>
          </a:p>
          <a:p>
            <a:r>
              <a:rPr lang="cs-CZ" sz="2000" b="1" dirty="0">
                <a:solidFill>
                  <a:schemeClr val="accent1"/>
                </a:solidFill>
              </a:rPr>
              <a:t>DATUM VYTVOŘENÍ</a:t>
            </a:r>
            <a:r>
              <a:rPr lang="cs-CZ" sz="2000" b="1" dirty="0" smtClean="0">
                <a:solidFill>
                  <a:schemeClr val="accent1"/>
                </a:solidFill>
              </a:rPr>
              <a:t>: 19. 11. 2011</a:t>
            </a:r>
            <a:endParaRPr lang="cs-CZ" sz="2000" b="1" dirty="0">
              <a:solidFill>
                <a:schemeClr val="accent1"/>
              </a:solidFill>
            </a:endParaRPr>
          </a:p>
          <a:p>
            <a:endParaRPr lang="cs-CZ" dirty="0">
              <a:solidFill>
                <a:prstClr val="white"/>
              </a:solidFill>
            </a:endParaRPr>
          </a:p>
          <a:p>
            <a:pPr algn="ctr"/>
            <a:r>
              <a:rPr lang="cs-CZ" dirty="0">
                <a:solidFill>
                  <a:prstClr val="white"/>
                </a:solidFill>
              </a:rPr>
              <a:t> </a:t>
            </a:r>
            <a:r>
              <a:rPr lang="cs-CZ" sz="3200" b="1" dirty="0" smtClean="0">
                <a:solidFill>
                  <a:srgbClr val="C00000"/>
                </a:solidFill>
              </a:rPr>
              <a:t>VY_32_INOVACE_49_HG</a:t>
            </a:r>
            <a:endParaRPr lang="cs-CZ" sz="3200" b="1" dirty="0">
              <a:solidFill>
                <a:srgbClr val="C00000"/>
              </a:solidFill>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7802" y="3463124"/>
            <a:ext cx="2189163" cy="2792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436891"/>
            <a:ext cx="3036813" cy="648000"/>
          </a:xfrm>
          <a:prstGeom prst="rect">
            <a:avLst/>
          </a:prstGeom>
        </p:spPr>
      </p:pic>
    </p:spTree>
    <p:extLst>
      <p:ext uri="{BB962C8B-B14F-4D97-AF65-F5344CB8AC3E}">
        <p14:creationId xmlns:p14="http://schemas.microsoft.com/office/powerpoint/2010/main" val="3102213782"/>
      </p:ext>
    </p:extLst>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0" y="1463040"/>
            <a:ext cx="8712968" cy="5278328"/>
          </a:xfrm>
        </p:spPr>
        <p:style>
          <a:lnRef idx="1">
            <a:schemeClr val="accent1"/>
          </a:lnRef>
          <a:fillRef idx="2">
            <a:schemeClr val="accent1"/>
          </a:fillRef>
          <a:effectRef idx="1">
            <a:schemeClr val="accent1"/>
          </a:effectRef>
          <a:fontRef idx="minor">
            <a:schemeClr val="dk1"/>
          </a:fontRef>
        </p:style>
        <p:txBody>
          <a:bodyPr>
            <a:noAutofit/>
          </a:bodyPr>
          <a:lstStyle/>
          <a:p>
            <a:pPr>
              <a:buClr>
                <a:schemeClr val="accent1">
                  <a:lumMod val="75000"/>
                </a:schemeClr>
              </a:buClr>
              <a:buFont typeface="Wingdings" pitchFamily="2" charset="2"/>
              <a:buChar char="q"/>
            </a:pPr>
            <a:r>
              <a:rPr lang="cs-CZ" b="1" dirty="0" smtClean="0">
                <a:solidFill>
                  <a:schemeClr val="accent1">
                    <a:lumMod val="75000"/>
                  </a:schemeClr>
                </a:solidFill>
              </a:rPr>
              <a:t>PREZENTACE VYTVOŘENA JAKO DOPLNĚK K UČIVU 9. ROČNÍKU  - PROJEKT DIVADLO  - MOLIÉRE</a:t>
            </a:r>
          </a:p>
          <a:p>
            <a:pPr>
              <a:buClr>
                <a:schemeClr val="accent1">
                  <a:lumMod val="75000"/>
                </a:schemeClr>
              </a:buClr>
              <a:buFont typeface="Wingdings" pitchFamily="2" charset="2"/>
              <a:buChar char="q"/>
            </a:pPr>
            <a:r>
              <a:rPr lang="cs-CZ" b="1" dirty="0" smtClean="0">
                <a:solidFill>
                  <a:schemeClr val="accent1">
                    <a:lumMod val="75000"/>
                  </a:schemeClr>
                </a:solidFill>
              </a:rPr>
              <a:t>V RÁMCI PREZENTACE MAJÍ ŽÁCI MOŽNOST</a:t>
            </a:r>
          </a:p>
          <a:p>
            <a:pPr marL="578358" indent="-514350">
              <a:buClr>
                <a:schemeClr val="accent1">
                  <a:lumMod val="75000"/>
                </a:schemeClr>
              </a:buClr>
              <a:buFont typeface="+mj-lt"/>
              <a:buAutoNum type="arabicPeriod"/>
            </a:pPr>
            <a:r>
              <a:rPr lang="cs-CZ" sz="1800" b="1" dirty="0" smtClean="0">
                <a:solidFill>
                  <a:schemeClr val="accent1">
                    <a:lumMod val="75000"/>
                  </a:schemeClr>
                </a:solidFill>
              </a:rPr>
              <a:t>PRACOVAT S LITERÁRNÍMI TERMÍNY V OBLASTI DRAMATU</a:t>
            </a:r>
          </a:p>
          <a:p>
            <a:pPr marL="578358" indent="-514350">
              <a:buClr>
                <a:schemeClr val="accent1">
                  <a:lumMod val="75000"/>
                </a:schemeClr>
              </a:buClr>
              <a:buFont typeface="+mj-lt"/>
              <a:buAutoNum type="arabicPeriod"/>
            </a:pPr>
            <a:r>
              <a:rPr lang="cs-CZ" sz="1800" b="1" dirty="0" smtClean="0">
                <a:solidFill>
                  <a:schemeClr val="accent1">
                    <a:lumMod val="75000"/>
                  </a:schemeClr>
                </a:solidFill>
              </a:rPr>
              <a:t>SEZNÁMIT SE S OSOBNOSTÍ, ŽIVOTEM A DÍLEM DRAMATIKA MOLIÉRA</a:t>
            </a:r>
          </a:p>
          <a:p>
            <a:pPr marL="578358" indent="-514350">
              <a:buClr>
                <a:schemeClr val="accent1">
                  <a:lumMod val="75000"/>
                </a:schemeClr>
              </a:buClr>
              <a:buFont typeface="+mj-lt"/>
              <a:buAutoNum type="arabicPeriod"/>
            </a:pPr>
            <a:r>
              <a:rPr lang="cs-CZ" sz="1800" b="1" dirty="0" smtClean="0">
                <a:solidFill>
                  <a:schemeClr val="accent1">
                    <a:lumMod val="75000"/>
                  </a:schemeClr>
                </a:solidFill>
              </a:rPr>
              <a:t>SEZNÁMIT SE S FILMEM MOLIÉRE</a:t>
            </a:r>
          </a:p>
          <a:p>
            <a:pPr marL="64008" indent="0" algn="ctr">
              <a:buClr>
                <a:schemeClr val="accent1">
                  <a:lumMod val="75000"/>
                </a:schemeClr>
              </a:buClr>
              <a:buNone/>
            </a:pPr>
            <a:r>
              <a:rPr lang="cs-CZ" sz="2000" b="1" dirty="0" smtClean="0">
                <a:solidFill>
                  <a:schemeClr val="accent1">
                    <a:lumMod val="75000"/>
                  </a:schemeClr>
                </a:solidFill>
              </a:rPr>
              <a:t>DO PREZENTACE JSOU VLOŽENY HYPERTEXTOVÉ ODKAZY</a:t>
            </a:r>
          </a:p>
          <a:p>
            <a:pPr marL="64008" indent="0">
              <a:buClr>
                <a:schemeClr val="accent1">
                  <a:lumMod val="75000"/>
                </a:schemeClr>
              </a:buClr>
              <a:buNone/>
            </a:pPr>
            <a:r>
              <a:rPr lang="cs-CZ" sz="2000" b="1" dirty="0" smtClean="0">
                <a:solidFill>
                  <a:schemeClr val="accent1">
                    <a:lumMod val="75000"/>
                  </a:schemeClr>
                </a:solidFill>
              </a:rPr>
              <a:t>Pilotáž: Prezentace pilotována ve třídách 9. ročníku, ale je možné ji zařadit jako doplnění učiva literatury ve všech třídách II. stupně ZŠ nebo odpovídajících ročníků víceletých gymnázií. Prezentaci je možné využít jako úvod do tématu drama a vysvětlit žákům základní termíny. Využijte také hypertextové odkazy, které vás zavedou k filmu </a:t>
            </a:r>
            <a:r>
              <a:rPr lang="cs-CZ" sz="2000" b="1" dirty="0" err="1" smtClean="0">
                <a:solidFill>
                  <a:schemeClr val="accent1">
                    <a:lumMod val="75000"/>
                  </a:schemeClr>
                </a:solidFill>
              </a:rPr>
              <a:t>Moliere</a:t>
            </a:r>
            <a:r>
              <a:rPr lang="cs-CZ" sz="2000" b="1" dirty="0" smtClean="0">
                <a:solidFill>
                  <a:schemeClr val="accent1">
                    <a:lumMod val="75000"/>
                  </a:schemeClr>
                </a:solidFill>
              </a:rPr>
              <a:t> /pěkně zpracován/ a dle vašich časových možností lze doporučit i film Lakomec , který je zpracován na pomezí divadelního představení a filmu a je možné ho využít k upozornění na rozdíly a shody těchto dvou adaptací literárních děl.</a:t>
            </a:r>
          </a:p>
          <a:p>
            <a:pPr marL="578358" indent="-514350">
              <a:buClr>
                <a:schemeClr val="accent1">
                  <a:lumMod val="75000"/>
                </a:schemeClr>
              </a:buClr>
              <a:buFont typeface="+mj-lt"/>
              <a:buAutoNum type="arabicPeriod"/>
            </a:pPr>
            <a:endParaRPr lang="cs-CZ" sz="3000" b="1" dirty="0" smtClean="0">
              <a:solidFill>
                <a:schemeClr val="accent1">
                  <a:lumMod val="75000"/>
                </a:schemeClr>
              </a:solidFill>
            </a:endParaRPr>
          </a:p>
          <a:p>
            <a:pPr marL="514350" indent="-514350">
              <a:buClr>
                <a:schemeClr val="accent1">
                  <a:lumMod val="75000"/>
                </a:schemeClr>
              </a:buClr>
              <a:buFont typeface="+mj-lt"/>
              <a:buAutoNum type="arabicPeriod"/>
            </a:pPr>
            <a:endParaRPr lang="cs-CZ" sz="2400" b="1" dirty="0" smtClean="0">
              <a:solidFill>
                <a:schemeClr val="accent1">
                  <a:lumMod val="75000"/>
                </a:schemeClr>
              </a:solidFill>
            </a:endParaRPr>
          </a:p>
        </p:txBody>
      </p:sp>
      <p:sp>
        <p:nvSpPr>
          <p:cNvPr id="3" name="Nadpis 2"/>
          <p:cNvSpPr>
            <a:spLocks noGrp="1"/>
          </p:cNvSpPr>
          <p:nvPr>
            <p:ph type="title"/>
          </p:nvPr>
        </p:nvSpPr>
        <p:spPr>
          <a:xfrm>
            <a:off x="352426" y="228600"/>
            <a:ext cx="8396038" cy="1066800"/>
          </a:xfrm>
        </p:spPr>
        <p:style>
          <a:lnRef idx="1">
            <a:schemeClr val="accent1"/>
          </a:lnRef>
          <a:fillRef idx="3">
            <a:schemeClr val="accent1"/>
          </a:fillRef>
          <a:effectRef idx="2">
            <a:schemeClr val="accent1"/>
          </a:effectRef>
          <a:fontRef idx="minor">
            <a:schemeClr val="lt1"/>
          </a:fontRef>
        </p:style>
        <p:txBody>
          <a:bodyPr>
            <a:normAutofit/>
          </a:bodyPr>
          <a:lstStyle/>
          <a:p>
            <a:pPr algn="ctr"/>
            <a:r>
              <a:rPr lang="cs-CZ" sz="5400" b="1" dirty="0" smtClean="0">
                <a:solidFill>
                  <a:schemeClr val="bg1"/>
                </a:solidFill>
                <a:latin typeface="Arial Black" pitchFamily="34" charset="0"/>
              </a:rPr>
              <a:t>ANOTACE</a:t>
            </a:r>
            <a:endParaRPr lang="cs-CZ" sz="5400" b="1" dirty="0">
              <a:solidFill>
                <a:schemeClr val="bg1"/>
              </a:solidFill>
              <a:latin typeface="Arial Black" pitchFamily="34" charset="0"/>
            </a:endParaRPr>
          </a:p>
        </p:txBody>
      </p:sp>
    </p:spTree>
    <p:extLst>
      <p:ext uri="{BB962C8B-B14F-4D97-AF65-F5344CB8AC3E}">
        <p14:creationId xmlns:p14="http://schemas.microsoft.com/office/powerpoint/2010/main" val="216802910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67544" y="1916832"/>
            <a:ext cx="8424936" cy="4464496"/>
          </a:xfrm>
        </p:spPr>
        <p:style>
          <a:lnRef idx="1">
            <a:schemeClr val="accent1"/>
          </a:lnRef>
          <a:fillRef idx="2">
            <a:schemeClr val="accent1"/>
          </a:fillRef>
          <a:effectRef idx="1">
            <a:schemeClr val="accent1"/>
          </a:effectRef>
          <a:fontRef idx="minor">
            <a:schemeClr val="dk1"/>
          </a:fontRef>
        </p:style>
        <p:txBody>
          <a:bodyPr>
            <a:normAutofit lnSpcReduction="10000"/>
          </a:bodyPr>
          <a:lstStyle/>
          <a:p>
            <a:pPr marL="0" indent="0">
              <a:buClr>
                <a:schemeClr val="accent1">
                  <a:lumMod val="75000"/>
                </a:schemeClr>
              </a:buClr>
              <a:buNone/>
            </a:pPr>
            <a:endParaRPr lang="cs-CZ" sz="1800" b="1" dirty="0" smtClean="0">
              <a:solidFill>
                <a:schemeClr val="accent1">
                  <a:lumMod val="75000"/>
                </a:schemeClr>
              </a:solidFill>
            </a:endParaRPr>
          </a:p>
          <a:p>
            <a:pPr marL="285750" indent="-285750">
              <a:buClr>
                <a:schemeClr val="tx2">
                  <a:lumMod val="25000"/>
                </a:schemeClr>
              </a:buClr>
              <a:buFont typeface="Wingdings" pitchFamily="2" charset="2"/>
              <a:buChar char="q"/>
            </a:pPr>
            <a:r>
              <a:rPr lang="cs-CZ" b="1" dirty="0" smtClean="0">
                <a:solidFill>
                  <a:schemeClr val="tx2">
                    <a:lumMod val="25000"/>
                  </a:schemeClr>
                </a:solidFill>
              </a:rPr>
              <a:t>DRAMATIK</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HEREC</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PRINCIPÁL</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KLASICISMUS</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VYSOKÉ A NÍZKÉ ŽÁNRY</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FRAŠKA</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KOMEDIE</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DIVADLO PETRA BEZRUČE</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DIVADLO NA VINOHRADECH</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BURANTEATR BRNO</a:t>
            </a: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2800" b="1" dirty="0" smtClean="0">
              <a:solidFill>
                <a:schemeClr val="tx2">
                  <a:lumMod val="25000"/>
                </a:schemeClr>
              </a:solidFill>
            </a:endParaRPr>
          </a:p>
          <a:p>
            <a:pPr marL="285750" indent="-285750">
              <a:buFont typeface="Wingdings" pitchFamily="2" charset="2"/>
              <a:buChar char="q"/>
            </a:pPr>
            <a:endParaRPr lang="cs-CZ" dirty="0" smtClean="0"/>
          </a:p>
          <a:p>
            <a:pPr marL="285750" indent="-285750">
              <a:buFont typeface="Wingdings" pitchFamily="2" charset="2"/>
              <a:buChar char="q"/>
            </a:pPr>
            <a:endParaRPr lang="cs-CZ" dirty="0" smtClean="0"/>
          </a:p>
          <a:p>
            <a:pPr marL="285750" indent="-285750">
              <a:buFont typeface="Wingdings" pitchFamily="2" charset="2"/>
              <a:buChar char="q"/>
            </a:pPr>
            <a:endParaRPr lang="cs-CZ" dirty="0"/>
          </a:p>
        </p:txBody>
      </p:sp>
      <p:sp>
        <p:nvSpPr>
          <p:cNvPr id="3" name="Nadpis 2"/>
          <p:cNvSpPr>
            <a:spLocks noGrp="1"/>
          </p:cNvSpPr>
          <p:nvPr>
            <p:ph type="title"/>
          </p:nvPr>
        </p:nvSpPr>
        <p:spPr>
          <a:xfrm>
            <a:off x="457200" y="267494"/>
            <a:ext cx="8507288" cy="1399032"/>
          </a:xfrm>
        </p:spPr>
        <p:style>
          <a:lnRef idx="1">
            <a:schemeClr val="accent1"/>
          </a:lnRef>
          <a:fillRef idx="3">
            <a:schemeClr val="accent1"/>
          </a:fillRef>
          <a:effectRef idx="2">
            <a:schemeClr val="accent1"/>
          </a:effectRef>
          <a:fontRef idx="minor">
            <a:schemeClr val="lt1"/>
          </a:fontRef>
        </p:style>
        <p:txBody>
          <a:bodyPr>
            <a:normAutofit/>
          </a:bodyPr>
          <a:lstStyle/>
          <a:p>
            <a:pPr algn="ctr"/>
            <a:r>
              <a:rPr lang="cs-CZ" sz="4800" dirty="0" smtClean="0">
                <a:solidFill>
                  <a:schemeClr val="bg1"/>
                </a:solidFill>
                <a:latin typeface="Arial Black" pitchFamily="34" charset="0"/>
              </a:rPr>
              <a:t>KLÍČOVÁ SLOVA</a:t>
            </a:r>
            <a:endParaRPr lang="cs-CZ" sz="4800" dirty="0">
              <a:solidFill>
                <a:schemeClr val="bg1"/>
              </a:solidFill>
              <a:latin typeface="Arial Black" pitchFamily="34" charset="0"/>
            </a:endParaRPr>
          </a:p>
        </p:txBody>
      </p:sp>
    </p:spTree>
    <p:extLst>
      <p:ext uri="{BB962C8B-B14F-4D97-AF65-F5344CB8AC3E}">
        <p14:creationId xmlns:p14="http://schemas.microsoft.com/office/powerpoint/2010/main" val="14450247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600200"/>
            <a:ext cx="7772400" cy="1108720"/>
          </a:xfrm>
        </p:spPr>
        <p:style>
          <a:lnRef idx="1">
            <a:schemeClr val="accent1"/>
          </a:lnRef>
          <a:fillRef idx="2">
            <a:schemeClr val="accent1"/>
          </a:fillRef>
          <a:effectRef idx="1">
            <a:schemeClr val="accent1"/>
          </a:effectRef>
          <a:fontRef idx="minor">
            <a:schemeClr val="dk1"/>
          </a:fontRef>
        </p:style>
        <p:txBody>
          <a:bodyPr>
            <a:normAutofit/>
          </a:bodyPr>
          <a:lstStyle/>
          <a:p>
            <a:r>
              <a:rPr lang="cs-CZ" dirty="0" err="1" smtClean="0">
                <a:solidFill>
                  <a:schemeClr val="accent1">
                    <a:lumMod val="75000"/>
                  </a:schemeClr>
                </a:solidFill>
                <a:latin typeface="Broadway" pitchFamily="82" charset="0"/>
              </a:rPr>
              <a:t>Moliére</a:t>
            </a:r>
            <a:r>
              <a:rPr lang="cs-CZ" dirty="0" smtClean="0">
                <a:solidFill>
                  <a:schemeClr val="accent1">
                    <a:lumMod val="75000"/>
                  </a:schemeClr>
                </a:solidFill>
                <a:latin typeface="Broadway" pitchFamily="82" charset="0"/>
              </a:rPr>
              <a:t>  [</a:t>
            </a:r>
            <a:r>
              <a:rPr lang="cs-CZ" dirty="0" err="1" smtClean="0">
                <a:solidFill>
                  <a:schemeClr val="accent1">
                    <a:lumMod val="75000"/>
                  </a:schemeClr>
                </a:solidFill>
                <a:latin typeface="Broadway" pitchFamily="82" charset="0"/>
              </a:rPr>
              <a:t>moliér</a:t>
            </a:r>
            <a:r>
              <a:rPr lang="cs-CZ" dirty="0" smtClean="0">
                <a:solidFill>
                  <a:schemeClr val="accent1">
                    <a:lumMod val="75000"/>
                  </a:schemeClr>
                </a:solidFill>
                <a:latin typeface="Broadway" pitchFamily="82" charset="0"/>
              </a:rPr>
              <a:t>]</a:t>
            </a:r>
            <a:endParaRPr lang="cs-CZ" dirty="0">
              <a:solidFill>
                <a:schemeClr val="accent1">
                  <a:lumMod val="75000"/>
                </a:schemeClr>
              </a:solidFill>
              <a:latin typeface="Broadway" pitchFamily="82" charset="0"/>
            </a:endParaRPr>
          </a:p>
        </p:txBody>
      </p:sp>
      <p:sp>
        <p:nvSpPr>
          <p:cNvPr id="3" name="Podnadpis 2"/>
          <p:cNvSpPr>
            <a:spLocks noGrp="1"/>
          </p:cNvSpPr>
          <p:nvPr>
            <p:ph type="subTitle" idx="1"/>
          </p:nvPr>
        </p:nvSpPr>
        <p:spPr>
          <a:xfrm>
            <a:off x="576155" y="548680"/>
            <a:ext cx="8208911" cy="576063"/>
          </a:xfrm>
        </p:spPr>
        <p:style>
          <a:lnRef idx="1">
            <a:schemeClr val="accent1"/>
          </a:lnRef>
          <a:fillRef idx="2">
            <a:schemeClr val="accent1"/>
          </a:fillRef>
          <a:effectRef idx="1">
            <a:schemeClr val="accent1"/>
          </a:effectRef>
          <a:fontRef idx="minor">
            <a:schemeClr val="dk1"/>
          </a:fontRef>
        </p:style>
        <p:txBody>
          <a:bodyPr>
            <a:noAutofit/>
          </a:bodyPr>
          <a:lstStyle/>
          <a:p>
            <a:r>
              <a:rPr lang="cs-CZ" sz="2800" i="1" dirty="0" smtClean="0">
                <a:solidFill>
                  <a:schemeClr val="accent4">
                    <a:lumMod val="75000"/>
                  </a:schemeClr>
                </a:solidFill>
              </a:rPr>
              <a:t>„Učený </a:t>
            </a:r>
            <a:r>
              <a:rPr lang="cs-CZ" sz="2800" i="1" dirty="0">
                <a:solidFill>
                  <a:schemeClr val="accent4">
                    <a:lumMod val="75000"/>
                  </a:schemeClr>
                </a:solidFill>
              </a:rPr>
              <a:t>hlupák je větší hlupák než hlupák nevzdělaný</a:t>
            </a:r>
            <a:r>
              <a:rPr lang="cs-CZ" sz="2800" i="1" dirty="0" smtClean="0">
                <a:solidFill>
                  <a:schemeClr val="accent4">
                    <a:lumMod val="75000"/>
                  </a:schemeClr>
                </a:solidFill>
              </a:rPr>
              <a:t>.“ </a:t>
            </a:r>
            <a:endParaRPr lang="cs-CZ" sz="2800" dirty="0">
              <a:solidFill>
                <a:schemeClr val="accent4">
                  <a:lumMod val="75000"/>
                </a:schemeClr>
              </a:solidFill>
            </a:endParaRPr>
          </a:p>
          <a:p>
            <a:endParaRPr lang="cs-CZ" sz="2800" dirty="0">
              <a:solidFill>
                <a:schemeClr val="accent4">
                  <a:lumMod val="75000"/>
                </a:schemeClr>
              </a:solidFill>
            </a:endParaRPr>
          </a:p>
        </p:txBody>
      </p:sp>
      <p:pic>
        <p:nvPicPr>
          <p:cNvPr id="1026" name="Picture 2" descr="File:Molière - Nicolas Mignard (1658).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2904571"/>
            <a:ext cx="2891888" cy="36004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p:cNvPicPr>
            <a:picLocks noChangeAspect="1" noChangeArrowheads="1"/>
          </p:cNvPicPr>
          <p:nvPr/>
        </p:nvPicPr>
        <p:blipFill>
          <a:blip r:embed="rId4">
            <a:extLst>
              <a:ext uri="{BEBA8EAE-BF5A-486C-A8C5-ECC9F3942E4B}">
                <a14:imgProps xmlns:a14="http://schemas.microsoft.com/office/drawing/2010/main">
                  <a14:imgLayer r:embed="rId5">
                    <a14:imgEffect>
                      <a14:artisticGlass/>
                    </a14:imgEffect>
                  </a14:imgLayer>
                </a14:imgProps>
              </a:ext>
              <a:ext uri="{28A0092B-C50C-407E-A947-70E740481C1C}">
                <a14:useLocalDpi xmlns:a14="http://schemas.microsoft.com/office/drawing/2010/main" val="0"/>
              </a:ext>
            </a:extLst>
          </a:blip>
          <a:srcRect/>
          <a:stretch>
            <a:fillRect/>
          </a:stretch>
        </p:blipFill>
        <p:spPr bwMode="auto">
          <a:xfrm>
            <a:off x="4716016" y="2887931"/>
            <a:ext cx="2889250" cy="360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600374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1412776"/>
            <a:ext cx="5832648" cy="646331"/>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cs-CZ" sz="3600" b="1" dirty="0" smtClean="0">
                <a:solidFill>
                  <a:prstClr val="white"/>
                </a:solidFill>
                <a:hlinkClick r:id="rId2"/>
              </a:rPr>
              <a:t>Upoutávka</a:t>
            </a:r>
            <a:r>
              <a:rPr lang="cs-CZ" sz="3600" b="1" dirty="0" smtClean="0">
                <a:solidFill>
                  <a:prstClr val="white"/>
                </a:solidFill>
              </a:rPr>
              <a:t> na film </a:t>
            </a:r>
            <a:r>
              <a:rPr lang="cs-CZ" sz="3600" b="1" dirty="0" err="1" smtClean="0">
                <a:solidFill>
                  <a:prstClr val="white"/>
                </a:solidFill>
              </a:rPr>
              <a:t>Moliere</a:t>
            </a:r>
            <a:endParaRPr lang="cs-CZ" sz="3600" b="1" dirty="0">
              <a:solidFill>
                <a:prstClr val="white"/>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348880"/>
            <a:ext cx="7620000" cy="4229100"/>
          </a:xfrm>
          <a:prstGeom prst="rect">
            <a:avLst/>
          </a:prstGeom>
          <a:ln/>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53877317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2368" y="1533465"/>
            <a:ext cx="8568952" cy="4154984"/>
          </a:xfrm>
          <a:prstGeom prst="rect">
            <a:avLst/>
          </a:prstGeom>
        </p:spPr>
        <p:txBody>
          <a:bodyPr wrap="square">
            <a:spAutoFit/>
          </a:bodyPr>
          <a:lstStyle/>
          <a:p>
            <a:pPr marL="285750" indent="-285750">
              <a:buFont typeface="Wingdings" pitchFamily="2" charset="2"/>
              <a:buChar char="q"/>
            </a:pPr>
            <a:r>
              <a:rPr lang="cs-CZ" sz="2400" b="1" dirty="0" smtClean="0">
                <a:solidFill>
                  <a:prstClr val="black"/>
                </a:solidFill>
              </a:rPr>
              <a:t>francouzský dramatik</a:t>
            </a:r>
            <a:r>
              <a:rPr lang="cs-CZ" sz="2400" b="1" dirty="0">
                <a:solidFill>
                  <a:prstClr val="black"/>
                </a:solidFill>
              </a:rPr>
              <a:t>, herec a </a:t>
            </a:r>
            <a:r>
              <a:rPr lang="cs-CZ" sz="2400" b="1" dirty="0" smtClean="0">
                <a:solidFill>
                  <a:prstClr val="black"/>
                </a:solidFill>
              </a:rPr>
              <a:t>divadelník období klasicismu</a:t>
            </a:r>
          </a:p>
          <a:p>
            <a:pPr marL="285750" indent="-285750">
              <a:buFont typeface="Wingdings" pitchFamily="2" charset="2"/>
              <a:buChar char="q"/>
            </a:pPr>
            <a:r>
              <a:rPr lang="cs-CZ" sz="2400" b="1" dirty="0" smtClean="0">
                <a:solidFill>
                  <a:prstClr val="black"/>
                </a:solidFill>
              </a:rPr>
              <a:t>žil a tvořil v 17. století</a:t>
            </a:r>
          </a:p>
          <a:p>
            <a:pPr marL="285750" indent="-285750">
              <a:buFont typeface="Wingdings" pitchFamily="2" charset="2"/>
              <a:buChar char="q"/>
            </a:pPr>
            <a:r>
              <a:rPr lang="cs-CZ" sz="2400" b="1" dirty="0" smtClean="0">
                <a:solidFill>
                  <a:prstClr val="black"/>
                </a:solidFill>
              </a:rPr>
              <a:t>vlastním </a:t>
            </a:r>
            <a:r>
              <a:rPr lang="cs-CZ" sz="2400" b="1" dirty="0">
                <a:solidFill>
                  <a:prstClr val="black"/>
                </a:solidFill>
              </a:rPr>
              <a:t>jménem Jean-</a:t>
            </a:r>
            <a:r>
              <a:rPr lang="cs-CZ" sz="2400" b="1" dirty="0" err="1">
                <a:solidFill>
                  <a:prstClr val="black"/>
                </a:solidFill>
              </a:rPr>
              <a:t>Baptiste</a:t>
            </a:r>
            <a:r>
              <a:rPr lang="cs-CZ" sz="2400" b="1" dirty="0">
                <a:solidFill>
                  <a:prstClr val="black"/>
                </a:solidFill>
              </a:rPr>
              <a:t> </a:t>
            </a:r>
            <a:r>
              <a:rPr lang="cs-CZ" sz="2400" b="1" dirty="0" err="1" smtClean="0">
                <a:solidFill>
                  <a:prstClr val="black"/>
                </a:solidFill>
              </a:rPr>
              <a:t>Poquelin</a:t>
            </a:r>
            <a:r>
              <a:rPr lang="cs-CZ" sz="2400" b="1" dirty="0" smtClean="0">
                <a:solidFill>
                  <a:prstClr val="black"/>
                </a:solidFill>
              </a:rPr>
              <a:t> </a:t>
            </a:r>
          </a:p>
          <a:p>
            <a:r>
              <a:rPr lang="cs-CZ" sz="2400" b="1" dirty="0">
                <a:solidFill>
                  <a:prstClr val="black"/>
                </a:solidFill>
              </a:rPr>
              <a:t> </a:t>
            </a:r>
            <a:r>
              <a:rPr lang="cs-CZ" sz="2400" b="1" dirty="0" smtClean="0">
                <a:solidFill>
                  <a:prstClr val="black"/>
                </a:solidFill>
              </a:rPr>
              <a:t>                                                                         [</a:t>
            </a:r>
            <a:r>
              <a:rPr lang="cs-CZ" sz="2400" b="1" dirty="0" err="1" smtClean="0">
                <a:solidFill>
                  <a:prstClr val="black"/>
                </a:solidFill>
              </a:rPr>
              <a:t>žán</a:t>
            </a:r>
            <a:r>
              <a:rPr lang="cs-CZ" sz="2400" b="1" dirty="0" smtClean="0">
                <a:solidFill>
                  <a:prstClr val="black"/>
                </a:solidFill>
              </a:rPr>
              <a:t> </a:t>
            </a:r>
            <a:r>
              <a:rPr lang="cs-CZ" sz="2400" b="1" dirty="0" err="1" smtClean="0">
                <a:solidFill>
                  <a:prstClr val="black"/>
                </a:solidFill>
              </a:rPr>
              <a:t>baptist</a:t>
            </a:r>
            <a:r>
              <a:rPr lang="cs-CZ" sz="2400" b="1" dirty="0" smtClean="0">
                <a:solidFill>
                  <a:prstClr val="black"/>
                </a:solidFill>
              </a:rPr>
              <a:t> </a:t>
            </a:r>
            <a:r>
              <a:rPr lang="cs-CZ" sz="2400" b="1" dirty="0" err="1" smtClean="0">
                <a:solidFill>
                  <a:prstClr val="black"/>
                </a:solidFill>
              </a:rPr>
              <a:t>poklén</a:t>
            </a:r>
            <a:r>
              <a:rPr lang="cs-CZ" sz="2400" b="1" dirty="0" smtClean="0">
                <a:solidFill>
                  <a:prstClr val="black"/>
                </a:solidFill>
              </a:rPr>
              <a:t>]</a:t>
            </a:r>
          </a:p>
          <a:p>
            <a:pPr marL="285750" indent="-285750">
              <a:buFont typeface="Wingdings" pitchFamily="2" charset="2"/>
              <a:buChar char="q"/>
            </a:pPr>
            <a:r>
              <a:rPr lang="cs-CZ" sz="2400" b="1" dirty="0" smtClean="0">
                <a:solidFill>
                  <a:prstClr val="black"/>
                </a:solidFill>
              </a:rPr>
              <a:t>narodil </a:t>
            </a:r>
            <a:r>
              <a:rPr lang="cs-CZ" sz="2400" b="1" dirty="0">
                <a:solidFill>
                  <a:prstClr val="black"/>
                </a:solidFill>
              </a:rPr>
              <a:t>v </a:t>
            </a:r>
            <a:r>
              <a:rPr lang="cs-CZ" sz="2400" b="1" dirty="0" smtClean="0">
                <a:solidFill>
                  <a:prstClr val="black"/>
                </a:solidFill>
              </a:rPr>
              <a:t>Paříži </a:t>
            </a:r>
            <a:r>
              <a:rPr lang="cs-CZ" sz="2400" b="1" dirty="0">
                <a:solidFill>
                  <a:prstClr val="black"/>
                </a:solidFill>
              </a:rPr>
              <a:t>v rodině dvorního čalouníka a </a:t>
            </a:r>
            <a:r>
              <a:rPr lang="cs-CZ" sz="2400" b="1" dirty="0" smtClean="0">
                <a:solidFill>
                  <a:prstClr val="black"/>
                </a:solidFill>
              </a:rPr>
              <a:t>truhláře</a:t>
            </a:r>
          </a:p>
          <a:p>
            <a:pPr marL="285750" indent="-285750">
              <a:buFont typeface="Wingdings" pitchFamily="2" charset="2"/>
              <a:buChar char="q"/>
            </a:pPr>
            <a:r>
              <a:rPr lang="cs-CZ" sz="2400" b="1" dirty="0">
                <a:solidFill>
                  <a:prstClr val="black"/>
                </a:solidFill>
              </a:rPr>
              <a:t>d</a:t>
            </a:r>
            <a:r>
              <a:rPr lang="cs-CZ" sz="2400" b="1" dirty="0" smtClean="0">
                <a:solidFill>
                  <a:prstClr val="black"/>
                </a:solidFill>
              </a:rPr>
              <a:t>ostalo </a:t>
            </a:r>
            <a:r>
              <a:rPr lang="cs-CZ" sz="2400" b="1" dirty="0">
                <a:solidFill>
                  <a:prstClr val="black"/>
                </a:solidFill>
              </a:rPr>
              <a:t>se mu skvělého vzdělání a byl předurčen k postavení u </a:t>
            </a:r>
            <a:r>
              <a:rPr lang="cs-CZ" sz="2400" b="1" dirty="0" smtClean="0">
                <a:solidFill>
                  <a:prstClr val="black"/>
                </a:solidFill>
              </a:rPr>
              <a:t>dvora</a:t>
            </a:r>
          </a:p>
          <a:p>
            <a:pPr marL="285750" indent="-285750">
              <a:buFont typeface="Wingdings" pitchFamily="2" charset="2"/>
              <a:buChar char="q"/>
            </a:pPr>
            <a:r>
              <a:rPr lang="cs-CZ" sz="2400" b="1" dirty="0">
                <a:solidFill>
                  <a:prstClr val="black"/>
                </a:solidFill>
              </a:rPr>
              <a:t>s</a:t>
            </a:r>
            <a:r>
              <a:rPr lang="cs-CZ" sz="2400" b="1" dirty="0" smtClean="0">
                <a:solidFill>
                  <a:prstClr val="black"/>
                </a:solidFill>
              </a:rPr>
              <a:t>tudoval </a:t>
            </a:r>
            <a:r>
              <a:rPr lang="cs-CZ" sz="2400" b="1" dirty="0">
                <a:solidFill>
                  <a:prstClr val="black"/>
                </a:solidFill>
              </a:rPr>
              <a:t>v Paříži práva, připravoval se na kariéru </a:t>
            </a:r>
            <a:r>
              <a:rPr lang="cs-CZ" sz="2400" b="1" dirty="0" smtClean="0">
                <a:solidFill>
                  <a:prstClr val="black"/>
                </a:solidFill>
              </a:rPr>
              <a:t>notáře </a:t>
            </a:r>
          </a:p>
          <a:p>
            <a:pPr marL="285750" indent="-285750">
              <a:buFont typeface="Wingdings" pitchFamily="2" charset="2"/>
              <a:buChar char="q"/>
            </a:pPr>
            <a:r>
              <a:rPr lang="cs-CZ" sz="2400" b="1" dirty="0" smtClean="0">
                <a:solidFill>
                  <a:prstClr val="black"/>
                </a:solidFill>
              </a:rPr>
              <a:t>založil </a:t>
            </a:r>
            <a:r>
              <a:rPr lang="cs-CZ" sz="2400" b="1" dirty="0">
                <a:solidFill>
                  <a:prstClr val="black"/>
                </a:solidFill>
              </a:rPr>
              <a:t>spolu s dalšími 9 mladými lidmi divadlo </a:t>
            </a:r>
            <a:r>
              <a:rPr lang="cs-CZ" sz="2400" b="1" dirty="0" err="1">
                <a:solidFill>
                  <a:prstClr val="black"/>
                </a:solidFill>
              </a:rPr>
              <a:t>Illustre</a:t>
            </a:r>
            <a:r>
              <a:rPr lang="cs-CZ" sz="2400" b="1" dirty="0">
                <a:solidFill>
                  <a:prstClr val="black"/>
                </a:solidFill>
              </a:rPr>
              <a:t> </a:t>
            </a:r>
            <a:r>
              <a:rPr lang="cs-CZ" sz="2400" b="1" dirty="0" err="1" smtClean="0">
                <a:solidFill>
                  <a:prstClr val="black"/>
                </a:solidFill>
              </a:rPr>
              <a:t>Théatre</a:t>
            </a:r>
            <a:endParaRPr lang="cs-CZ" sz="2400" b="1" dirty="0" smtClean="0">
              <a:solidFill>
                <a:prstClr val="black"/>
              </a:solidFill>
            </a:endParaRPr>
          </a:p>
          <a:p>
            <a:pPr marL="285750" indent="-285750">
              <a:buFont typeface="Wingdings" pitchFamily="2" charset="2"/>
              <a:buChar char="q"/>
            </a:pPr>
            <a:r>
              <a:rPr lang="cs-CZ" sz="2400" b="1" dirty="0" smtClean="0">
                <a:solidFill>
                  <a:prstClr val="black"/>
                </a:solidFill>
              </a:rPr>
              <a:t>dělal principála </a:t>
            </a:r>
            <a:r>
              <a:rPr lang="cs-CZ" sz="2400" b="1" dirty="0">
                <a:solidFill>
                  <a:prstClr val="black"/>
                </a:solidFill>
              </a:rPr>
              <a:t>a začal se pokoušet pro svou divadelní společnost </a:t>
            </a:r>
            <a:r>
              <a:rPr lang="cs-CZ" sz="2400" b="1" dirty="0" smtClean="0">
                <a:solidFill>
                  <a:prstClr val="black"/>
                </a:solidFill>
              </a:rPr>
              <a:t>a poprvé </a:t>
            </a:r>
            <a:r>
              <a:rPr lang="cs-CZ" sz="2400" b="1" dirty="0">
                <a:solidFill>
                  <a:prstClr val="black"/>
                </a:solidFill>
              </a:rPr>
              <a:t>psát </a:t>
            </a:r>
            <a:r>
              <a:rPr lang="cs-CZ" sz="2400" b="1" dirty="0" smtClean="0">
                <a:solidFill>
                  <a:prstClr val="black"/>
                </a:solidFill>
              </a:rPr>
              <a:t>hry</a:t>
            </a:r>
            <a:endParaRPr lang="cs-CZ" sz="2400" b="1" dirty="0">
              <a:solidFill>
                <a:prstClr val="black"/>
              </a:solidFill>
            </a:endParaRPr>
          </a:p>
        </p:txBody>
      </p:sp>
      <p:sp>
        <p:nvSpPr>
          <p:cNvPr id="3" name="Nadpis 2"/>
          <p:cNvSpPr>
            <a:spLocks noGrp="1"/>
          </p:cNvSpPr>
          <p:nvPr>
            <p:ph type="title"/>
          </p:nvPr>
        </p:nvSpPr>
        <p:spPr/>
        <p:txBody>
          <a:bodyPr>
            <a:normAutofit/>
          </a:bodyPr>
          <a:lstStyle/>
          <a:p>
            <a:r>
              <a:rPr lang="cs-CZ" sz="5400" b="1" dirty="0" smtClean="0"/>
              <a:t>KDO BYL MOLIÉRE</a:t>
            </a:r>
            <a:endParaRPr lang="cs-CZ" sz="5400" b="1" dirty="0"/>
          </a:p>
        </p:txBody>
      </p:sp>
      <p:sp>
        <p:nvSpPr>
          <p:cNvPr id="4" name="TextovéPole 3"/>
          <p:cNvSpPr txBox="1"/>
          <p:nvPr/>
        </p:nvSpPr>
        <p:spPr>
          <a:xfrm>
            <a:off x="5020554" y="5733256"/>
            <a:ext cx="3870766" cy="83099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400" b="1" dirty="0" smtClean="0">
                <a:solidFill>
                  <a:srgbClr val="C00000"/>
                </a:solidFill>
              </a:rPr>
              <a:t>VYPIŠ DO ODRÁŽEK ČTYŘI DŮLEŽITÉ INFORMACE</a:t>
            </a:r>
            <a:endParaRPr lang="cs-CZ" sz="2400" b="1" dirty="0">
              <a:solidFill>
                <a:srgbClr val="C00000"/>
              </a:solidFill>
            </a:endParaRPr>
          </a:p>
        </p:txBody>
      </p:sp>
    </p:spTree>
    <p:extLst>
      <p:ext uri="{BB962C8B-B14F-4D97-AF65-F5344CB8AC3E}">
        <p14:creationId xmlns:p14="http://schemas.microsoft.com/office/powerpoint/2010/main" val="347884910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2368" y="1533465"/>
            <a:ext cx="8568952" cy="4154984"/>
          </a:xfrm>
          <a:prstGeom prst="rect">
            <a:avLst/>
          </a:prstGeom>
        </p:spPr>
        <p:txBody>
          <a:bodyPr wrap="square">
            <a:spAutoFit/>
          </a:bodyPr>
          <a:lstStyle/>
          <a:p>
            <a:pPr marL="285750" indent="-285750">
              <a:buFont typeface="Wingdings" pitchFamily="2" charset="2"/>
              <a:buChar char="q"/>
            </a:pPr>
            <a:r>
              <a:rPr lang="cs-CZ" sz="2400" b="1" dirty="0" smtClean="0">
                <a:solidFill>
                  <a:prstClr val="black"/>
                </a:solidFill>
              </a:rPr>
              <a:t>francouzský dramatik</a:t>
            </a:r>
            <a:r>
              <a:rPr lang="cs-CZ" sz="2400" b="1" dirty="0">
                <a:solidFill>
                  <a:prstClr val="black"/>
                </a:solidFill>
              </a:rPr>
              <a:t>, herec a </a:t>
            </a:r>
            <a:r>
              <a:rPr lang="cs-CZ" sz="2400" b="1" dirty="0" smtClean="0">
                <a:solidFill>
                  <a:prstClr val="black"/>
                </a:solidFill>
              </a:rPr>
              <a:t>divadelník období klasicismu</a:t>
            </a:r>
          </a:p>
          <a:p>
            <a:pPr marL="285750" indent="-285750">
              <a:buFont typeface="Wingdings" pitchFamily="2" charset="2"/>
              <a:buChar char="q"/>
            </a:pPr>
            <a:r>
              <a:rPr lang="cs-CZ" sz="2400" b="1" dirty="0" smtClean="0">
                <a:solidFill>
                  <a:prstClr val="black"/>
                </a:solidFill>
              </a:rPr>
              <a:t>žil a tvořil v 17. století</a:t>
            </a:r>
          </a:p>
          <a:p>
            <a:pPr marL="285750" indent="-285750">
              <a:buFont typeface="Wingdings" pitchFamily="2" charset="2"/>
              <a:buChar char="q"/>
            </a:pPr>
            <a:r>
              <a:rPr lang="cs-CZ" sz="2400" b="1" dirty="0" smtClean="0">
                <a:solidFill>
                  <a:prstClr val="black"/>
                </a:solidFill>
              </a:rPr>
              <a:t>vlastním </a:t>
            </a:r>
            <a:r>
              <a:rPr lang="cs-CZ" sz="2400" b="1" dirty="0">
                <a:solidFill>
                  <a:prstClr val="black"/>
                </a:solidFill>
              </a:rPr>
              <a:t>jménem Jean-</a:t>
            </a:r>
            <a:r>
              <a:rPr lang="cs-CZ" sz="2400" b="1" dirty="0" err="1">
                <a:solidFill>
                  <a:prstClr val="black"/>
                </a:solidFill>
              </a:rPr>
              <a:t>Baptiste</a:t>
            </a:r>
            <a:r>
              <a:rPr lang="cs-CZ" sz="2400" b="1" dirty="0">
                <a:solidFill>
                  <a:prstClr val="black"/>
                </a:solidFill>
              </a:rPr>
              <a:t> </a:t>
            </a:r>
            <a:r>
              <a:rPr lang="cs-CZ" sz="2400" b="1" dirty="0" err="1" smtClean="0">
                <a:solidFill>
                  <a:prstClr val="black"/>
                </a:solidFill>
              </a:rPr>
              <a:t>Poquelin</a:t>
            </a:r>
            <a:r>
              <a:rPr lang="cs-CZ" sz="2400" b="1" dirty="0" smtClean="0">
                <a:solidFill>
                  <a:prstClr val="black"/>
                </a:solidFill>
              </a:rPr>
              <a:t> </a:t>
            </a:r>
          </a:p>
          <a:p>
            <a:r>
              <a:rPr lang="cs-CZ" sz="2400" b="1" dirty="0">
                <a:solidFill>
                  <a:prstClr val="black"/>
                </a:solidFill>
              </a:rPr>
              <a:t> </a:t>
            </a:r>
            <a:r>
              <a:rPr lang="cs-CZ" sz="2400" b="1" dirty="0" smtClean="0">
                <a:solidFill>
                  <a:prstClr val="black"/>
                </a:solidFill>
              </a:rPr>
              <a:t>                                                                         [</a:t>
            </a:r>
            <a:r>
              <a:rPr lang="cs-CZ" sz="2400" b="1" dirty="0" err="1" smtClean="0">
                <a:solidFill>
                  <a:prstClr val="black"/>
                </a:solidFill>
              </a:rPr>
              <a:t>žán</a:t>
            </a:r>
            <a:r>
              <a:rPr lang="cs-CZ" sz="2400" b="1" dirty="0" smtClean="0">
                <a:solidFill>
                  <a:prstClr val="black"/>
                </a:solidFill>
              </a:rPr>
              <a:t> </a:t>
            </a:r>
            <a:r>
              <a:rPr lang="cs-CZ" sz="2400" b="1" dirty="0" err="1" smtClean="0">
                <a:solidFill>
                  <a:prstClr val="black"/>
                </a:solidFill>
              </a:rPr>
              <a:t>baptist</a:t>
            </a:r>
            <a:r>
              <a:rPr lang="cs-CZ" sz="2400" b="1" dirty="0" smtClean="0">
                <a:solidFill>
                  <a:prstClr val="black"/>
                </a:solidFill>
              </a:rPr>
              <a:t> </a:t>
            </a:r>
            <a:r>
              <a:rPr lang="cs-CZ" sz="2400" b="1" dirty="0" err="1" smtClean="0">
                <a:solidFill>
                  <a:prstClr val="black"/>
                </a:solidFill>
              </a:rPr>
              <a:t>poklén</a:t>
            </a:r>
            <a:r>
              <a:rPr lang="cs-CZ" sz="2400" b="1" dirty="0" smtClean="0">
                <a:solidFill>
                  <a:prstClr val="black"/>
                </a:solidFill>
              </a:rPr>
              <a:t>]</a:t>
            </a:r>
          </a:p>
          <a:p>
            <a:pPr marL="285750" indent="-285750">
              <a:buFont typeface="Wingdings" pitchFamily="2" charset="2"/>
              <a:buChar char="q"/>
            </a:pPr>
            <a:r>
              <a:rPr lang="cs-CZ" sz="2400" b="1" dirty="0" smtClean="0">
                <a:solidFill>
                  <a:schemeClr val="bg2"/>
                </a:solidFill>
              </a:rPr>
              <a:t>narodil </a:t>
            </a:r>
            <a:r>
              <a:rPr lang="cs-CZ" sz="2400" b="1" dirty="0">
                <a:solidFill>
                  <a:schemeClr val="bg2"/>
                </a:solidFill>
              </a:rPr>
              <a:t>v </a:t>
            </a:r>
            <a:r>
              <a:rPr lang="cs-CZ" sz="2400" b="1" dirty="0" smtClean="0">
                <a:solidFill>
                  <a:schemeClr val="bg2"/>
                </a:solidFill>
              </a:rPr>
              <a:t>Paříži </a:t>
            </a:r>
            <a:r>
              <a:rPr lang="cs-CZ" sz="2400" b="1" dirty="0">
                <a:solidFill>
                  <a:schemeClr val="bg2"/>
                </a:solidFill>
              </a:rPr>
              <a:t>v rodině dvorního čalouníka a </a:t>
            </a:r>
            <a:r>
              <a:rPr lang="cs-CZ" sz="2400" b="1" dirty="0" smtClean="0">
                <a:solidFill>
                  <a:schemeClr val="bg2"/>
                </a:solidFill>
              </a:rPr>
              <a:t>truhláře</a:t>
            </a:r>
          </a:p>
          <a:p>
            <a:pPr marL="285750" indent="-285750">
              <a:buFont typeface="Wingdings" pitchFamily="2" charset="2"/>
              <a:buChar char="q"/>
            </a:pPr>
            <a:r>
              <a:rPr lang="cs-CZ" sz="2400" b="1" dirty="0">
                <a:solidFill>
                  <a:schemeClr val="bg2"/>
                </a:solidFill>
              </a:rPr>
              <a:t>d</a:t>
            </a:r>
            <a:r>
              <a:rPr lang="cs-CZ" sz="2400" b="1" dirty="0" smtClean="0">
                <a:solidFill>
                  <a:schemeClr val="bg2"/>
                </a:solidFill>
              </a:rPr>
              <a:t>ostalo </a:t>
            </a:r>
            <a:r>
              <a:rPr lang="cs-CZ" sz="2400" b="1" dirty="0">
                <a:solidFill>
                  <a:schemeClr val="bg2"/>
                </a:solidFill>
              </a:rPr>
              <a:t>se mu skvělého vzdělání a byl předurčen k postavení u </a:t>
            </a:r>
            <a:r>
              <a:rPr lang="cs-CZ" sz="2400" b="1" dirty="0" smtClean="0">
                <a:solidFill>
                  <a:schemeClr val="bg2"/>
                </a:solidFill>
              </a:rPr>
              <a:t>dvora</a:t>
            </a:r>
          </a:p>
          <a:p>
            <a:pPr marL="285750" indent="-285750">
              <a:buFont typeface="Wingdings" pitchFamily="2" charset="2"/>
              <a:buChar char="q"/>
            </a:pPr>
            <a:r>
              <a:rPr lang="cs-CZ" sz="2400" b="1" dirty="0">
                <a:solidFill>
                  <a:schemeClr val="bg2"/>
                </a:solidFill>
              </a:rPr>
              <a:t>s</a:t>
            </a:r>
            <a:r>
              <a:rPr lang="cs-CZ" sz="2400" b="1" dirty="0" smtClean="0">
                <a:solidFill>
                  <a:schemeClr val="bg2"/>
                </a:solidFill>
              </a:rPr>
              <a:t>tudoval </a:t>
            </a:r>
            <a:r>
              <a:rPr lang="cs-CZ" sz="2400" b="1" dirty="0">
                <a:solidFill>
                  <a:schemeClr val="bg2"/>
                </a:solidFill>
              </a:rPr>
              <a:t>v Paříži práva, připravoval se na kariéru </a:t>
            </a:r>
            <a:r>
              <a:rPr lang="cs-CZ" sz="2400" b="1" dirty="0" smtClean="0">
                <a:solidFill>
                  <a:schemeClr val="bg2"/>
                </a:solidFill>
              </a:rPr>
              <a:t>notáře </a:t>
            </a:r>
          </a:p>
          <a:p>
            <a:pPr marL="285750" indent="-285750">
              <a:buFont typeface="Wingdings" pitchFamily="2" charset="2"/>
              <a:buChar char="q"/>
            </a:pPr>
            <a:r>
              <a:rPr lang="cs-CZ" sz="2400" b="1" dirty="0" smtClean="0">
                <a:solidFill>
                  <a:prstClr val="black"/>
                </a:solidFill>
              </a:rPr>
              <a:t>založil </a:t>
            </a:r>
            <a:r>
              <a:rPr lang="cs-CZ" sz="2400" b="1" dirty="0">
                <a:solidFill>
                  <a:schemeClr val="bg2"/>
                </a:solidFill>
              </a:rPr>
              <a:t>spolu s dalšími 9 mladými lidmi </a:t>
            </a:r>
            <a:r>
              <a:rPr lang="cs-CZ" sz="2400" b="1" dirty="0">
                <a:solidFill>
                  <a:prstClr val="black"/>
                </a:solidFill>
              </a:rPr>
              <a:t>divadlo </a:t>
            </a:r>
            <a:r>
              <a:rPr lang="cs-CZ" sz="2400" b="1" dirty="0" err="1">
                <a:solidFill>
                  <a:schemeClr val="bg2"/>
                </a:solidFill>
              </a:rPr>
              <a:t>Illustre</a:t>
            </a:r>
            <a:r>
              <a:rPr lang="cs-CZ" sz="2400" b="1" dirty="0">
                <a:solidFill>
                  <a:schemeClr val="bg2"/>
                </a:solidFill>
              </a:rPr>
              <a:t> </a:t>
            </a:r>
            <a:r>
              <a:rPr lang="cs-CZ" sz="2400" b="1" dirty="0" err="1" smtClean="0">
                <a:solidFill>
                  <a:schemeClr val="bg2"/>
                </a:solidFill>
              </a:rPr>
              <a:t>Théatre</a:t>
            </a:r>
            <a:endParaRPr lang="cs-CZ" sz="2400" b="1" dirty="0" smtClean="0">
              <a:solidFill>
                <a:schemeClr val="bg2"/>
              </a:solidFill>
            </a:endParaRPr>
          </a:p>
          <a:p>
            <a:pPr marL="285750" indent="-285750">
              <a:buFont typeface="Wingdings" pitchFamily="2" charset="2"/>
              <a:buChar char="q"/>
            </a:pPr>
            <a:r>
              <a:rPr lang="cs-CZ" sz="2400" b="1" dirty="0" smtClean="0">
                <a:solidFill>
                  <a:schemeClr val="bg2"/>
                </a:solidFill>
              </a:rPr>
              <a:t>dělal principála </a:t>
            </a:r>
            <a:r>
              <a:rPr lang="cs-CZ" sz="2400" b="1" dirty="0">
                <a:solidFill>
                  <a:schemeClr val="bg2"/>
                </a:solidFill>
              </a:rPr>
              <a:t>a začal se pokoušet pro svou divadelní společnost poprvé psát </a:t>
            </a:r>
            <a:r>
              <a:rPr lang="cs-CZ" sz="2400" b="1" dirty="0" smtClean="0">
                <a:solidFill>
                  <a:schemeClr val="bg2"/>
                </a:solidFill>
              </a:rPr>
              <a:t>hry</a:t>
            </a:r>
            <a:endParaRPr lang="cs-CZ" sz="2400" b="1" dirty="0">
              <a:solidFill>
                <a:schemeClr val="bg2"/>
              </a:solidFill>
            </a:endParaRPr>
          </a:p>
        </p:txBody>
      </p:sp>
      <p:sp>
        <p:nvSpPr>
          <p:cNvPr id="3" name="Nadpis 2"/>
          <p:cNvSpPr>
            <a:spLocks noGrp="1"/>
          </p:cNvSpPr>
          <p:nvPr>
            <p:ph type="title"/>
          </p:nvPr>
        </p:nvSpPr>
        <p:spPr/>
        <p:txBody>
          <a:bodyPr>
            <a:normAutofit/>
          </a:bodyPr>
          <a:lstStyle/>
          <a:p>
            <a:r>
              <a:rPr lang="cs-CZ" sz="5400" b="1" dirty="0" smtClean="0"/>
              <a:t>KDO BYL MOLIÉRE</a:t>
            </a:r>
            <a:endParaRPr lang="cs-CZ" sz="5400" b="1" dirty="0"/>
          </a:p>
        </p:txBody>
      </p:sp>
      <p:sp>
        <p:nvSpPr>
          <p:cNvPr id="4" name="TextovéPole 3"/>
          <p:cNvSpPr txBox="1"/>
          <p:nvPr/>
        </p:nvSpPr>
        <p:spPr>
          <a:xfrm>
            <a:off x="5044598" y="6005048"/>
            <a:ext cx="3870766" cy="46166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400" b="1" dirty="0" smtClean="0">
                <a:solidFill>
                  <a:srgbClr val="C00000"/>
                </a:solidFill>
              </a:rPr>
              <a:t>PRO KONTROLU</a:t>
            </a:r>
            <a:endParaRPr lang="cs-CZ" sz="2400" b="1" dirty="0">
              <a:solidFill>
                <a:srgbClr val="C00000"/>
              </a:solidFill>
            </a:endParaRPr>
          </a:p>
        </p:txBody>
      </p:sp>
    </p:spTree>
    <p:extLst>
      <p:ext uri="{BB962C8B-B14F-4D97-AF65-F5344CB8AC3E}">
        <p14:creationId xmlns:p14="http://schemas.microsoft.com/office/powerpoint/2010/main" val="35033056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5400" b="1" dirty="0" smtClean="0"/>
              <a:t>MOLIÉROVY HRY</a:t>
            </a:r>
            <a:endParaRPr lang="cs-CZ" sz="5400" b="1" dirty="0"/>
          </a:p>
        </p:txBody>
      </p:sp>
      <p:sp>
        <p:nvSpPr>
          <p:cNvPr id="3" name="Obdélník 2"/>
          <p:cNvSpPr/>
          <p:nvPr/>
        </p:nvSpPr>
        <p:spPr>
          <a:xfrm>
            <a:off x="395536" y="1720840"/>
            <a:ext cx="8496944" cy="4154984"/>
          </a:xfrm>
          <a:prstGeom prst="rect">
            <a:avLst/>
          </a:prstGeom>
        </p:spPr>
        <p:txBody>
          <a:bodyPr wrap="square">
            <a:spAutoFit/>
          </a:bodyPr>
          <a:lstStyle/>
          <a:p>
            <a:pPr marL="342900" indent="-342900">
              <a:buFont typeface="Wingdings" pitchFamily="2" charset="2"/>
              <a:buChar char="v"/>
            </a:pPr>
            <a:r>
              <a:rPr lang="cs-CZ" sz="2400" b="1" dirty="0">
                <a:solidFill>
                  <a:prstClr val="black"/>
                </a:solidFill>
              </a:rPr>
              <a:t>Syn měšťana, proti vůli rodiny se stal komediantem. </a:t>
            </a:r>
            <a:endParaRPr lang="cs-CZ" sz="2400" b="1" dirty="0" smtClean="0">
              <a:solidFill>
                <a:prstClr val="black"/>
              </a:solidFill>
            </a:endParaRPr>
          </a:p>
          <a:p>
            <a:pPr marL="342900" indent="-342900">
              <a:buFont typeface="Wingdings" pitchFamily="2" charset="2"/>
              <a:buChar char="v"/>
            </a:pPr>
            <a:r>
              <a:rPr lang="cs-CZ" sz="2400" b="1" dirty="0" smtClean="0">
                <a:solidFill>
                  <a:prstClr val="black"/>
                </a:solidFill>
              </a:rPr>
              <a:t>Původně </a:t>
            </a:r>
            <a:r>
              <a:rPr lang="cs-CZ" sz="2400" b="1" dirty="0">
                <a:solidFill>
                  <a:prstClr val="black"/>
                </a:solidFill>
              </a:rPr>
              <a:t>byl členem </a:t>
            </a:r>
            <a:r>
              <a:rPr lang="cs-CZ" sz="2400" b="1" u="sng" dirty="0">
                <a:solidFill>
                  <a:srgbClr val="D16349">
                    <a:lumMod val="75000"/>
                  </a:srgbClr>
                </a:solidFill>
              </a:rPr>
              <a:t>kočovné společnosti</a:t>
            </a:r>
            <a:r>
              <a:rPr lang="cs-CZ" sz="2400" b="1" dirty="0">
                <a:solidFill>
                  <a:prstClr val="black"/>
                </a:solidFill>
              </a:rPr>
              <a:t>, později si založil svoji vlastní kočovnou společnost. </a:t>
            </a:r>
            <a:endParaRPr lang="cs-CZ" sz="2400" b="1" dirty="0" smtClean="0">
              <a:solidFill>
                <a:prstClr val="black"/>
              </a:solidFill>
            </a:endParaRPr>
          </a:p>
          <a:p>
            <a:pPr marL="342900" indent="-342900">
              <a:buFont typeface="Wingdings" pitchFamily="2" charset="2"/>
              <a:buChar char="v"/>
            </a:pPr>
            <a:r>
              <a:rPr lang="cs-CZ" sz="2400" b="1" dirty="0" smtClean="0">
                <a:solidFill>
                  <a:prstClr val="black"/>
                </a:solidFill>
              </a:rPr>
              <a:t>Brzy </a:t>
            </a:r>
            <a:r>
              <a:rPr lang="cs-CZ" sz="2400" b="1" dirty="0">
                <a:solidFill>
                  <a:prstClr val="black"/>
                </a:solidFill>
              </a:rPr>
              <a:t>se svými hrami proslavil, především mezi chudinou. </a:t>
            </a:r>
            <a:endParaRPr lang="cs-CZ" sz="2400" b="1" dirty="0" smtClean="0">
              <a:solidFill>
                <a:prstClr val="black"/>
              </a:solidFill>
            </a:endParaRPr>
          </a:p>
          <a:p>
            <a:pPr marL="342900" indent="-342900">
              <a:buFont typeface="Wingdings" pitchFamily="2" charset="2"/>
              <a:buChar char="v"/>
            </a:pPr>
            <a:r>
              <a:rPr lang="cs-CZ" sz="2400" b="1" dirty="0" smtClean="0">
                <a:solidFill>
                  <a:prstClr val="black"/>
                </a:solidFill>
              </a:rPr>
              <a:t>Zabýval </a:t>
            </a:r>
            <a:r>
              <a:rPr lang="cs-CZ" sz="2400" b="1" dirty="0">
                <a:solidFill>
                  <a:prstClr val="black"/>
                </a:solidFill>
              </a:rPr>
              <a:t>se tzv. </a:t>
            </a:r>
            <a:r>
              <a:rPr lang="cs-CZ" sz="2400" b="1" u="sng" dirty="0">
                <a:solidFill>
                  <a:srgbClr val="D16349">
                    <a:lumMod val="75000"/>
                  </a:srgbClr>
                </a:solidFill>
              </a:rPr>
              <a:t>nízkým dramatem</a:t>
            </a:r>
            <a:r>
              <a:rPr lang="cs-CZ" sz="2400" b="1" dirty="0">
                <a:solidFill>
                  <a:prstClr val="black"/>
                </a:solidFill>
              </a:rPr>
              <a:t>, především </a:t>
            </a:r>
            <a:r>
              <a:rPr lang="cs-CZ" sz="2400" b="1" u="sng" dirty="0">
                <a:solidFill>
                  <a:srgbClr val="D16349">
                    <a:lumMod val="75000"/>
                  </a:srgbClr>
                </a:solidFill>
              </a:rPr>
              <a:t>komedií a fraškou. </a:t>
            </a:r>
            <a:endParaRPr lang="cs-CZ" sz="2400" b="1" u="sng" dirty="0" smtClean="0">
              <a:solidFill>
                <a:srgbClr val="D16349">
                  <a:lumMod val="75000"/>
                </a:srgbClr>
              </a:solidFill>
            </a:endParaRPr>
          </a:p>
          <a:p>
            <a:pPr marL="342900" indent="-342900">
              <a:buFont typeface="Wingdings" pitchFamily="2" charset="2"/>
              <a:buChar char="v"/>
            </a:pPr>
            <a:r>
              <a:rPr lang="cs-CZ" sz="2400" b="1" dirty="0" smtClean="0">
                <a:solidFill>
                  <a:prstClr val="black"/>
                </a:solidFill>
              </a:rPr>
              <a:t>Protože </a:t>
            </a:r>
            <a:r>
              <a:rPr lang="cs-CZ" sz="2400" b="1" dirty="0">
                <a:solidFill>
                  <a:prstClr val="black"/>
                </a:solidFill>
              </a:rPr>
              <a:t>ve svých hrách kritizoval a zesměšňoval společnost, dostával se do častých sporů s královským dvorem. </a:t>
            </a:r>
            <a:endParaRPr lang="cs-CZ" sz="2400" b="1" dirty="0" smtClean="0">
              <a:solidFill>
                <a:prstClr val="black"/>
              </a:solidFill>
            </a:endParaRPr>
          </a:p>
          <a:p>
            <a:pPr marL="342900" indent="-342900">
              <a:buFont typeface="Wingdings" pitchFamily="2" charset="2"/>
              <a:buChar char="v"/>
            </a:pPr>
            <a:r>
              <a:rPr lang="cs-CZ" sz="2400" b="1" dirty="0" smtClean="0">
                <a:solidFill>
                  <a:prstClr val="black"/>
                </a:solidFill>
              </a:rPr>
              <a:t>Jeho </a:t>
            </a:r>
            <a:r>
              <a:rPr lang="cs-CZ" sz="2400" b="1" dirty="0">
                <a:solidFill>
                  <a:prstClr val="black"/>
                </a:solidFill>
              </a:rPr>
              <a:t>hry se dodnes objevují na </a:t>
            </a:r>
            <a:r>
              <a:rPr lang="cs-CZ" sz="2400" b="1" dirty="0" smtClean="0">
                <a:solidFill>
                  <a:prstClr val="black"/>
                </a:solidFill>
              </a:rPr>
              <a:t>jevištích.</a:t>
            </a:r>
          </a:p>
          <a:p>
            <a:pPr marL="342900" indent="-342900">
              <a:buFont typeface="Wingdings" pitchFamily="2" charset="2"/>
              <a:buChar char="v"/>
            </a:pPr>
            <a:r>
              <a:rPr lang="cs-CZ" sz="2400" b="1" dirty="0" err="1" smtClean="0">
                <a:solidFill>
                  <a:prstClr val="black"/>
                </a:solidFill>
              </a:rPr>
              <a:t>Molière</a:t>
            </a:r>
            <a:r>
              <a:rPr lang="cs-CZ" sz="2400" b="1" dirty="0" smtClean="0">
                <a:solidFill>
                  <a:prstClr val="black"/>
                </a:solidFill>
              </a:rPr>
              <a:t> </a:t>
            </a:r>
            <a:r>
              <a:rPr lang="cs-CZ" sz="2400" b="1" dirty="0">
                <a:solidFill>
                  <a:prstClr val="black"/>
                </a:solidFill>
              </a:rPr>
              <a:t>patří k nejslavnějším dramatikům </a:t>
            </a:r>
            <a:r>
              <a:rPr lang="cs-CZ" sz="2400" b="1" u="sng" dirty="0">
                <a:solidFill>
                  <a:schemeClr val="accent1"/>
                </a:solidFill>
              </a:rPr>
              <a:t>éry</a:t>
            </a:r>
            <a:r>
              <a:rPr lang="cs-CZ" sz="2400" b="1" dirty="0">
                <a:solidFill>
                  <a:schemeClr val="accent1"/>
                </a:solidFill>
              </a:rPr>
              <a:t> </a:t>
            </a:r>
            <a:r>
              <a:rPr lang="cs-CZ" sz="2400" b="1" dirty="0">
                <a:solidFill>
                  <a:prstClr val="black"/>
                </a:solidFill>
              </a:rPr>
              <a:t>francouzského i světového </a:t>
            </a:r>
            <a:r>
              <a:rPr lang="cs-CZ" sz="2400" b="1" u="sng" dirty="0">
                <a:solidFill>
                  <a:srgbClr val="D16349">
                    <a:lumMod val="75000"/>
                  </a:srgbClr>
                </a:solidFill>
              </a:rPr>
              <a:t>klasicismu</a:t>
            </a:r>
            <a:r>
              <a:rPr lang="cs-CZ" dirty="0">
                <a:solidFill>
                  <a:srgbClr val="D16349">
                    <a:lumMod val="75000"/>
                  </a:srgbClr>
                </a:solidFill>
              </a:rPr>
              <a:t>.</a:t>
            </a:r>
          </a:p>
        </p:txBody>
      </p:sp>
      <p:sp>
        <p:nvSpPr>
          <p:cNvPr id="4" name="TextovéPole 3"/>
          <p:cNvSpPr txBox="1"/>
          <p:nvPr/>
        </p:nvSpPr>
        <p:spPr>
          <a:xfrm>
            <a:off x="4606834" y="5661248"/>
            <a:ext cx="3960440" cy="83099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400" b="1" dirty="0" smtClean="0">
                <a:solidFill>
                  <a:srgbClr val="C00000"/>
                </a:solidFill>
              </a:rPr>
              <a:t>POKUS SE VYSVĚTLIT PODTRŽENÉ TERMÍNY</a:t>
            </a:r>
            <a:endParaRPr lang="cs-CZ" sz="2400" b="1" dirty="0">
              <a:solidFill>
                <a:srgbClr val="C00000"/>
              </a:solidFill>
            </a:endParaRPr>
          </a:p>
        </p:txBody>
      </p:sp>
    </p:spTree>
    <p:extLst>
      <p:ext uri="{BB962C8B-B14F-4D97-AF65-F5344CB8AC3E}">
        <p14:creationId xmlns:p14="http://schemas.microsoft.com/office/powerpoint/2010/main" val="5942519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2060848"/>
            <a:ext cx="8568951" cy="4065315"/>
          </a:xfrm>
        </p:spPr>
        <p:txBody>
          <a:bodyPr/>
          <a:lstStyle/>
          <a:p>
            <a:r>
              <a:rPr lang="cs-CZ" b="1" dirty="0" smtClean="0">
                <a:solidFill>
                  <a:schemeClr val="tx1"/>
                </a:solidFill>
              </a:rPr>
              <a:t>KLASICISMUS – umělecký směr 17. století, návrat ke klasickému umění starého </a:t>
            </a:r>
            <a:r>
              <a:rPr lang="cs-CZ" b="1" dirty="0">
                <a:solidFill>
                  <a:schemeClr val="tx1"/>
                </a:solidFill>
              </a:rPr>
              <a:t>Ř</a:t>
            </a:r>
            <a:r>
              <a:rPr lang="cs-CZ" b="1" dirty="0" smtClean="0">
                <a:solidFill>
                  <a:schemeClr val="tx1"/>
                </a:solidFill>
              </a:rPr>
              <a:t>ecka a </a:t>
            </a:r>
            <a:r>
              <a:rPr lang="cs-CZ" b="1" dirty="0">
                <a:solidFill>
                  <a:schemeClr val="tx1"/>
                </a:solidFill>
              </a:rPr>
              <a:t>Ř</a:t>
            </a:r>
            <a:r>
              <a:rPr lang="cs-CZ" b="1" dirty="0" smtClean="0">
                <a:solidFill>
                  <a:schemeClr val="tx1"/>
                </a:solidFill>
              </a:rPr>
              <a:t>íma </a:t>
            </a:r>
          </a:p>
          <a:p>
            <a:r>
              <a:rPr lang="cs-CZ" b="1" dirty="0" smtClean="0">
                <a:solidFill>
                  <a:schemeClr val="tx1"/>
                </a:solidFill>
              </a:rPr>
              <a:t>NÍZKÉ ŽÁNRY = </a:t>
            </a:r>
            <a:r>
              <a:rPr lang="cs-CZ" b="1" dirty="0" smtClean="0">
                <a:solidFill>
                  <a:srgbClr val="C00000"/>
                </a:solidFill>
              </a:rPr>
              <a:t>komedie, fraška, bajka, satira </a:t>
            </a:r>
            <a:r>
              <a:rPr lang="cs-CZ" b="1" dirty="0" smtClean="0">
                <a:solidFill>
                  <a:schemeClr val="tx1"/>
                </a:solidFill>
              </a:rPr>
              <a:t>(zpracovává témata ze současnosti, život neurozených vrstev)</a:t>
            </a:r>
          </a:p>
          <a:p>
            <a:r>
              <a:rPr lang="cs-CZ" b="1" dirty="0" smtClean="0">
                <a:solidFill>
                  <a:schemeClr val="tx1"/>
                </a:solidFill>
              </a:rPr>
              <a:t>VYSOKÉ ŽÁNRY = </a:t>
            </a:r>
            <a:r>
              <a:rPr lang="cs-CZ" b="1" dirty="0" smtClean="0">
                <a:solidFill>
                  <a:srgbClr val="C00000"/>
                </a:solidFill>
              </a:rPr>
              <a:t>óda, epos, tragédie </a:t>
            </a:r>
            <a:r>
              <a:rPr lang="cs-CZ" b="1" dirty="0" smtClean="0">
                <a:solidFill>
                  <a:schemeClr val="tx1"/>
                </a:solidFill>
              </a:rPr>
              <a:t>(zpracovává historická témata)</a:t>
            </a:r>
          </a:p>
          <a:p>
            <a:r>
              <a:rPr lang="cs-CZ" b="1" dirty="0" smtClean="0">
                <a:solidFill>
                  <a:schemeClr val="tx1"/>
                </a:solidFill>
              </a:rPr>
              <a:t>FRAŠKA = lidová divadelní hra</a:t>
            </a:r>
          </a:p>
          <a:p>
            <a:r>
              <a:rPr lang="cs-CZ" b="1" dirty="0" smtClean="0">
                <a:solidFill>
                  <a:schemeClr val="tx1"/>
                </a:solidFill>
              </a:rPr>
              <a:t>ÉRA – historická doba, období</a:t>
            </a:r>
            <a:endParaRPr lang="cs-CZ" b="1" dirty="0">
              <a:solidFill>
                <a:schemeClr val="tx1"/>
              </a:solidFill>
            </a:endParaRPr>
          </a:p>
        </p:txBody>
      </p:sp>
      <p:sp>
        <p:nvSpPr>
          <p:cNvPr id="2" name="Nadpis 1"/>
          <p:cNvSpPr>
            <a:spLocks noGrp="1"/>
          </p:cNvSpPr>
          <p:nvPr>
            <p:ph type="title"/>
          </p:nvPr>
        </p:nvSpPr>
        <p:spPr/>
        <p:txBody>
          <a:bodyPr/>
          <a:lstStyle/>
          <a:p>
            <a:r>
              <a:rPr lang="cs-CZ" b="1" dirty="0" smtClean="0"/>
              <a:t>NOVÉ LITERÁRNÍ TERMÍNY</a:t>
            </a:r>
            <a:endParaRPr lang="cs-CZ" b="1" dirty="0"/>
          </a:p>
        </p:txBody>
      </p:sp>
      <p:sp>
        <p:nvSpPr>
          <p:cNvPr id="4" name="TextovéPole 3"/>
          <p:cNvSpPr txBox="1"/>
          <p:nvPr/>
        </p:nvSpPr>
        <p:spPr>
          <a:xfrm>
            <a:off x="5148064" y="4581128"/>
            <a:ext cx="3168352" cy="193899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400" b="1" dirty="0" smtClean="0">
                <a:solidFill>
                  <a:srgbClr val="C00000"/>
                </a:solidFill>
              </a:rPr>
              <a:t>PRACUJTE S PŘEHLEDEM LITERÁRNÍCH POJMŮ A VYSVĚTLETE OZNAČENÉ VÝRAZY</a:t>
            </a:r>
            <a:endParaRPr lang="cs-CZ" sz="2400" b="1" dirty="0">
              <a:solidFill>
                <a:srgbClr val="C00000"/>
              </a:solidFill>
            </a:endParaRPr>
          </a:p>
        </p:txBody>
      </p:sp>
    </p:spTree>
    <p:extLst>
      <p:ext uri="{BB962C8B-B14F-4D97-AF65-F5344CB8AC3E}">
        <p14:creationId xmlns:p14="http://schemas.microsoft.com/office/powerpoint/2010/main" val="271144172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4800" b="1" dirty="0" smtClean="0"/>
              <a:t>LAKOMEC - FILM</a:t>
            </a:r>
            <a:endParaRPr lang="cs-CZ" sz="4800" b="1" dirty="0"/>
          </a:p>
        </p:txBody>
      </p:sp>
      <p:sp>
        <p:nvSpPr>
          <p:cNvPr id="3" name="TextovéPole 2"/>
          <p:cNvSpPr txBox="1"/>
          <p:nvPr/>
        </p:nvSpPr>
        <p:spPr>
          <a:xfrm>
            <a:off x="2339752" y="6093296"/>
            <a:ext cx="4680520" cy="369332"/>
          </a:xfrm>
          <a:prstGeom prst="rect">
            <a:avLst/>
          </a:prstGeom>
          <a:noFill/>
        </p:spPr>
        <p:txBody>
          <a:bodyPr wrap="square" rtlCol="0">
            <a:spAutoFit/>
          </a:bodyPr>
          <a:lstStyle/>
          <a:p>
            <a:r>
              <a:rPr lang="cs-CZ" i="1" dirty="0" smtClean="0"/>
              <a:t>. </a:t>
            </a:r>
            <a:endParaRPr lang="cs-CZ" dirty="0"/>
          </a:p>
        </p:txBody>
      </p:sp>
      <p:sp>
        <p:nvSpPr>
          <p:cNvPr id="5" name="TextovéPole 4"/>
          <p:cNvSpPr txBox="1"/>
          <p:nvPr/>
        </p:nvSpPr>
        <p:spPr>
          <a:xfrm>
            <a:off x="4067944" y="2814665"/>
            <a:ext cx="4392488" cy="138499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800" b="1" dirty="0" smtClean="0">
                <a:hlinkClick r:id="rId2"/>
              </a:rPr>
              <a:t>UPOUTÁVKA</a:t>
            </a:r>
            <a:r>
              <a:rPr lang="cs-CZ" sz="2800" b="1" dirty="0" smtClean="0"/>
              <a:t> NA FILM LAKOMEC VE FRANCOUZSKÉM JAZYCE</a:t>
            </a:r>
            <a:endParaRPr lang="cs-CZ" sz="2800" b="1" dirty="0"/>
          </a:p>
        </p:txBody>
      </p:sp>
      <p:sp>
        <p:nvSpPr>
          <p:cNvPr id="6" name="Zástupný symbol pro obsah 5"/>
          <p:cNvSpPr>
            <a:spLocks noGrp="1"/>
          </p:cNvSpPr>
          <p:nvPr>
            <p:ph idx="1"/>
          </p:nvPr>
        </p:nvSpPr>
        <p:spPr/>
        <p:txBody>
          <a:bodyPr/>
          <a:lstStyle/>
          <a:p>
            <a:pPr marL="0" indent="0">
              <a:buNone/>
            </a:pPr>
            <a:endParaRPr lang="cs-CZ" dirty="0"/>
          </a:p>
        </p:txBody>
      </p:sp>
      <p:pic>
        <p:nvPicPr>
          <p:cNvPr id="3075" name="Picture 3" descr="C:\Users\EU12\AppData\Local\Microsoft\Windows\Temporary Internet Files\Content.IE5\T5O0BKPZ\MC900390686[1].wmf"/>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32040" y="4457731"/>
            <a:ext cx="2379567" cy="20048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EU12\AppData\Local\Microsoft\Windows\Temporary Internet Files\Content.IE5\7PRYBJ38\MC900054917[1].wmf"/>
          <p:cNvPicPr>
            <a:picLocks noChangeAspect="1" noChangeArrowheads="1"/>
          </p:cNvPicPr>
          <p:nvPr/>
        </p:nvPicPr>
        <p:blipFill>
          <a:blip r:embed="rId4"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12075" y="2742099"/>
            <a:ext cx="3506709" cy="3431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06763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1772816"/>
            <a:ext cx="8568952" cy="4680520"/>
          </a:xfrm>
        </p:spPr>
        <p:txBody>
          <a:bodyPr>
            <a:normAutofit/>
          </a:bodyPr>
          <a:lstStyle/>
          <a:p>
            <a:r>
              <a:rPr lang="cs-CZ" sz="1800" b="1" i="1" u="sng" dirty="0" smtClean="0">
                <a:solidFill>
                  <a:schemeClr val="accent1"/>
                </a:solidFill>
                <a:uFill>
                  <a:solidFill>
                    <a:srgbClr val="00B050"/>
                  </a:solidFill>
                </a:uFill>
              </a:rPr>
              <a:t>Harpagon</a:t>
            </a:r>
            <a:r>
              <a:rPr lang="cs-CZ" sz="1800" u="sng" dirty="0" smtClean="0">
                <a:uFill>
                  <a:solidFill>
                    <a:srgbClr val="00B050"/>
                  </a:solidFill>
                </a:uFill>
              </a:rPr>
              <a:t> </a:t>
            </a:r>
            <a:r>
              <a:rPr lang="cs-CZ" sz="1800" dirty="0" smtClean="0"/>
              <a:t>– </a:t>
            </a:r>
            <a:r>
              <a:rPr lang="cs-CZ" sz="1800" dirty="0" smtClean="0">
                <a:solidFill>
                  <a:schemeClr val="tx1"/>
                </a:solidFill>
              </a:rPr>
              <a:t>Moliére na něm ukazuje obraz lichváře, který je pro své peníze ochoten obětovat cokoliv - citovými vztahy počínaje a vlastní rodinou konče. Ztráta peněz pro něj znamená naprostou tragédii, nenávist ke všemu živému, nechuť k životu a ztracený smysl života.</a:t>
            </a:r>
          </a:p>
          <a:p>
            <a:r>
              <a:rPr lang="cs-CZ" sz="1800" b="1" i="1" u="sng" dirty="0" smtClean="0">
                <a:solidFill>
                  <a:schemeClr val="accent1"/>
                </a:solidFill>
                <a:uFill>
                  <a:solidFill>
                    <a:srgbClr val="00B050"/>
                  </a:solidFill>
                </a:uFill>
              </a:rPr>
              <a:t>Čipera</a:t>
            </a:r>
            <a:r>
              <a:rPr lang="cs-CZ" sz="1800" dirty="0" smtClean="0">
                <a:solidFill>
                  <a:schemeClr val="tx1"/>
                </a:solidFill>
              </a:rPr>
              <a:t>– Je zcela oddaný svému pánu </a:t>
            </a:r>
            <a:r>
              <a:rPr lang="cs-CZ" sz="1800" dirty="0" err="1" smtClean="0">
                <a:solidFill>
                  <a:schemeClr val="tx1"/>
                </a:solidFill>
              </a:rPr>
              <a:t>Kleantovi</a:t>
            </a:r>
            <a:r>
              <a:rPr lang="cs-CZ" sz="1800" dirty="0" smtClean="0">
                <a:solidFill>
                  <a:schemeClr val="tx1"/>
                </a:solidFill>
              </a:rPr>
              <a:t>. S myšlenkou, že svému pánovi pomůže, ukradl Harpagonovi jeho skříňku s penězi.</a:t>
            </a:r>
          </a:p>
          <a:p>
            <a:r>
              <a:rPr lang="cs-CZ" sz="1800" b="1" i="1" u="sng" dirty="0" smtClean="0">
                <a:solidFill>
                  <a:schemeClr val="accent1"/>
                </a:solidFill>
                <a:uFill>
                  <a:solidFill>
                    <a:srgbClr val="00B050"/>
                  </a:solidFill>
                </a:uFill>
              </a:rPr>
              <a:t>Kleantes</a:t>
            </a:r>
            <a:r>
              <a:rPr lang="cs-CZ" sz="1800" u="sng" dirty="0" smtClean="0">
                <a:solidFill>
                  <a:schemeClr val="tx1"/>
                </a:solidFill>
                <a:uFill>
                  <a:solidFill>
                    <a:srgbClr val="00B050"/>
                  </a:solidFill>
                </a:uFill>
              </a:rPr>
              <a:t> </a:t>
            </a:r>
            <a:r>
              <a:rPr lang="cs-CZ" sz="1800" dirty="0" smtClean="0">
                <a:solidFill>
                  <a:schemeClr val="tx1"/>
                </a:solidFill>
              </a:rPr>
              <a:t>– Harpagonův syn. Zamiloval se do Mariany, i když byla velice chudá. Šílená láska k penězům jeho otce se mu příčí. Je tedy jeho pravým opakem.</a:t>
            </a:r>
          </a:p>
          <a:p>
            <a:r>
              <a:rPr lang="cs-CZ" sz="1800" b="1" i="1" u="sng" dirty="0" smtClean="0">
                <a:solidFill>
                  <a:schemeClr val="accent1"/>
                </a:solidFill>
                <a:uFill>
                  <a:solidFill>
                    <a:srgbClr val="00B050"/>
                  </a:solidFill>
                </a:uFill>
              </a:rPr>
              <a:t>Mariana</a:t>
            </a:r>
            <a:r>
              <a:rPr lang="cs-CZ" sz="1800" dirty="0" smtClean="0">
                <a:solidFill>
                  <a:schemeClr val="accent1"/>
                </a:solidFill>
              </a:rPr>
              <a:t> </a:t>
            </a:r>
            <a:r>
              <a:rPr lang="cs-CZ" sz="1800" dirty="0" smtClean="0">
                <a:solidFill>
                  <a:schemeClr val="tx1"/>
                </a:solidFill>
              </a:rPr>
              <a:t>– Chudá dívka, která se stará o svou nemocnou matku. Zamilovala se do </a:t>
            </a:r>
            <a:r>
              <a:rPr lang="cs-CZ" sz="1800" dirty="0" err="1" smtClean="0">
                <a:solidFill>
                  <a:schemeClr val="tx1"/>
                </a:solidFill>
              </a:rPr>
              <a:t>Kleanta</a:t>
            </a:r>
            <a:r>
              <a:rPr lang="cs-CZ" sz="1800" dirty="0" smtClean="0">
                <a:solidFill>
                  <a:schemeClr val="tx1"/>
                </a:solidFill>
              </a:rPr>
              <a:t>. Ne pro jeho peníze, ale proto, že je takový, jaký je.</a:t>
            </a:r>
          </a:p>
          <a:p>
            <a:r>
              <a:rPr lang="cs-CZ" sz="1800" b="1" i="1" u="sng" dirty="0" smtClean="0">
                <a:solidFill>
                  <a:schemeClr val="accent1"/>
                </a:solidFill>
                <a:uFill>
                  <a:solidFill>
                    <a:srgbClr val="00B050"/>
                  </a:solidFill>
                </a:uFill>
              </a:rPr>
              <a:t>Valér</a:t>
            </a:r>
            <a:r>
              <a:rPr lang="cs-CZ" sz="1800" u="sng" dirty="0" smtClean="0">
                <a:solidFill>
                  <a:schemeClr val="tx1"/>
                </a:solidFill>
                <a:uFill>
                  <a:solidFill>
                    <a:srgbClr val="00B050"/>
                  </a:solidFill>
                </a:uFill>
              </a:rPr>
              <a:t> </a:t>
            </a:r>
            <a:r>
              <a:rPr lang="cs-CZ" sz="1800" dirty="0" smtClean="0">
                <a:solidFill>
                  <a:schemeClr val="tx1"/>
                </a:solidFill>
              </a:rPr>
              <a:t>– sluha Harpagona; zamilovaný do jeho dcery Elišky.</a:t>
            </a:r>
          </a:p>
          <a:p>
            <a:r>
              <a:rPr lang="cs-CZ" sz="1800" b="1" i="1" u="sng" dirty="0" smtClean="0">
                <a:solidFill>
                  <a:schemeClr val="accent1"/>
                </a:solidFill>
                <a:uFill>
                  <a:solidFill>
                    <a:srgbClr val="00B050"/>
                  </a:solidFill>
                </a:uFill>
              </a:rPr>
              <a:t>Eliška</a:t>
            </a:r>
            <a:r>
              <a:rPr lang="cs-CZ" sz="1800" u="sng" dirty="0" smtClean="0">
                <a:solidFill>
                  <a:schemeClr val="accent1"/>
                </a:solidFill>
                <a:uFill>
                  <a:solidFill>
                    <a:srgbClr val="00B050"/>
                  </a:solidFill>
                </a:uFill>
              </a:rPr>
              <a:t> </a:t>
            </a:r>
            <a:r>
              <a:rPr lang="cs-CZ" sz="1800" dirty="0" smtClean="0">
                <a:solidFill>
                  <a:schemeClr val="tx1"/>
                </a:solidFill>
              </a:rPr>
              <a:t>– dcera Harpagona; zamilovaná do </a:t>
            </a:r>
            <a:r>
              <a:rPr lang="cs-CZ" sz="1800" dirty="0" err="1" smtClean="0">
                <a:solidFill>
                  <a:schemeClr val="tx1"/>
                </a:solidFill>
              </a:rPr>
              <a:t>Valéra</a:t>
            </a:r>
            <a:r>
              <a:rPr lang="cs-CZ" sz="1800" dirty="0" smtClean="0">
                <a:solidFill>
                  <a:schemeClr val="tx1"/>
                </a:solidFill>
              </a:rPr>
              <a:t>.</a:t>
            </a:r>
          </a:p>
          <a:p>
            <a:r>
              <a:rPr lang="cs-CZ" sz="1800" b="1" i="1" u="sng" dirty="0" smtClean="0">
                <a:solidFill>
                  <a:schemeClr val="accent1"/>
                </a:solidFill>
                <a:uFill>
                  <a:solidFill>
                    <a:srgbClr val="00B050"/>
                  </a:solidFill>
                </a:uFill>
              </a:rPr>
              <a:t>Anselm</a:t>
            </a:r>
            <a:r>
              <a:rPr lang="cs-CZ" sz="1800" dirty="0" smtClean="0">
                <a:solidFill>
                  <a:schemeClr val="tx1"/>
                </a:solidFill>
              </a:rPr>
              <a:t> – šlechtic, má si vzít Elišku proti její vůli; otec </a:t>
            </a:r>
            <a:r>
              <a:rPr lang="cs-CZ" sz="1800" dirty="0" err="1" smtClean="0">
                <a:solidFill>
                  <a:schemeClr val="tx1"/>
                </a:solidFill>
              </a:rPr>
              <a:t>Valéra</a:t>
            </a:r>
            <a:r>
              <a:rPr lang="cs-CZ" sz="1800" dirty="0" smtClean="0">
                <a:solidFill>
                  <a:schemeClr val="tx1"/>
                </a:solidFill>
              </a:rPr>
              <a:t> a Mariany (jak se na konci hry ukáže).</a:t>
            </a:r>
          </a:p>
        </p:txBody>
      </p:sp>
      <p:sp>
        <p:nvSpPr>
          <p:cNvPr id="2" name="Nadpis 1"/>
          <p:cNvSpPr>
            <a:spLocks noGrp="1"/>
          </p:cNvSpPr>
          <p:nvPr>
            <p:ph type="title"/>
          </p:nvPr>
        </p:nvSpPr>
        <p:spPr/>
        <p:txBody>
          <a:bodyPr>
            <a:normAutofit/>
          </a:bodyPr>
          <a:lstStyle/>
          <a:p>
            <a:r>
              <a:rPr lang="cs-CZ" sz="6000" b="1" dirty="0" smtClean="0">
                <a:solidFill>
                  <a:schemeClr val="bg1"/>
                </a:solidFill>
              </a:rPr>
              <a:t>POSTAVY</a:t>
            </a:r>
            <a:endParaRPr lang="cs-CZ" sz="6000" b="1" dirty="0">
              <a:solidFill>
                <a:schemeClr val="bg1"/>
              </a:solidFill>
            </a:endParaRPr>
          </a:p>
        </p:txBody>
      </p:sp>
      <p:sp>
        <p:nvSpPr>
          <p:cNvPr id="4" name="TextovéPole 3"/>
          <p:cNvSpPr txBox="1"/>
          <p:nvPr/>
        </p:nvSpPr>
        <p:spPr>
          <a:xfrm>
            <a:off x="2699792" y="5986739"/>
            <a:ext cx="6120680" cy="707886"/>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000" b="1" dirty="0" smtClean="0">
                <a:solidFill>
                  <a:srgbClr val="C00000"/>
                </a:solidFill>
              </a:rPr>
              <a:t>NA ZÁKLADĚ CHARAKTERISTIKY POSTAV SE POKUSTE SESTAVIT DĚJ KOMEDIE</a:t>
            </a:r>
            <a:endParaRPr lang="cs-CZ" sz="2000" b="1" dirty="0">
              <a:solidFill>
                <a:srgbClr val="C00000"/>
              </a:solidFill>
            </a:endParaRPr>
          </a:p>
        </p:txBody>
      </p:sp>
    </p:spTree>
    <p:extLst>
      <p:ext uri="{BB962C8B-B14F-4D97-AF65-F5344CB8AC3E}">
        <p14:creationId xmlns:p14="http://schemas.microsoft.com/office/powerpoint/2010/main" val="223109760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5805264"/>
            <a:ext cx="5370351" cy="83099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400" b="1" dirty="0" smtClean="0"/>
              <a:t>DIVADLO PETRA BEZRUČE OSTRAVA – </a:t>
            </a:r>
            <a:r>
              <a:rPr lang="cs-CZ" sz="2400" b="1" dirty="0" smtClean="0">
                <a:hlinkClick r:id="rId2"/>
              </a:rPr>
              <a:t>PŘEDSTAVENÍ</a:t>
            </a:r>
            <a:r>
              <a:rPr lang="cs-CZ" sz="2400" b="1" dirty="0" smtClean="0"/>
              <a:t> LAKOMEC</a:t>
            </a:r>
            <a:endParaRPr lang="cs-CZ" sz="24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361" y="1340768"/>
            <a:ext cx="4578263" cy="3997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10950" t="11912" r="50000" b="27926"/>
          <a:stretch/>
        </p:blipFill>
        <p:spPr bwMode="auto">
          <a:xfrm>
            <a:off x="6156176" y="1340768"/>
            <a:ext cx="1787857" cy="240200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chemeClr val="accent1"/>
                </a:solidFill>
              </a14:hiddenFill>
            </a:ext>
          </a:extLst>
        </p:spPr>
      </p:pic>
      <p:pic>
        <p:nvPicPr>
          <p:cNvPr id="2052" name="Picture 4"/>
          <p:cNvPicPr>
            <a:picLocks noChangeAspect="1" noChangeArrowheads="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158096" y="4137462"/>
            <a:ext cx="1785937" cy="24018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0136065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67544" y="1916832"/>
            <a:ext cx="8424936" cy="4464496"/>
          </a:xfrm>
        </p:spPr>
        <p:style>
          <a:lnRef idx="1">
            <a:schemeClr val="accent1"/>
          </a:lnRef>
          <a:fillRef idx="2">
            <a:schemeClr val="accent1"/>
          </a:fillRef>
          <a:effectRef idx="1">
            <a:schemeClr val="accent1"/>
          </a:effectRef>
          <a:fontRef idx="minor">
            <a:schemeClr val="dk1"/>
          </a:fontRef>
        </p:style>
        <p:txBody>
          <a:bodyPr>
            <a:normAutofit lnSpcReduction="10000"/>
          </a:bodyPr>
          <a:lstStyle/>
          <a:p>
            <a:pPr marL="0" indent="0">
              <a:buClr>
                <a:schemeClr val="accent1">
                  <a:lumMod val="75000"/>
                </a:schemeClr>
              </a:buClr>
              <a:buNone/>
            </a:pPr>
            <a:endParaRPr lang="cs-CZ" sz="1800" b="1" dirty="0" smtClean="0">
              <a:solidFill>
                <a:schemeClr val="accent1">
                  <a:lumMod val="75000"/>
                </a:schemeClr>
              </a:solidFill>
            </a:endParaRPr>
          </a:p>
          <a:p>
            <a:pPr marL="285750" indent="-285750">
              <a:buClr>
                <a:schemeClr val="tx2">
                  <a:lumMod val="25000"/>
                </a:schemeClr>
              </a:buClr>
              <a:buFont typeface="Wingdings" pitchFamily="2" charset="2"/>
              <a:buChar char="q"/>
            </a:pPr>
            <a:r>
              <a:rPr lang="cs-CZ" b="1" dirty="0" smtClean="0">
                <a:solidFill>
                  <a:schemeClr val="tx2">
                    <a:lumMod val="25000"/>
                  </a:schemeClr>
                </a:solidFill>
              </a:rPr>
              <a:t>DRAMATIK</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HEREC</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PRINCIPÁL</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KLASICISMUS</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VYSOKÉ A NÍZKÉ ŽÁNRY</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FRAŠKA</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KOMEDIE</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DIVADLO PETRA BEZRUČE</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DIVADLO NA VINOHRADECH</a:t>
            </a:r>
          </a:p>
          <a:p>
            <a:pPr marL="285750" indent="-285750">
              <a:buClr>
                <a:schemeClr val="tx2">
                  <a:lumMod val="25000"/>
                </a:schemeClr>
              </a:buClr>
              <a:buFont typeface="Wingdings" pitchFamily="2" charset="2"/>
              <a:buChar char="q"/>
            </a:pPr>
            <a:r>
              <a:rPr lang="cs-CZ" b="1" dirty="0" smtClean="0">
                <a:solidFill>
                  <a:schemeClr val="tx2">
                    <a:lumMod val="25000"/>
                  </a:schemeClr>
                </a:solidFill>
              </a:rPr>
              <a:t>BURANTEATR BRNO</a:t>
            </a: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2800" b="1" dirty="0" smtClean="0">
              <a:solidFill>
                <a:schemeClr val="tx2">
                  <a:lumMod val="25000"/>
                </a:schemeClr>
              </a:solidFill>
            </a:endParaRPr>
          </a:p>
          <a:p>
            <a:pPr marL="285750" indent="-285750">
              <a:buFont typeface="Wingdings" pitchFamily="2" charset="2"/>
              <a:buChar char="q"/>
            </a:pPr>
            <a:endParaRPr lang="cs-CZ" dirty="0" smtClean="0"/>
          </a:p>
          <a:p>
            <a:pPr marL="285750" indent="-285750">
              <a:buFont typeface="Wingdings" pitchFamily="2" charset="2"/>
              <a:buChar char="q"/>
            </a:pPr>
            <a:endParaRPr lang="cs-CZ" dirty="0" smtClean="0"/>
          </a:p>
          <a:p>
            <a:pPr marL="285750" indent="-285750">
              <a:buFont typeface="Wingdings" pitchFamily="2" charset="2"/>
              <a:buChar char="q"/>
            </a:pPr>
            <a:endParaRPr lang="cs-CZ" dirty="0"/>
          </a:p>
        </p:txBody>
      </p:sp>
      <p:sp>
        <p:nvSpPr>
          <p:cNvPr id="3" name="Nadpis 2"/>
          <p:cNvSpPr>
            <a:spLocks noGrp="1"/>
          </p:cNvSpPr>
          <p:nvPr>
            <p:ph type="title"/>
          </p:nvPr>
        </p:nvSpPr>
        <p:spPr>
          <a:xfrm>
            <a:off x="457200" y="267494"/>
            <a:ext cx="8507288" cy="1399032"/>
          </a:xfrm>
        </p:spPr>
        <p:style>
          <a:lnRef idx="1">
            <a:schemeClr val="accent1"/>
          </a:lnRef>
          <a:fillRef idx="3">
            <a:schemeClr val="accent1"/>
          </a:fillRef>
          <a:effectRef idx="2">
            <a:schemeClr val="accent1"/>
          </a:effectRef>
          <a:fontRef idx="minor">
            <a:schemeClr val="lt1"/>
          </a:fontRef>
        </p:style>
        <p:txBody>
          <a:bodyPr>
            <a:normAutofit/>
          </a:bodyPr>
          <a:lstStyle/>
          <a:p>
            <a:pPr algn="ctr"/>
            <a:r>
              <a:rPr lang="cs-CZ" sz="4800" dirty="0" smtClean="0">
                <a:solidFill>
                  <a:schemeClr val="bg1"/>
                </a:solidFill>
                <a:latin typeface="Arial Black" pitchFamily="34" charset="0"/>
              </a:rPr>
              <a:t>LITERÁRNÍ TERMÍNY</a:t>
            </a:r>
            <a:endParaRPr lang="cs-CZ" sz="4800" dirty="0">
              <a:solidFill>
                <a:schemeClr val="bg1"/>
              </a:solidFill>
              <a:latin typeface="Arial Black" pitchFamily="34" charset="0"/>
            </a:endParaRPr>
          </a:p>
        </p:txBody>
      </p:sp>
    </p:spTree>
    <p:extLst>
      <p:ext uri="{BB962C8B-B14F-4D97-AF65-F5344CB8AC3E}">
        <p14:creationId xmlns:p14="http://schemas.microsoft.com/office/powerpoint/2010/main" val="390759296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7504" y="1628800"/>
            <a:ext cx="8856984" cy="5229200"/>
          </a:xfrm>
        </p:spPr>
        <p:style>
          <a:lnRef idx="3">
            <a:schemeClr val="lt1"/>
          </a:lnRef>
          <a:fillRef idx="1">
            <a:schemeClr val="accent1"/>
          </a:fillRef>
          <a:effectRef idx="1">
            <a:schemeClr val="accent1"/>
          </a:effectRef>
          <a:fontRef idx="minor">
            <a:schemeClr val="lt1"/>
          </a:fontRef>
        </p:style>
        <p:txBody>
          <a:bodyPr>
            <a:normAutofit fontScale="92500" lnSpcReduction="10000"/>
          </a:bodyPr>
          <a:lstStyle/>
          <a:p>
            <a:pPr marL="457200" indent="-457200">
              <a:buClrTx/>
            </a:pPr>
            <a:r>
              <a:rPr lang="cs-CZ" dirty="0" smtClean="0">
                <a:solidFill>
                  <a:schemeClr val="bg1"/>
                </a:solidFill>
              </a:rPr>
              <a:t>MIGNARD, Nicolas. </a:t>
            </a:r>
            <a:r>
              <a:rPr lang="cs-CZ" dirty="0">
                <a:solidFill>
                  <a:schemeClr val="bg1"/>
                </a:solidFill>
              </a:rPr>
              <a:t>Http</a:t>
            </a:r>
            <a:r>
              <a:rPr lang="cs-CZ" dirty="0" smtClean="0">
                <a:solidFill>
                  <a:schemeClr val="bg1"/>
                </a:solidFill>
              </a:rPr>
              <a:t>://en.wikipedia.org</a:t>
            </a:r>
            <a:r>
              <a:rPr lang="cs-CZ" dirty="0">
                <a:solidFill>
                  <a:schemeClr val="bg1"/>
                </a:solidFill>
              </a:rPr>
              <a:t> [online]. 06:44, 13 </a:t>
            </a:r>
            <a:r>
              <a:rPr lang="cs-CZ" dirty="0" err="1">
                <a:solidFill>
                  <a:schemeClr val="bg1"/>
                </a:solidFill>
              </a:rPr>
              <a:t>March</a:t>
            </a:r>
            <a:r>
              <a:rPr lang="cs-CZ" dirty="0">
                <a:solidFill>
                  <a:schemeClr val="bg1"/>
                </a:solidFill>
              </a:rPr>
              <a:t> </a:t>
            </a:r>
            <a:r>
              <a:rPr lang="cs-CZ" dirty="0" smtClean="0">
                <a:solidFill>
                  <a:schemeClr val="bg1"/>
                </a:solidFill>
              </a:rPr>
              <a:t>2006. </a:t>
            </a:r>
            <a:r>
              <a:rPr lang="cs-CZ" dirty="0">
                <a:solidFill>
                  <a:schemeClr val="bg1"/>
                </a:solidFill>
              </a:rPr>
              <a:t>[cit. 2011-11-19] File:Molière - Nicolas </a:t>
            </a:r>
            <a:r>
              <a:rPr lang="cs-CZ" dirty="0" err="1">
                <a:solidFill>
                  <a:schemeClr val="bg1"/>
                </a:solidFill>
              </a:rPr>
              <a:t>Mignard</a:t>
            </a:r>
            <a:r>
              <a:rPr lang="cs-CZ" dirty="0">
                <a:solidFill>
                  <a:schemeClr val="bg1"/>
                </a:solidFill>
              </a:rPr>
              <a:t> (1658).</a:t>
            </a:r>
            <a:r>
              <a:rPr lang="cs-CZ" dirty="0" err="1">
                <a:solidFill>
                  <a:schemeClr val="bg1"/>
                </a:solidFill>
              </a:rPr>
              <a:t>jpg</a:t>
            </a:r>
            <a:r>
              <a:rPr lang="cs-CZ" dirty="0">
                <a:solidFill>
                  <a:schemeClr val="bg1"/>
                </a:solidFill>
              </a:rPr>
              <a:t>. Dostupné z WWW: &lt;http://en.wikipedia.org/wiki/File:Moli%C3%A8re_-_Nicolas_Mignard_(1658).</a:t>
            </a:r>
            <a:r>
              <a:rPr lang="cs-CZ" dirty="0" err="1">
                <a:solidFill>
                  <a:schemeClr val="bg1"/>
                </a:solidFill>
              </a:rPr>
              <a:t>jpg</a:t>
            </a:r>
            <a:r>
              <a:rPr lang="cs-CZ" dirty="0" smtClean="0">
                <a:solidFill>
                  <a:schemeClr val="bg1"/>
                </a:solidFill>
              </a:rPr>
              <a:t>&gt;.</a:t>
            </a:r>
          </a:p>
          <a:p>
            <a:pPr marL="457200" indent="-457200">
              <a:buClrTx/>
            </a:pPr>
            <a:r>
              <a:rPr lang="cs-CZ" dirty="0" smtClean="0">
                <a:solidFill>
                  <a:schemeClr val="bg1"/>
                </a:solidFill>
              </a:rPr>
              <a:t>GÉRÔME, Jean-</a:t>
            </a:r>
            <a:r>
              <a:rPr lang="cs-CZ" dirty="0" err="1" smtClean="0">
                <a:solidFill>
                  <a:schemeClr val="bg1"/>
                </a:solidFill>
              </a:rPr>
              <a:t>Léon</a:t>
            </a:r>
            <a:r>
              <a:rPr lang="cs-CZ" dirty="0" smtClean="0">
                <a:solidFill>
                  <a:schemeClr val="bg1"/>
                </a:solidFill>
              </a:rPr>
              <a:t>. </a:t>
            </a:r>
            <a:r>
              <a:rPr lang="cs-CZ" dirty="0">
                <a:solidFill>
                  <a:schemeClr val="bg1"/>
                </a:solidFill>
              </a:rPr>
              <a:t>Http</a:t>
            </a:r>
            <a:r>
              <a:rPr lang="cs-CZ" dirty="0" smtClean="0">
                <a:solidFill>
                  <a:schemeClr val="bg1"/>
                </a:solidFill>
              </a:rPr>
              <a:t>://en.wikipedia.org</a:t>
            </a:r>
            <a:r>
              <a:rPr lang="cs-CZ" dirty="0">
                <a:solidFill>
                  <a:schemeClr val="bg1"/>
                </a:solidFill>
              </a:rPr>
              <a:t> [online]. 18:34, 31 </a:t>
            </a:r>
            <a:r>
              <a:rPr lang="cs-CZ" dirty="0" err="1">
                <a:solidFill>
                  <a:schemeClr val="bg1"/>
                </a:solidFill>
              </a:rPr>
              <a:t>October</a:t>
            </a:r>
            <a:r>
              <a:rPr lang="cs-CZ" dirty="0">
                <a:solidFill>
                  <a:schemeClr val="bg1"/>
                </a:solidFill>
              </a:rPr>
              <a:t> 2007. [cit. 2011-11-19</a:t>
            </a:r>
            <a:r>
              <a:rPr lang="cs-CZ" dirty="0" smtClean="0">
                <a:solidFill>
                  <a:schemeClr val="bg1"/>
                </a:solidFill>
              </a:rPr>
              <a:t>]</a:t>
            </a:r>
            <a:r>
              <a:rPr lang="fr-FR" dirty="0">
                <a:solidFill>
                  <a:schemeClr val="bg1"/>
                </a:solidFill>
              </a:rPr>
              <a:t> File:Jean-Léon Gérôme - Louis XIV and Moliere.jpg</a:t>
            </a:r>
            <a:r>
              <a:rPr lang="cs-CZ" dirty="0" smtClean="0">
                <a:solidFill>
                  <a:schemeClr val="bg1"/>
                </a:solidFill>
              </a:rPr>
              <a:t>. </a:t>
            </a:r>
            <a:r>
              <a:rPr lang="cs-CZ" dirty="0">
                <a:solidFill>
                  <a:schemeClr val="bg1"/>
                </a:solidFill>
              </a:rPr>
              <a:t>Dostupné z WWW: &lt;http://en.wikipedia.org/wiki/File:Jean-L%C3%A9on_G%C3%A9r%C3%B4me_-_Louis_XIV_and_Moliere.jpg&gt;.</a:t>
            </a:r>
          </a:p>
          <a:p>
            <a:pPr marL="457200" indent="-457200">
              <a:buClrTx/>
            </a:pPr>
            <a:r>
              <a:rPr lang="cs-CZ" dirty="0"/>
              <a:t>MOLIERE and </a:t>
            </a:r>
            <a:r>
              <a:rPr lang="cs-CZ" dirty="0" smtClean="0"/>
              <a:t>WATTS, John</a:t>
            </a:r>
            <a:r>
              <a:rPr lang="cs-CZ" dirty="0" smtClean="0">
                <a:solidFill>
                  <a:schemeClr val="bg1"/>
                </a:solidFill>
              </a:rPr>
              <a:t>. </a:t>
            </a:r>
            <a:r>
              <a:rPr lang="cs-CZ">
                <a:solidFill>
                  <a:schemeClr val="bg1"/>
                </a:solidFill>
              </a:rPr>
              <a:t>Http</a:t>
            </a:r>
            <a:r>
              <a:rPr lang="cs-CZ" smtClean="0">
                <a:solidFill>
                  <a:schemeClr val="bg1"/>
                </a:solidFill>
              </a:rPr>
              <a:t>://en.wikipedia.org</a:t>
            </a:r>
            <a:r>
              <a:rPr lang="cs-CZ" dirty="0">
                <a:solidFill>
                  <a:schemeClr val="bg1"/>
                </a:solidFill>
              </a:rPr>
              <a:t> [online]. 04:38, 10 </a:t>
            </a:r>
            <a:r>
              <a:rPr lang="cs-CZ" dirty="0" err="1">
                <a:solidFill>
                  <a:schemeClr val="bg1"/>
                </a:solidFill>
              </a:rPr>
              <a:t>October</a:t>
            </a:r>
            <a:r>
              <a:rPr lang="cs-CZ" dirty="0">
                <a:solidFill>
                  <a:schemeClr val="bg1"/>
                </a:solidFill>
              </a:rPr>
              <a:t> 2009. [cit. 2011-11-19] File:WorksMoliere1739Vol01.jpg. Dostupné z WWW: &lt; http://</a:t>
            </a:r>
            <a:r>
              <a:rPr lang="cs-CZ" dirty="0" smtClean="0">
                <a:solidFill>
                  <a:schemeClr val="bg1"/>
                </a:solidFill>
              </a:rPr>
              <a:t>en.wikipedia.org/wiki/File:WorksMoliere1739Vol01.jpg&gt;.</a:t>
            </a:r>
            <a:endParaRPr lang="cs-CZ" dirty="0">
              <a:solidFill>
                <a:schemeClr val="bg1"/>
              </a:solidFill>
            </a:endParaRPr>
          </a:p>
          <a:p>
            <a:pPr marL="457200" indent="-457200">
              <a:buClrTx/>
            </a:pPr>
            <a:r>
              <a:rPr lang="cs-CZ" dirty="0">
                <a:solidFill>
                  <a:schemeClr val="bg1"/>
                </a:solidFill>
              </a:rPr>
              <a:t>Ostatní obrázky a fotografie – kliparty </a:t>
            </a:r>
            <a:r>
              <a:rPr lang="cs-CZ" dirty="0" err="1">
                <a:solidFill>
                  <a:schemeClr val="bg1"/>
                </a:solidFill>
              </a:rPr>
              <a:t>office</a:t>
            </a:r>
            <a:r>
              <a:rPr lang="cs-CZ" dirty="0">
                <a:solidFill>
                  <a:schemeClr val="bg1"/>
                </a:solidFill>
              </a:rPr>
              <a:t>- www.office.com</a:t>
            </a:r>
          </a:p>
          <a:p>
            <a:pPr algn="ctr">
              <a:buClrTx/>
            </a:pPr>
            <a:r>
              <a:rPr lang="cs-CZ" dirty="0">
                <a:solidFill>
                  <a:schemeClr val="bg1"/>
                </a:solidFill>
              </a:rPr>
              <a:t>FOTOGRAFIE JSOU VKLÁDÁNY OPAKOVANĚ</a:t>
            </a:r>
          </a:p>
        </p:txBody>
      </p:sp>
      <p:sp>
        <p:nvSpPr>
          <p:cNvPr id="2" name="Nadpis 1"/>
          <p:cNvSpPr>
            <a:spLocks noGrp="1"/>
          </p:cNvSpPr>
          <p:nvPr>
            <p:ph type="title"/>
          </p:nvPr>
        </p:nvSpPr>
        <p:spPr>
          <a:xfrm>
            <a:off x="352426" y="228600"/>
            <a:ext cx="8324030" cy="1184176"/>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cs-CZ" sz="3600" dirty="0">
                <a:solidFill>
                  <a:schemeClr val="bg1">
                    <a:lumMod val="95000"/>
                    <a:lumOff val="5000"/>
                  </a:schemeClr>
                </a:solidFill>
              </a:rPr>
              <a:t>CITACE: OBRÁZKY, FOTOGRAFIE, KRESBY</a:t>
            </a:r>
            <a:endParaRPr lang="cs-CZ" sz="3600" dirty="0">
              <a:solidFill>
                <a:schemeClr val="tx2">
                  <a:lumMod val="25000"/>
                </a:schemeClr>
              </a:solidFill>
            </a:endParaRPr>
          </a:p>
        </p:txBody>
      </p:sp>
    </p:spTree>
    <p:extLst>
      <p:ext uri="{BB962C8B-B14F-4D97-AF65-F5344CB8AC3E}">
        <p14:creationId xmlns:p14="http://schemas.microsoft.com/office/powerpoint/2010/main" val="191375691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575</TotalTime>
  <Words>827</Words>
  <Application>Microsoft Office PowerPoint</Application>
  <PresentationFormat>Předvádění na obrazovce (4:3)</PresentationFormat>
  <Paragraphs>115</Paragraphs>
  <Slides>14</Slides>
  <Notes>0</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14</vt:i4>
      </vt:variant>
    </vt:vector>
  </HeadingPairs>
  <TitlesOfParts>
    <vt:vector size="20" baseType="lpstr">
      <vt:lpstr>Arial Black</vt:lpstr>
      <vt:lpstr>Broadway</vt:lpstr>
      <vt:lpstr>Candara</vt:lpstr>
      <vt:lpstr>Symbol</vt:lpstr>
      <vt:lpstr>Wingdings</vt:lpstr>
      <vt:lpstr>Vlnění</vt:lpstr>
      <vt:lpstr>Prezentace aplikace PowerPoint</vt:lpstr>
      <vt:lpstr>ANOTACE</vt:lpstr>
      <vt:lpstr>KLÍČOVÁ SLOVA</vt:lpstr>
      <vt:lpstr>Moliére  [moliér]</vt:lpstr>
      <vt:lpstr>Prezentace aplikace PowerPoint</vt:lpstr>
      <vt:lpstr>KDO BYL MOLIÉRE</vt:lpstr>
      <vt:lpstr>KDO BYL MOLIÉRE</vt:lpstr>
      <vt:lpstr>MOLIÉROVY HRY</vt:lpstr>
      <vt:lpstr>NOVÉ LITERÁRNÍ TERMÍNY</vt:lpstr>
      <vt:lpstr>LAKOMEC - FILM</vt:lpstr>
      <vt:lpstr>POSTAVY</vt:lpstr>
      <vt:lpstr>Prezentace aplikace PowerPoint</vt:lpstr>
      <vt:lpstr>LITERÁRNÍ TERMÍNY</vt:lpstr>
      <vt:lpstr>CITACE: OBRÁZKY, FOTOGRAFIE, KRESBY</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Moliére Lakomec</dc:title>
  <dc:creator>EU12</dc:creator>
  <cp:lastModifiedBy>Petra</cp:lastModifiedBy>
  <cp:revision>49</cp:revision>
  <dcterms:created xsi:type="dcterms:W3CDTF">2011-04-15T08:41:00Z</dcterms:created>
  <dcterms:modified xsi:type="dcterms:W3CDTF">2013-10-24T14:11:01Z</dcterms:modified>
</cp:coreProperties>
</file>