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5"/>
  </p:notesMasterIdLst>
  <p:sldIdLst>
    <p:sldId id="260" r:id="rId2"/>
    <p:sldId id="261" r:id="rId3"/>
    <p:sldId id="275" r:id="rId4"/>
    <p:sldId id="256" r:id="rId5"/>
    <p:sldId id="266" r:id="rId6"/>
    <p:sldId id="257" r:id="rId7"/>
    <p:sldId id="258" r:id="rId8"/>
    <p:sldId id="259" r:id="rId9"/>
    <p:sldId id="272" r:id="rId10"/>
    <p:sldId id="269" r:id="rId11"/>
    <p:sldId id="271" r:id="rId12"/>
    <p:sldId id="263" r:id="rId13"/>
    <p:sldId id="264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 varScale="1">
        <p:scale>
          <a:sx n="95" d="100"/>
          <a:sy n="95" d="100"/>
        </p:scale>
        <p:origin x="-44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4E33FA-336C-4F31-811C-FFF181165939}" type="datetimeFigureOut">
              <a:rPr lang="cs-CZ" smtClean="0"/>
              <a:t>25.5.2012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0D0862-AC94-4115-9219-ED7626B5D24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31563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0D0862-AC94-4115-9219-ED7626B5D24A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959309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cxnSp>
        <p:nvCxnSpPr>
          <p:cNvPr id="8" name="Přímá spojnice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ál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B69C6-80C3-497F-BA54-019A92B9207E}" type="datetimeFigureOut">
              <a:rPr lang="cs-CZ" smtClean="0"/>
              <a:t>25.5.2012</a:t>
            </a:fld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3548403-22A7-4A07-9173-AC4787A84A4B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807B69C6-80C3-497F-BA54-019A92B9207E}" type="datetimeFigureOut">
              <a:rPr lang="cs-CZ" smtClean="0"/>
              <a:t>25.5.2012</a:t>
            </a:fld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73548403-22A7-4A07-9173-AC4787A84A4B}" type="slidenum">
              <a:rPr lang="cs-CZ" smtClean="0"/>
              <a:t>‹#›</a:t>
            </a:fld>
            <a:endParaRPr lang="cs-CZ"/>
          </a:p>
        </p:txBody>
      </p:sp>
      <p:sp>
        <p:nvSpPr>
          <p:cNvPr id="16" name="Zástupný symbol pro zápatí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B69C6-80C3-497F-BA54-019A92B9207E}" type="datetimeFigureOut">
              <a:rPr lang="cs-CZ" smtClean="0"/>
              <a:t>25.5.2012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48403-22A7-4A07-9173-AC4787A84A4B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cxnSp>
        <p:nvCxnSpPr>
          <p:cNvPr id="7" name="Přímá spojnice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B69C6-80C3-497F-BA54-019A92B9207E}" type="datetimeFigureOut">
              <a:rPr lang="cs-CZ" smtClean="0"/>
              <a:t>25.5.2012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48403-22A7-4A07-9173-AC4787A84A4B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48403-22A7-4A07-9173-AC4787A84A4B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B69C6-80C3-497F-BA54-019A92B9207E}" type="datetimeFigureOut">
              <a:rPr lang="cs-CZ" smtClean="0"/>
              <a:t>25.5.2012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cxnSp>
        <p:nvCxnSpPr>
          <p:cNvPr id="10" name="Přímá spojnice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B69C6-80C3-497F-BA54-019A92B9207E}" type="datetimeFigureOut">
              <a:rPr lang="cs-CZ" smtClean="0"/>
              <a:t>25.5.2012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48403-22A7-4A07-9173-AC4787A84A4B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B69C6-80C3-497F-BA54-019A92B9207E}" type="datetimeFigureOut">
              <a:rPr lang="cs-CZ" smtClean="0"/>
              <a:t>25.5.2012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48403-22A7-4A07-9173-AC4787A84A4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807B69C6-80C3-497F-BA54-019A92B9207E}" type="datetimeFigureOut">
              <a:rPr lang="cs-CZ" smtClean="0"/>
              <a:t>25.5.2012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73548403-22A7-4A07-9173-AC4787A84A4B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B69C6-80C3-497F-BA54-019A92B9207E}" type="datetimeFigureOut">
              <a:rPr lang="cs-CZ" smtClean="0"/>
              <a:t>25.5.2012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3548403-22A7-4A07-9173-AC4787A84A4B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B69C6-80C3-497F-BA54-019A92B9207E}" type="datetimeFigureOut">
              <a:rPr lang="cs-CZ" smtClean="0"/>
              <a:t>25.5.2012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48403-22A7-4A07-9173-AC4787A84A4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B69C6-80C3-497F-BA54-019A92B9207E}" type="datetimeFigureOut">
              <a:rPr lang="cs-CZ" smtClean="0"/>
              <a:t>25.5.2012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48403-22A7-4A07-9173-AC4787A84A4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807B69C6-80C3-497F-BA54-019A92B9207E}" type="datetimeFigureOut">
              <a:rPr lang="cs-CZ" smtClean="0"/>
              <a:t>25.5.2012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73548403-22A7-4A07-9173-AC4787A84A4B}" type="slidenum">
              <a:rPr lang="cs-CZ" smtClean="0"/>
              <a:t>‹#›</a:t>
            </a:fld>
            <a:endParaRPr lang="cs-CZ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audioknihy.net/rozcestnik/audiokniha/252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wm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260648"/>
            <a:ext cx="5688013" cy="854075"/>
          </a:xfrm>
          <a:prstGeom prst="rect">
            <a:avLst/>
          </a:prstGeom>
          <a:ln/>
          <a:ex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pic>
      <p:sp>
        <p:nvSpPr>
          <p:cNvPr id="4" name="Obdélník 3"/>
          <p:cNvSpPr/>
          <p:nvPr/>
        </p:nvSpPr>
        <p:spPr>
          <a:xfrm>
            <a:off x="323528" y="1268760"/>
            <a:ext cx="8640960" cy="5170646"/>
          </a:xfrm>
          <a:prstGeom prst="rect">
            <a:avLst/>
          </a:prstGeom>
          <a:noFill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cs-CZ" b="1" dirty="0">
                <a:solidFill>
                  <a:srgbClr val="00B050"/>
                </a:solidFill>
              </a:rPr>
              <a:t>ZÁKLADNÍ ŠKOLA SLOVAN, KROMĚŘÍŽ, PŘÍSPĚVKOVÁ ORGANIZACE</a:t>
            </a:r>
          </a:p>
          <a:p>
            <a:pPr algn="ctr"/>
            <a:r>
              <a:rPr lang="cs-CZ" b="1" dirty="0">
                <a:solidFill>
                  <a:srgbClr val="00B050"/>
                </a:solidFill>
              </a:rPr>
              <a:t>ZEYEROVA 3354, 767 01 KROMĚŘÍŽ</a:t>
            </a:r>
          </a:p>
          <a:p>
            <a:pPr algn="ctr"/>
            <a:endParaRPr lang="cs-CZ" b="1" dirty="0">
              <a:solidFill>
                <a:srgbClr val="00B050"/>
              </a:solidFill>
            </a:endParaRPr>
          </a:p>
          <a:p>
            <a:pPr algn="ctr"/>
            <a:r>
              <a:rPr lang="cs-CZ" b="1" dirty="0">
                <a:solidFill>
                  <a:schemeClr val="accent4">
                    <a:lumMod val="50000"/>
                  </a:schemeClr>
                </a:solidFill>
              </a:rPr>
              <a:t>projekt v rámci vzdělávacího programu</a:t>
            </a:r>
          </a:p>
          <a:p>
            <a:pPr algn="ctr"/>
            <a:r>
              <a:rPr lang="cs-CZ" b="1" dirty="0">
                <a:solidFill>
                  <a:schemeClr val="accent4">
                    <a:lumMod val="50000"/>
                  </a:schemeClr>
                </a:solidFill>
              </a:rPr>
              <a:t>VZDĚLÁNÍ PRO KONKURENCESCHOPNOST</a:t>
            </a:r>
          </a:p>
          <a:p>
            <a:pPr algn="ctr"/>
            <a:endParaRPr lang="cs-CZ" b="1" dirty="0">
              <a:solidFill>
                <a:schemeClr val="accent4">
                  <a:lumMod val="50000"/>
                </a:schemeClr>
              </a:solidFill>
            </a:endParaRPr>
          </a:p>
          <a:p>
            <a:pPr algn="ctr"/>
            <a:r>
              <a:rPr lang="cs-CZ" b="1" dirty="0">
                <a:solidFill>
                  <a:schemeClr val="accent4">
                    <a:lumMod val="50000"/>
                  </a:schemeClr>
                </a:solidFill>
              </a:rPr>
              <a:t>ŠABLONA ČÍSLO: III/2</a:t>
            </a:r>
          </a:p>
          <a:p>
            <a:pPr algn="ctr"/>
            <a:r>
              <a:rPr lang="cs-CZ" b="1" dirty="0">
                <a:solidFill>
                  <a:schemeClr val="accent4">
                    <a:lumMod val="50000"/>
                  </a:schemeClr>
                </a:solidFill>
              </a:rPr>
              <a:t>NÁZEV:  INOVACE A ZKVALITNĚNÍ VÝUKY PROSTŘEDNICTVÍM ICT</a:t>
            </a:r>
          </a:p>
          <a:p>
            <a:endParaRPr lang="cs-CZ" b="1" dirty="0">
              <a:solidFill>
                <a:schemeClr val="accent4">
                  <a:lumMod val="50000"/>
                </a:schemeClr>
              </a:solidFill>
            </a:endParaRPr>
          </a:p>
          <a:p>
            <a:endParaRPr lang="cs-CZ" dirty="0">
              <a:solidFill>
                <a:schemeClr val="accent4">
                  <a:lumMod val="50000"/>
                </a:schemeClr>
              </a:solidFill>
            </a:endParaRPr>
          </a:p>
          <a:p>
            <a:r>
              <a:rPr lang="cs-CZ" sz="2000" b="1" dirty="0">
                <a:solidFill>
                  <a:schemeClr val="accent4">
                    <a:lumMod val="50000"/>
                  </a:schemeClr>
                </a:solidFill>
              </a:rPr>
              <a:t>PŘEDMĚT: JAZYK ČESKÝ</a:t>
            </a:r>
          </a:p>
          <a:p>
            <a:r>
              <a:rPr lang="cs-CZ" sz="2000" b="1" dirty="0">
                <a:solidFill>
                  <a:schemeClr val="accent4">
                    <a:lumMod val="50000"/>
                  </a:schemeClr>
                </a:solidFill>
              </a:rPr>
              <a:t>ROČNÍK: IX.</a:t>
            </a:r>
          </a:p>
          <a:p>
            <a:r>
              <a:rPr lang="cs-CZ" sz="2000" b="1" dirty="0">
                <a:solidFill>
                  <a:schemeClr val="accent4">
                    <a:lumMod val="50000"/>
                  </a:schemeClr>
                </a:solidFill>
              </a:rPr>
              <a:t>TÉMA: </a:t>
            </a:r>
            <a:r>
              <a:rPr lang="cs-CZ" sz="2000" b="1" dirty="0" smtClean="0">
                <a:solidFill>
                  <a:schemeClr val="accent4">
                    <a:lumMod val="50000"/>
                  </a:schemeClr>
                </a:solidFill>
              </a:rPr>
              <a:t>PROJEKT DIVADLO – BRATŘI MRŠTÍKOVÉ</a:t>
            </a:r>
            <a:endParaRPr lang="cs-CZ" sz="2000" b="1" dirty="0">
              <a:solidFill>
                <a:schemeClr val="accent4">
                  <a:lumMod val="50000"/>
                </a:schemeClr>
              </a:solidFill>
            </a:endParaRPr>
          </a:p>
          <a:p>
            <a:r>
              <a:rPr lang="cs-CZ" sz="2000" b="1" dirty="0">
                <a:solidFill>
                  <a:schemeClr val="accent4">
                    <a:lumMod val="50000"/>
                  </a:schemeClr>
                </a:solidFill>
              </a:rPr>
              <a:t>AUTOR: MGR. HANA GINTEROVÁ</a:t>
            </a:r>
          </a:p>
          <a:p>
            <a:r>
              <a:rPr lang="cs-CZ" sz="2000" b="1" dirty="0">
                <a:solidFill>
                  <a:schemeClr val="accent4">
                    <a:lumMod val="50000"/>
                  </a:schemeClr>
                </a:solidFill>
              </a:rPr>
              <a:t>DATUM VYTVOŘENÍ</a:t>
            </a:r>
            <a:r>
              <a:rPr lang="cs-CZ" sz="2000" b="1" dirty="0" smtClean="0">
                <a:solidFill>
                  <a:schemeClr val="accent4">
                    <a:lumMod val="50000"/>
                  </a:schemeClr>
                </a:solidFill>
              </a:rPr>
              <a:t>: 21. 11. 2011</a:t>
            </a:r>
            <a:endParaRPr lang="cs-CZ" sz="2000" b="1" dirty="0">
              <a:solidFill>
                <a:schemeClr val="accent4">
                  <a:lumMod val="50000"/>
                </a:schemeClr>
              </a:solidFill>
            </a:endParaRPr>
          </a:p>
          <a:p>
            <a:endParaRPr lang="cs-CZ" dirty="0">
              <a:solidFill>
                <a:prstClr val="white"/>
              </a:solidFill>
            </a:endParaRPr>
          </a:p>
          <a:p>
            <a:pPr algn="ctr"/>
            <a:r>
              <a:rPr lang="cs-CZ">
                <a:solidFill>
                  <a:prstClr val="white"/>
                </a:solidFill>
              </a:rPr>
              <a:t> </a:t>
            </a:r>
            <a:r>
              <a:rPr lang="cs-CZ" sz="3200" b="1" smtClean="0">
                <a:solidFill>
                  <a:srgbClr val="C00000"/>
                </a:solidFill>
              </a:rPr>
              <a:t>VY_32_INOVACE_50_HG</a:t>
            </a:r>
            <a:endParaRPr lang="cs-CZ" sz="32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5141165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52426" y="1124744"/>
            <a:ext cx="8396038" cy="5472608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>
              <a:buClr>
                <a:schemeClr val="accent1">
                  <a:lumMod val="75000"/>
                </a:schemeClr>
              </a:buClr>
              <a:buFont typeface="Wingdings" pitchFamily="2" charset="2"/>
              <a:buChar char="q"/>
            </a:pPr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PREZENTACE VYTVOŘENA JAKO DOPLNĚK K UČIVU 9. ROČNÍKU – PROJEKT DIVADLO – BRATŘI MRŠTÍKOVÉ</a:t>
            </a:r>
          </a:p>
          <a:p>
            <a:pPr>
              <a:buClr>
                <a:schemeClr val="accent1">
                  <a:lumMod val="75000"/>
                </a:schemeClr>
              </a:buClr>
              <a:buFont typeface="Wingdings" pitchFamily="2" charset="2"/>
              <a:buChar char="q"/>
            </a:pPr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V RÁMCI PREZENTACE MAJÍ ŽÁCI MOŽNOST</a:t>
            </a:r>
          </a:p>
          <a:p>
            <a:pPr marL="578358" indent="-514350">
              <a:buClr>
                <a:schemeClr val="accent1">
                  <a:lumMod val="75000"/>
                </a:schemeClr>
              </a:buClr>
              <a:buFont typeface="+mj-lt"/>
              <a:buAutoNum type="arabicPeriod"/>
            </a:pPr>
            <a:r>
              <a:rPr lang="cs-CZ" sz="2000" b="1" dirty="0" smtClean="0">
                <a:solidFill>
                  <a:schemeClr val="accent1">
                    <a:lumMod val="75000"/>
                  </a:schemeClr>
                </a:solidFill>
              </a:rPr>
              <a:t>PRACOVAT S LITERÁRNÍMI TERMÍNY V OBLASTI DRAMATU </a:t>
            </a:r>
          </a:p>
          <a:p>
            <a:pPr marL="578358" indent="-514350">
              <a:buClr>
                <a:schemeClr val="accent1">
                  <a:lumMod val="75000"/>
                </a:schemeClr>
              </a:buClr>
              <a:buFont typeface="+mj-lt"/>
              <a:buAutoNum type="arabicPeriod"/>
            </a:pPr>
            <a:r>
              <a:rPr lang="cs-CZ" sz="2000" b="1" dirty="0" smtClean="0">
                <a:solidFill>
                  <a:schemeClr val="accent1">
                    <a:lumMod val="75000"/>
                  </a:schemeClr>
                </a:solidFill>
              </a:rPr>
              <a:t>SEZNÁMIT SE S OSOBNOSTÍ, ŽIVOTNÍMI OSUDY A  UKÁZKAMI Z DĚL OBOU AUTORŮ</a:t>
            </a:r>
            <a:endParaRPr lang="cs-CZ" sz="24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Clr>
                <a:schemeClr val="accent1">
                  <a:lumMod val="75000"/>
                </a:schemeClr>
              </a:buClr>
              <a:buNone/>
            </a:pPr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Prezentace pilotována ve třídách 9. ročníku, ale je možné ji využít k doplnění učiva literatury ve všech třídách II. stupně ZŠ a odpovídající ročníky víceletých gymnázií. Prezentaci můžete využít k rozšíření znalostí žáků v oblasti dramatu . Doporučuji dle možností doplnit prezentaci o filmovou ukázku některého díla /snadněji si vytvoří představu o podstatě realistického dramatu /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52426" y="228600"/>
            <a:ext cx="8396038" cy="824136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cs-CZ" sz="5400" b="1" dirty="0" smtClean="0">
                <a:solidFill>
                  <a:schemeClr val="tx1"/>
                </a:solidFill>
                <a:latin typeface="Arial Black" pitchFamily="34" charset="0"/>
              </a:rPr>
              <a:t>ANOTACE</a:t>
            </a:r>
            <a:endParaRPr lang="cs-CZ" sz="5400" b="1" dirty="0">
              <a:solidFill>
                <a:schemeClr val="tx1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355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609600" y="1772816"/>
            <a:ext cx="7924800" cy="4608512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285750" indent="-285750">
              <a:buClr>
                <a:schemeClr val="accent1">
                  <a:lumMod val="75000"/>
                </a:schemeClr>
              </a:buClr>
              <a:buFont typeface="Wingdings" pitchFamily="2" charset="2"/>
              <a:buChar char="q"/>
            </a:pPr>
            <a:endParaRPr lang="cs-CZ" sz="18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285750" indent="-285750">
              <a:buClr>
                <a:schemeClr val="tx2">
                  <a:lumMod val="25000"/>
                </a:schemeClr>
              </a:buClr>
              <a:buFont typeface="Wingdings" pitchFamily="2" charset="2"/>
              <a:buChar char="q"/>
            </a:pPr>
            <a:r>
              <a:rPr lang="cs-CZ" b="1" dirty="0" smtClean="0">
                <a:solidFill>
                  <a:schemeClr val="tx2">
                    <a:lumMod val="25000"/>
                  </a:schemeClr>
                </a:solidFill>
              </a:rPr>
              <a:t>SOCIÁLNÍ DRAMA</a:t>
            </a:r>
          </a:p>
          <a:p>
            <a:pPr marL="285750" indent="-285750">
              <a:buClr>
                <a:schemeClr val="tx2">
                  <a:lumMod val="25000"/>
                </a:schemeClr>
              </a:buClr>
              <a:buFont typeface="Wingdings" pitchFamily="2" charset="2"/>
              <a:buChar char="q"/>
            </a:pPr>
            <a:r>
              <a:rPr lang="cs-CZ" b="1" dirty="0" smtClean="0">
                <a:solidFill>
                  <a:schemeClr val="tx2">
                    <a:lumMod val="25000"/>
                  </a:schemeClr>
                </a:solidFill>
              </a:rPr>
              <a:t>REALISTICKÉ DRAMA</a:t>
            </a:r>
          </a:p>
          <a:p>
            <a:pPr marL="285750" indent="-285750">
              <a:buClr>
                <a:schemeClr val="tx2">
                  <a:lumMod val="25000"/>
                </a:schemeClr>
              </a:buClr>
              <a:buFont typeface="Wingdings" pitchFamily="2" charset="2"/>
              <a:buChar char="q"/>
            </a:pPr>
            <a:r>
              <a:rPr lang="cs-CZ" b="1" dirty="0" smtClean="0">
                <a:solidFill>
                  <a:schemeClr val="tx2">
                    <a:lumMod val="25000"/>
                  </a:schemeClr>
                </a:solidFill>
              </a:rPr>
              <a:t>DĚJSTVÍ </a:t>
            </a:r>
          </a:p>
          <a:p>
            <a:pPr marL="285750" indent="-285750">
              <a:buClr>
                <a:schemeClr val="tx2">
                  <a:lumMod val="25000"/>
                </a:schemeClr>
              </a:buClr>
              <a:buFont typeface="Wingdings" pitchFamily="2" charset="2"/>
              <a:buChar char="q"/>
            </a:pPr>
            <a:r>
              <a:rPr lang="cs-CZ" b="1" dirty="0" smtClean="0">
                <a:solidFill>
                  <a:schemeClr val="tx2">
                    <a:lumMod val="25000"/>
                  </a:schemeClr>
                </a:solidFill>
              </a:rPr>
              <a:t>ROMÁNOVÁ KRONIKA</a:t>
            </a:r>
          </a:p>
          <a:p>
            <a:pPr marL="285750" indent="-285750">
              <a:buClr>
                <a:schemeClr val="tx2">
                  <a:lumMod val="25000"/>
                </a:schemeClr>
              </a:buClr>
              <a:buFont typeface="Wingdings" pitchFamily="2" charset="2"/>
              <a:buChar char="q"/>
            </a:pPr>
            <a:r>
              <a:rPr lang="cs-CZ" b="1" dirty="0" smtClean="0">
                <a:solidFill>
                  <a:schemeClr val="tx2">
                    <a:lumMod val="25000"/>
                  </a:schemeClr>
                </a:solidFill>
              </a:rPr>
              <a:t>PODTITUL</a:t>
            </a:r>
          </a:p>
          <a:p>
            <a:pPr marL="285750" indent="-285750">
              <a:buClr>
                <a:schemeClr val="tx2">
                  <a:lumMod val="25000"/>
                </a:schemeClr>
              </a:buClr>
              <a:buFont typeface="Wingdings" pitchFamily="2" charset="2"/>
              <a:buChar char="q"/>
            </a:pPr>
            <a:r>
              <a:rPr lang="cs-CZ" b="1" dirty="0" smtClean="0">
                <a:solidFill>
                  <a:schemeClr val="tx2">
                    <a:lumMod val="25000"/>
                  </a:schemeClr>
                </a:solidFill>
              </a:rPr>
              <a:t>JIHOČESKÉ DIVADLO</a:t>
            </a:r>
          </a:p>
          <a:p>
            <a:pPr marL="285750" indent="-285750">
              <a:buClr>
                <a:schemeClr val="tx2">
                  <a:lumMod val="25000"/>
                </a:schemeClr>
              </a:buClr>
              <a:buFont typeface="Wingdings" pitchFamily="2" charset="2"/>
              <a:buChar char="q"/>
            </a:pPr>
            <a:r>
              <a:rPr lang="cs-CZ" b="1" dirty="0" smtClean="0">
                <a:solidFill>
                  <a:schemeClr val="tx2">
                    <a:lumMod val="25000"/>
                  </a:schemeClr>
                </a:solidFill>
              </a:rPr>
              <a:t>KOSTÝMNÍ VÝBAVA</a:t>
            </a:r>
          </a:p>
          <a:p>
            <a:pPr marL="285750" indent="-285750">
              <a:buClr>
                <a:schemeClr val="tx2">
                  <a:lumMod val="25000"/>
                </a:schemeClr>
              </a:buClr>
              <a:buFont typeface="Wingdings" pitchFamily="2" charset="2"/>
              <a:buChar char="q"/>
            </a:pPr>
            <a:r>
              <a:rPr lang="cs-CZ" b="1" dirty="0" smtClean="0">
                <a:solidFill>
                  <a:schemeClr val="tx2">
                    <a:lumMod val="25000"/>
                  </a:schemeClr>
                </a:solidFill>
              </a:rPr>
              <a:t>CESTOPISY</a:t>
            </a:r>
          </a:p>
          <a:p>
            <a:pPr marL="285750" indent="-285750">
              <a:buClr>
                <a:schemeClr val="tx2">
                  <a:lumMod val="25000"/>
                </a:schemeClr>
              </a:buClr>
              <a:buFont typeface="Wingdings" pitchFamily="2" charset="2"/>
              <a:buChar char="q"/>
            </a:pPr>
            <a:r>
              <a:rPr lang="cs-CZ" b="1" dirty="0" smtClean="0">
                <a:solidFill>
                  <a:schemeClr val="tx2">
                    <a:lumMod val="25000"/>
                  </a:schemeClr>
                </a:solidFill>
              </a:rPr>
              <a:t>MEMOÁRY</a:t>
            </a:r>
          </a:p>
          <a:p>
            <a:pPr marL="285750" indent="-285750">
              <a:buClr>
                <a:schemeClr val="tx2">
                  <a:lumMod val="25000"/>
                </a:schemeClr>
              </a:buClr>
              <a:buFont typeface="Wingdings" pitchFamily="2" charset="2"/>
              <a:buChar char="q"/>
            </a:pPr>
            <a:endParaRPr lang="cs-CZ" b="1" dirty="0" smtClean="0">
              <a:solidFill>
                <a:schemeClr val="tx2">
                  <a:lumMod val="25000"/>
                </a:schemeClr>
              </a:solidFill>
            </a:endParaRPr>
          </a:p>
          <a:p>
            <a:pPr marL="285750" indent="-285750">
              <a:buClr>
                <a:schemeClr val="tx2">
                  <a:lumMod val="25000"/>
                </a:schemeClr>
              </a:buClr>
              <a:buFont typeface="Wingdings" pitchFamily="2" charset="2"/>
              <a:buChar char="q"/>
            </a:pPr>
            <a:endParaRPr lang="cs-CZ" b="1" dirty="0" smtClean="0">
              <a:solidFill>
                <a:schemeClr val="tx2">
                  <a:lumMod val="25000"/>
                </a:schemeClr>
              </a:solidFill>
            </a:endParaRPr>
          </a:p>
          <a:p>
            <a:pPr marL="285750" indent="-285750">
              <a:buClr>
                <a:schemeClr val="tx2">
                  <a:lumMod val="25000"/>
                </a:schemeClr>
              </a:buClr>
              <a:buFont typeface="Wingdings" pitchFamily="2" charset="2"/>
              <a:buChar char="q"/>
            </a:pPr>
            <a:endParaRPr lang="cs-CZ" b="1" dirty="0" smtClean="0">
              <a:solidFill>
                <a:schemeClr val="tx2">
                  <a:lumMod val="25000"/>
                </a:schemeClr>
              </a:solidFill>
            </a:endParaRPr>
          </a:p>
          <a:p>
            <a:pPr marL="285750" indent="-285750">
              <a:buClr>
                <a:schemeClr val="tx2">
                  <a:lumMod val="25000"/>
                </a:schemeClr>
              </a:buClr>
              <a:buFont typeface="Wingdings" pitchFamily="2" charset="2"/>
              <a:buChar char="q"/>
            </a:pPr>
            <a:endParaRPr lang="cs-CZ" sz="2800" b="1" dirty="0" smtClean="0">
              <a:solidFill>
                <a:schemeClr val="tx2">
                  <a:lumMod val="25000"/>
                </a:schemeClr>
              </a:solidFill>
            </a:endParaRPr>
          </a:p>
          <a:p>
            <a:pPr marL="285750" indent="-285750">
              <a:buFont typeface="Wingdings" pitchFamily="2" charset="2"/>
              <a:buChar char="q"/>
            </a:pPr>
            <a:endParaRPr lang="cs-CZ" dirty="0" smtClean="0"/>
          </a:p>
          <a:p>
            <a:pPr marL="285750" indent="-285750">
              <a:buFont typeface="Wingdings" pitchFamily="2" charset="2"/>
              <a:buChar char="q"/>
            </a:pPr>
            <a:endParaRPr lang="cs-CZ" dirty="0" smtClean="0"/>
          </a:p>
          <a:p>
            <a:pPr marL="285750" indent="-285750">
              <a:buFont typeface="Wingdings" pitchFamily="2" charset="2"/>
              <a:buChar char="q"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67494"/>
            <a:ext cx="8507288" cy="1399032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cs-CZ" sz="5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KLÍČOVÁ SLOVA</a:t>
            </a:r>
          </a:p>
        </p:txBody>
      </p:sp>
    </p:spTree>
    <p:extLst>
      <p:ext uri="{BB962C8B-B14F-4D97-AF65-F5344CB8AC3E}">
        <p14:creationId xmlns:p14="http://schemas.microsoft.com/office/powerpoint/2010/main" val="3618362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67544" y="4509120"/>
            <a:ext cx="8305800" cy="11430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sz="3200" b="1" dirty="0" smtClean="0">
                <a:solidFill>
                  <a:schemeClr val="bg1"/>
                </a:solidFill>
              </a:rPr>
              <a:t>ČESKÉ DRAMA OBDOBÍ REALISMU</a:t>
            </a:r>
            <a:endParaRPr lang="cs-CZ" sz="3200" b="1" dirty="0">
              <a:solidFill>
                <a:schemeClr val="bg1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67544" y="5301208"/>
            <a:ext cx="8305800" cy="994044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Vilém a Alois Mrštíkovi</a:t>
            </a: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154"/>
          <a:stretch/>
        </p:blipFill>
        <p:spPr bwMode="auto">
          <a:xfrm>
            <a:off x="1403648" y="871582"/>
            <a:ext cx="2523247" cy="325186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907363"/>
            <a:ext cx="2474051" cy="626153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42258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3567" y="404664"/>
            <a:ext cx="8229600" cy="606896"/>
          </a:xfrm>
        </p:spPr>
        <p:txBody>
          <a:bodyPr>
            <a:normAutofit/>
          </a:bodyPr>
          <a:lstStyle/>
          <a:p>
            <a:pPr algn="ctr"/>
            <a:r>
              <a:rPr lang="cs-CZ" sz="3200">
                <a:solidFill>
                  <a:schemeClr val="bg1"/>
                </a:solidFill>
              </a:rPr>
              <a:t>Vilém a Alois Mrštíkovi</a:t>
            </a:r>
            <a:endParaRPr lang="cs-CZ" sz="3600" dirty="0"/>
          </a:p>
        </p:txBody>
      </p:sp>
      <p:sp>
        <p:nvSpPr>
          <p:cNvPr id="3" name="Obdélník 2"/>
          <p:cNvSpPr/>
          <p:nvPr/>
        </p:nvSpPr>
        <p:spPr>
          <a:xfrm>
            <a:off x="283316" y="1268760"/>
            <a:ext cx="8568952" cy="181588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cs-CZ" sz="2800" dirty="0"/>
              <a:t>Pocházeli z rodiny chudého ševce. </a:t>
            </a:r>
            <a:endParaRPr lang="cs-CZ" sz="2800" dirty="0" smtClean="0"/>
          </a:p>
          <a:p>
            <a:r>
              <a:rPr lang="cs-CZ" sz="2800" dirty="0" smtClean="0"/>
              <a:t>Starší z bratrů - </a:t>
            </a:r>
            <a:r>
              <a:rPr lang="cs-CZ" sz="2800" b="1" dirty="0" smtClean="0">
                <a:solidFill>
                  <a:schemeClr val="accent6">
                    <a:lumMod val="75000"/>
                  </a:schemeClr>
                </a:solidFill>
              </a:rPr>
              <a:t>Alois Mrštík </a:t>
            </a:r>
            <a:r>
              <a:rPr lang="cs-CZ" sz="2800" dirty="0" smtClean="0"/>
              <a:t>působil </a:t>
            </a:r>
            <a:r>
              <a:rPr lang="cs-CZ" sz="2800" dirty="0"/>
              <a:t>jako správce školy v Divákách u Hustopeče, kde </a:t>
            </a:r>
            <a:r>
              <a:rPr lang="cs-CZ" sz="2800" dirty="0" smtClean="0"/>
              <a:t>poskytl </a:t>
            </a:r>
            <a:r>
              <a:rPr lang="cs-CZ" sz="2800" dirty="0"/>
              <a:t>domov svému bratrovi i otci a kde vytvořil všechna svá díla. </a:t>
            </a:r>
            <a:endParaRPr lang="cs-CZ" sz="2800" dirty="0" smtClean="0"/>
          </a:p>
        </p:txBody>
      </p:sp>
      <p:sp>
        <p:nvSpPr>
          <p:cNvPr id="4" name="Obdélník 3"/>
          <p:cNvSpPr/>
          <p:nvPr/>
        </p:nvSpPr>
        <p:spPr>
          <a:xfrm>
            <a:off x="294507" y="3717032"/>
            <a:ext cx="8604448" cy="2677656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cs-CZ" sz="2800" dirty="0" smtClean="0"/>
              <a:t>O dva roky mladší </a:t>
            </a:r>
            <a:r>
              <a:rPr lang="cs-CZ" sz="2800" b="1" dirty="0" smtClean="0">
                <a:solidFill>
                  <a:schemeClr val="accent6">
                    <a:lumMod val="75000"/>
                  </a:schemeClr>
                </a:solidFill>
              </a:rPr>
              <a:t>Vilém Mrštík</a:t>
            </a:r>
          </a:p>
          <a:p>
            <a:r>
              <a:rPr lang="cs-CZ" sz="2800" dirty="0" smtClean="0"/>
              <a:t>Uznávaný </a:t>
            </a:r>
            <a:r>
              <a:rPr lang="cs-CZ" sz="2800" dirty="0"/>
              <a:t>znalec a překladatel Tolstého, Dostojevského, Gorkého. </a:t>
            </a:r>
            <a:endParaRPr lang="cs-CZ" sz="2800" dirty="0" smtClean="0"/>
          </a:p>
          <a:p>
            <a:r>
              <a:rPr lang="cs-CZ" sz="2800" dirty="0" smtClean="0"/>
              <a:t>Na </a:t>
            </a:r>
            <a:r>
              <a:rPr lang="cs-CZ" sz="2800" dirty="0"/>
              <a:t>přelomu devadesátých let 19. století. se přestěhoval k bratrovi </a:t>
            </a:r>
            <a:r>
              <a:rPr lang="cs-CZ" sz="2800" dirty="0" smtClean="0"/>
              <a:t>Aloisovi, byl dlouhodobě </a:t>
            </a:r>
            <a:r>
              <a:rPr lang="cs-CZ" sz="2800" dirty="0"/>
              <a:t>nemocný a právě nemoc a tvůrčí krize vyústily v jeho sebevraždu. </a:t>
            </a:r>
            <a:endParaRPr lang="cs-CZ" sz="28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726839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4690864" cy="4572000"/>
          </a:xfrm>
        </p:spPr>
        <p:txBody>
          <a:bodyPr>
            <a:normAutofit/>
          </a:bodyPr>
          <a:lstStyle/>
          <a:p>
            <a:r>
              <a:rPr lang="cs-CZ" sz="2800" u="sng" dirty="0"/>
              <a:t>p</a:t>
            </a:r>
            <a:r>
              <a:rPr lang="cs-CZ" sz="2800" u="sng" dirty="0" smtClean="0"/>
              <a:t>rozaik a dramatik, publicista</a:t>
            </a:r>
          </a:p>
          <a:p>
            <a:r>
              <a:rPr lang="cs-CZ" sz="2800" dirty="0" smtClean="0"/>
              <a:t> autor rozsáhlé </a:t>
            </a:r>
            <a:r>
              <a:rPr lang="cs-CZ" sz="2800" u="sng" dirty="0" smtClean="0"/>
              <a:t>kroniky</a:t>
            </a:r>
          </a:p>
          <a:p>
            <a:r>
              <a:rPr lang="pt-BR" sz="2800" dirty="0" smtClean="0"/>
              <a:t>autor </a:t>
            </a:r>
            <a:r>
              <a:rPr lang="pt-BR" sz="2800" u="sng" dirty="0" smtClean="0"/>
              <a:t>cestopisných a memoárových črt</a:t>
            </a:r>
            <a:endParaRPr lang="cs-CZ" sz="2800" u="sng" dirty="0" smtClean="0"/>
          </a:p>
          <a:p>
            <a:endParaRPr lang="cs-CZ" sz="2800" u="sng" dirty="0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b="1" dirty="0" smtClean="0"/>
              <a:t>   Alois Mrštík</a:t>
            </a:r>
            <a:endParaRPr lang="cs-CZ" sz="4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5760119" y="692696"/>
            <a:ext cx="2808312" cy="1015663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rgbClr val="C00000"/>
                </a:solidFill>
              </a:rPr>
              <a:t>VYSVĚTLI LITERÁRNÍ TERMÍNY NA TÉTO STRÁNCE</a:t>
            </a:r>
            <a:endParaRPr lang="cs-CZ" sz="2000" b="1" dirty="0">
              <a:solidFill>
                <a:srgbClr val="C000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2132856"/>
            <a:ext cx="2657475" cy="6443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 descr="C:\Users\EU12\AppData\Local\Microsoft\Windows\Temporary Internet Files\Content.IE5\GUW5U7XD\MC900332181[1].wmf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4456885"/>
            <a:ext cx="3126703" cy="1795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0233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524000"/>
            <a:ext cx="4114800" cy="4572000"/>
          </a:xfrm>
        </p:spPr>
        <p:txBody>
          <a:bodyPr>
            <a:normAutofit/>
          </a:bodyPr>
          <a:lstStyle/>
          <a:p>
            <a:r>
              <a:rPr lang="cs-CZ" u="sng" dirty="0" smtClean="0"/>
              <a:t>prozaik, dramatik</a:t>
            </a:r>
            <a:r>
              <a:rPr lang="cs-CZ" dirty="0" smtClean="0"/>
              <a:t>, překladatel (z ruského jazyka)</a:t>
            </a:r>
          </a:p>
          <a:p>
            <a:r>
              <a:rPr lang="cs-CZ" dirty="0" smtClean="0"/>
              <a:t>autor </a:t>
            </a:r>
            <a:r>
              <a:rPr lang="cs-CZ" u="sng" dirty="0" smtClean="0"/>
              <a:t>impresionisticky</a:t>
            </a:r>
            <a:r>
              <a:rPr lang="cs-CZ" dirty="0" smtClean="0"/>
              <a:t> laděných románů – Pohádka máje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b="1" dirty="0" smtClean="0"/>
              <a:t>   Vilém Mrštík</a:t>
            </a:r>
            <a:endParaRPr lang="cs-CZ" sz="4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5004048" y="404663"/>
            <a:ext cx="3272457" cy="1015663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rgbClr val="C00000"/>
                </a:solidFill>
              </a:rPr>
              <a:t>VYSVĚTLI LITERÁRNÍ TERMÍNY NA TÉTO STRÁNCE</a:t>
            </a:r>
            <a:endParaRPr lang="cs-CZ" sz="2000" b="1" dirty="0">
              <a:solidFill>
                <a:srgbClr val="C0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772814"/>
            <a:ext cx="2661374" cy="45809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 descr="C:\Users\EU12\AppData\Local\Microsoft\Windows\Temporary Internet Files\Content.IE5\7PRYBJ38\MC900404663[1].wmf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375" y="4384068"/>
            <a:ext cx="1809750" cy="1838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4510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381639" y="1377526"/>
            <a:ext cx="6408712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sz="3200" i="1" dirty="0" smtClean="0"/>
              <a:t>jde o nejvýznamnější výsledek vzájemné spolupráce bratři Mrštíků</a:t>
            </a:r>
          </a:p>
          <a:p>
            <a:pPr marL="285750" indent="-285750">
              <a:buFontTx/>
              <a:buChar char="-"/>
            </a:pPr>
            <a:r>
              <a:rPr lang="cs-CZ" sz="3200" i="1" dirty="0" smtClean="0"/>
              <a:t>patři k vrcholům jejich tvorby</a:t>
            </a:r>
          </a:p>
          <a:p>
            <a:pPr marL="285750" indent="-285750">
              <a:buFontTx/>
              <a:buChar char="-"/>
            </a:pPr>
            <a:r>
              <a:rPr lang="cs-CZ" sz="3200" b="1" i="1" u="sng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cs-CZ" sz="3200" b="1" i="1" u="sng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ociální </a:t>
            </a:r>
            <a:r>
              <a:rPr lang="cs-CZ" sz="3200" b="1" i="1" u="sng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drama </a:t>
            </a:r>
            <a:r>
              <a:rPr lang="cs-CZ" sz="3200" b="1" i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 života jihomoravské vesnice o pěti dějstvích </a:t>
            </a:r>
            <a:endParaRPr lang="cs-CZ" sz="3200" b="1" i="1" dirty="0" smtClean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indent="-285750">
              <a:buFontTx/>
              <a:buChar char="-"/>
            </a:pPr>
            <a:r>
              <a:rPr lang="cs-CZ" sz="3200" b="1" i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znamená </a:t>
            </a:r>
            <a:r>
              <a:rPr lang="cs-CZ" sz="3200" b="1" i="1" u="sng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vrchol české realistické dramatiky</a:t>
            </a:r>
            <a:r>
              <a:rPr lang="cs-CZ" sz="3200" b="1" i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r>
              <a:rPr lang="cs-CZ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cs-CZ" sz="32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4008817" y="6024952"/>
            <a:ext cx="273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3"/>
              </a:rPr>
              <a:t>AUDIOKNIHA</a:t>
            </a:r>
            <a:r>
              <a:rPr lang="cs-CZ" dirty="0" smtClean="0"/>
              <a:t> MARYŠA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395535" y="404664"/>
            <a:ext cx="7012895" cy="646331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36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cs-CZ" sz="36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polečné dílo – drama Maryša</a:t>
            </a:r>
            <a:endParaRPr lang="cs-CZ" sz="36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81639" y="6024952"/>
            <a:ext cx="3204356" cy="70788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rgbClr val="C00000"/>
                </a:solidFill>
              </a:rPr>
              <a:t>ZAPIŠTE SI DO SEŠITU VYZNAČENÝ TEXT</a:t>
            </a:r>
            <a:endParaRPr lang="cs-CZ" sz="2000" b="1" dirty="0">
              <a:solidFill>
                <a:srgbClr val="C00000"/>
              </a:solidFill>
            </a:endParaRPr>
          </a:p>
        </p:txBody>
      </p:sp>
      <p:pic>
        <p:nvPicPr>
          <p:cNvPr id="3074" name="Picture 2" descr="C:\Users\EU12\AppData\Local\Microsoft\Windows\Temporary Internet Files\Content.IE5\GUW5U7XD\MC900432391[1].wmf"/>
          <p:cNvPicPr>
            <a:picLocks noChangeAspect="1" noChangeArrowheads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3680" y="2101041"/>
            <a:ext cx="1989499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1666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REALISTICKÉ DRAMA</a:t>
            </a:r>
            <a:endParaRPr lang="cs-CZ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395536" y="2132856"/>
            <a:ext cx="799288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itchFamily="2" charset="2"/>
              <a:buChar char="q"/>
            </a:pPr>
            <a:r>
              <a:rPr lang="cs-CZ" sz="3200" dirty="0"/>
              <a:t>zaměřuje se především na zobrazení venkova-obyvatel a jejich života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cs-CZ" sz="3200" dirty="0" smtClean="0"/>
              <a:t>námětem bývá venkovská </a:t>
            </a:r>
            <a:r>
              <a:rPr lang="cs-CZ" sz="3200" dirty="0"/>
              <a:t>příroda, vztahy mezi lidmi ne </a:t>
            </a:r>
            <a:r>
              <a:rPr lang="cs-CZ" sz="3200" dirty="0" smtClean="0"/>
              <a:t>venkově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cs-CZ" sz="3200" dirty="0" smtClean="0"/>
              <a:t>všímá si sociálních rozdílů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187624" y="1410510"/>
            <a:ext cx="38884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CHARAKTERISTIKA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076056" y="1485842"/>
            <a:ext cx="3528392" cy="46166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C00000"/>
                </a:solidFill>
              </a:rPr>
              <a:t>ZAPIŠTE SI DO SEŠITU</a:t>
            </a:r>
            <a:endParaRPr lang="cs-CZ" sz="2400" b="1" dirty="0">
              <a:solidFill>
                <a:srgbClr val="C00000"/>
              </a:solidFill>
            </a:endParaRPr>
          </a:p>
        </p:txBody>
      </p:sp>
      <p:pic>
        <p:nvPicPr>
          <p:cNvPr id="4098" name="Picture 2" descr="C:\Users\EU12\AppData\Local\Microsoft\Windows\Temporary Internet Files\Content.IE5\DAHFGNK7\MC900230950[1].wmf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2641" y="4293096"/>
            <a:ext cx="3060587" cy="2209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9662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3106688" cy="684312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cs-CZ" dirty="0" smtClean="0"/>
              <a:t>ROK NA VSI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323528" y="1196752"/>
            <a:ext cx="4572000" cy="483209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cs-CZ" sz="2800" u="sng" dirty="0" smtClean="0"/>
              <a:t>románová kronika </a:t>
            </a:r>
            <a:r>
              <a:rPr lang="cs-CZ" sz="2800" dirty="0"/>
              <a:t>z moravského venkova Rok na vsi s podtitulem Kronika moravské </a:t>
            </a:r>
            <a:r>
              <a:rPr lang="cs-CZ" sz="2800" dirty="0" smtClean="0"/>
              <a:t>dědiny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sz="2800" dirty="0" smtClean="0"/>
              <a:t>Vilém Mrštík v ní zachytil </a:t>
            </a:r>
            <a:r>
              <a:rPr lang="cs-CZ" sz="2800" dirty="0"/>
              <a:t>rozpad patriarchální vesnice na pozadí koloběhu přírody, jemuž se podřizují vztahy a osudy lidí, jejich charaktery a životní hodnoty</a:t>
            </a:r>
          </a:p>
        </p:txBody>
      </p:sp>
      <p:pic>
        <p:nvPicPr>
          <p:cNvPr id="5122" name="Picture 2" descr="C:\Users\EU12\AppData\Local\Microsoft\Windows\Temporary Internet Files\Content.IE5\GUW5U7XD\MC900203360[1].wmf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861048"/>
            <a:ext cx="3589092" cy="2432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EU12\AppData\Local\Microsoft\Windows\Temporary Internet Files\Content.IE5\T5O0BKPZ\MC900200489[1].wmf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0390" y="980727"/>
            <a:ext cx="3526008" cy="2448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6139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836712"/>
            <a:ext cx="4258816" cy="75632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POHÁDKA MÁJE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327048" y="2204864"/>
            <a:ext cx="5760640" cy="4031873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cs-CZ" sz="3200" b="1" dirty="0"/>
              <a:t>Letní příběh o lásce studenta práv k dívce z myslivny.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sz="3200" b="1" dirty="0" smtClean="0"/>
              <a:t>Známý </a:t>
            </a:r>
            <a:r>
              <a:rPr lang="cs-CZ" sz="3200" b="1" dirty="0">
                <a:solidFill>
                  <a:schemeClr val="accent3">
                    <a:lumMod val="75000"/>
                  </a:schemeClr>
                </a:solidFill>
              </a:rPr>
              <a:t>román</a:t>
            </a:r>
            <a:r>
              <a:rPr lang="cs-CZ" sz="3200" b="1" dirty="0"/>
              <a:t> Viléma Mrštíka byl poprvé zfilmován již v roce 1926 </a:t>
            </a:r>
            <a:r>
              <a:rPr lang="cs-CZ" sz="3200" b="1" dirty="0">
                <a:solidFill>
                  <a:schemeClr val="accent3">
                    <a:lumMod val="75000"/>
                  </a:schemeClr>
                </a:solidFill>
              </a:rPr>
              <a:t>režisérem</a:t>
            </a:r>
            <a:r>
              <a:rPr lang="cs-CZ" sz="3200" b="1" dirty="0"/>
              <a:t> Karlem Antonem</a:t>
            </a:r>
            <a:r>
              <a:rPr lang="cs-CZ" sz="2800" b="1" dirty="0" smtClean="0"/>
              <a:t>.</a:t>
            </a:r>
            <a:endParaRPr lang="cs-CZ" sz="2800" b="1" dirty="0"/>
          </a:p>
        </p:txBody>
      </p:sp>
      <p:pic>
        <p:nvPicPr>
          <p:cNvPr id="6147" name="Picture 3" descr="C:\Users\EU12\AppData\Local\Microsoft\Windows\Temporary Internet Files\Content.IE5\GUW5U7XD\MC900338168[1].wmf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515311"/>
            <a:ext cx="2351995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EU12\AppData\Local\Microsoft\Windows\Temporary Internet Files\Content.IE5\7PRYBJ38\MC900391430[1].wmf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3717032"/>
            <a:ext cx="1810512" cy="1337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1633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 dir="vert"/>
      </p:transition>
    </mc:Choice>
    <mc:Fallback xmlns="">
      <p:transition spd="slow">
        <p:checke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609600" y="1772816"/>
            <a:ext cx="7924800" cy="4608512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285750" indent="-285750">
              <a:buClr>
                <a:schemeClr val="accent1">
                  <a:lumMod val="75000"/>
                </a:schemeClr>
              </a:buClr>
              <a:buFont typeface="Wingdings" pitchFamily="2" charset="2"/>
              <a:buChar char="q"/>
            </a:pPr>
            <a:endParaRPr lang="cs-CZ" sz="18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285750" indent="-285750">
              <a:buClr>
                <a:schemeClr val="tx2">
                  <a:lumMod val="25000"/>
                </a:schemeClr>
              </a:buClr>
              <a:buFont typeface="Wingdings" pitchFamily="2" charset="2"/>
              <a:buChar char="q"/>
            </a:pPr>
            <a:r>
              <a:rPr lang="cs-CZ" b="1" dirty="0" smtClean="0">
                <a:solidFill>
                  <a:schemeClr val="tx2">
                    <a:lumMod val="25000"/>
                  </a:schemeClr>
                </a:solidFill>
              </a:rPr>
              <a:t>SOCIÁLNÍ DRAMA</a:t>
            </a:r>
          </a:p>
          <a:p>
            <a:pPr marL="285750" indent="-285750">
              <a:buClr>
                <a:schemeClr val="tx2">
                  <a:lumMod val="25000"/>
                </a:schemeClr>
              </a:buClr>
              <a:buFont typeface="Wingdings" pitchFamily="2" charset="2"/>
              <a:buChar char="q"/>
            </a:pPr>
            <a:r>
              <a:rPr lang="cs-CZ" b="1" dirty="0" smtClean="0">
                <a:solidFill>
                  <a:schemeClr val="tx2">
                    <a:lumMod val="25000"/>
                  </a:schemeClr>
                </a:solidFill>
              </a:rPr>
              <a:t>REALISTICKÉ DRAMA</a:t>
            </a:r>
          </a:p>
          <a:p>
            <a:pPr marL="285750" indent="-285750">
              <a:buClr>
                <a:schemeClr val="tx2">
                  <a:lumMod val="25000"/>
                </a:schemeClr>
              </a:buClr>
              <a:buFont typeface="Wingdings" pitchFamily="2" charset="2"/>
              <a:buChar char="q"/>
            </a:pPr>
            <a:r>
              <a:rPr lang="cs-CZ" b="1" dirty="0" smtClean="0">
                <a:solidFill>
                  <a:schemeClr val="tx2">
                    <a:lumMod val="25000"/>
                  </a:schemeClr>
                </a:solidFill>
              </a:rPr>
              <a:t>DĚJSTVÍ </a:t>
            </a:r>
          </a:p>
          <a:p>
            <a:pPr marL="285750" indent="-285750">
              <a:buClr>
                <a:schemeClr val="tx2">
                  <a:lumMod val="25000"/>
                </a:schemeClr>
              </a:buClr>
              <a:buFont typeface="Wingdings" pitchFamily="2" charset="2"/>
              <a:buChar char="q"/>
            </a:pPr>
            <a:r>
              <a:rPr lang="cs-CZ" b="1" dirty="0" smtClean="0">
                <a:solidFill>
                  <a:schemeClr val="tx2">
                    <a:lumMod val="25000"/>
                  </a:schemeClr>
                </a:solidFill>
              </a:rPr>
              <a:t>ROMÁNOVÁ KRONIKA</a:t>
            </a:r>
          </a:p>
          <a:p>
            <a:pPr marL="285750" indent="-285750">
              <a:buClr>
                <a:schemeClr val="tx2">
                  <a:lumMod val="25000"/>
                </a:schemeClr>
              </a:buClr>
              <a:buFont typeface="Wingdings" pitchFamily="2" charset="2"/>
              <a:buChar char="q"/>
            </a:pPr>
            <a:r>
              <a:rPr lang="cs-CZ" b="1" dirty="0" smtClean="0">
                <a:solidFill>
                  <a:schemeClr val="tx2">
                    <a:lumMod val="25000"/>
                  </a:schemeClr>
                </a:solidFill>
              </a:rPr>
              <a:t>PODTITUL</a:t>
            </a:r>
          </a:p>
          <a:p>
            <a:pPr marL="285750" indent="-285750">
              <a:buClr>
                <a:schemeClr val="tx2">
                  <a:lumMod val="25000"/>
                </a:schemeClr>
              </a:buClr>
              <a:buFont typeface="Wingdings" pitchFamily="2" charset="2"/>
              <a:buChar char="q"/>
            </a:pPr>
            <a:r>
              <a:rPr lang="cs-CZ" b="1" dirty="0" smtClean="0">
                <a:solidFill>
                  <a:schemeClr val="tx2">
                    <a:lumMod val="25000"/>
                  </a:schemeClr>
                </a:solidFill>
              </a:rPr>
              <a:t>JIHOČESKÉ DIVADLO</a:t>
            </a:r>
          </a:p>
          <a:p>
            <a:pPr marL="285750" indent="-285750">
              <a:buClr>
                <a:schemeClr val="tx2">
                  <a:lumMod val="25000"/>
                </a:schemeClr>
              </a:buClr>
              <a:buFont typeface="Wingdings" pitchFamily="2" charset="2"/>
              <a:buChar char="q"/>
            </a:pPr>
            <a:r>
              <a:rPr lang="cs-CZ" b="1" dirty="0" smtClean="0">
                <a:solidFill>
                  <a:schemeClr val="tx2">
                    <a:lumMod val="25000"/>
                  </a:schemeClr>
                </a:solidFill>
              </a:rPr>
              <a:t>KOSTÝMNÍ VÝBAVA</a:t>
            </a:r>
          </a:p>
          <a:p>
            <a:pPr marL="285750" indent="-285750">
              <a:buClr>
                <a:schemeClr val="tx2">
                  <a:lumMod val="25000"/>
                </a:schemeClr>
              </a:buClr>
              <a:buFont typeface="Wingdings" pitchFamily="2" charset="2"/>
              <a:buChar char="q"/>
            </a:pPr>
            <a:r>
              <a:rPr lang="cs-CZ" b="1" dirty="0" smtClean="0">
                <a:solidFill>
                  <a:schemeClr val="tx2">
                    <a:lumMod val="25000"/>
                  </a:schemeClr>
                </a:solidFill>
              </a:rPr>
              <a:t>CESTOPISY</a:t>
            </a:r>
          </a:p>
          <a:p>
            <a:pPr marL="285750" indent="-285750">
              <a:buClr>
                <a:schemeClr val="tx2">
                  <a:lumMod val="25000"/>
                </a:schemeClr>
              </a:buClr>
              <a:buFont typeface="Wingdings" pitchFamily="2" charset="2"/>
              <a:buChar char="q"/>
            </a:pPr>
            <a:r>
              <a:rPr lang="cs-CZ" b="1" dirty="0" smtClean="0">
                <a:solidFill>
                  <a:schemeClr val="tx2">
                    <a:lumMod val="25000"/>
                  </a:schemeClr>
                </a:solidFill>
              </a:rPr>
              <a:t>MEMOÁRY</a:t>
            </a:r>
          </a:p>
          <a:p>
            <a:pPr marL="285750" indent="-285750">
              <a:buClr>
                <a:schemeClr val="tx2">
                  <a:lumMod val="25000"/>
                </a:schemeClr>
              </a:buClr>
              <a:buFont typeface="Wingdings" pitchFamily="2" charset="2"/>
              <a:buChar char="q"/>
            </a:pPr>
            <a:endParaRPr lang="cs-CZ" b="1" dirty="0" smtClean="0">
              <a:solidFill>
                <a:schemeClr val="tx2">
                  <a:lumMod val="25000"/>
                </a:schemeClr>
              </a:solidFill>
            </a:endParaRPr>
          </a:p>
          <a:p>
            <a:pPr marL="285750" indent="-285750">
              <a:buClr>
                <a:schemeClr val="tx2">
                  <a:lumMod val="25000"/>
                </a:schemeClr>
              </a:buClr>
              <a:buFont typeface="Wingdings" pitchFamily="2" charset="2"/>
              <a:buChar char="q"/>
            </a:pPr>
            <a:endParaRPr lang="cs-CZ" b="1" dirty="0" smtClean="0">
              <a:solidFill>
                <a:schemeClr val="tx2">
                  <a:lumMod val="25000"/>
                </a:schemeClr>
              </a:solidFill>
            </a:endParaRPr>
          </a:p>
          <a:p>
            <a:pPr marL="285750" indent="-285750">
              <a:buClr>
                <a:schemeClr val="tx2">
                  <a:lumMod val="25000"/>
                </a:schemeClr>
              </a:buClr>
              <a:buFont typeface="Wingdings" pitchFamily="2" charset="2"/>
              <a:buChar char="q"/>
            </a:pPr>
            <a:endParaRPr lang="cs-CZ" b="1" dirty="0" smtClean="0">
              <a:solidFill>
                <a:schemeClr val="tx2">
                  <a:lumMod val="25000"/>
                </a:schemeClr>
              </a:solidFill>
            </a:endParaRPr>
          </a:p>
          <a:p>
            <a:pPr marL="285750" indent="-285750">
              <a:buClr>
                <a:schemeClr val="tx2">
                  <a:lumMod val="25000"/>
                </a:schemeClr>
              </a:buClr>
              <a:buFont typeface="Wingdings" pitchFamily="2" charset="2"/>
              <a:buChar char="q"/>
            </a:pPr>
            <a:endParaRPr lang="cs-CZ" sz="2800" b="1" dirty="0" smtClean="0">
              <a:solidFill>
                <a:schemeClr val="tx2">
                  <a:lumMod val="25000"/>
                </a:schemeClr>
              </a:solidFill>
            </a:endParaRPr>
          </a:p>
          <a:p>
            <a:pPr marL="285750" indent="-285750">
              <a:buFont typeface="Wingdings" pitchFamily="2" charset="2"/>
              <a:buChar char="q"/>
            </a:pPr>
            <a:endParaRPr lang="cs-CZ" dirty="0" smtClean="0"/>
          </a:p>
          <a:p>
            <a:pPr marL="285750" indent="-285750">
              <a:buFont typeface="Wingdings" pitchFamily="2" charset="2"/>
              <a:buChar char="q"/>
            </a:pPr>
            <a:endParaRPr lang="cs-CZ" dirty="0" smtClean="0"/>
          </a:p>
          <a:p>
            <a:pPr marL="285750" indent="-285750">
              <a:buFont typeface="Wingdings" pitchFamily="2" charset="2"/>
              <a:buChar char="q"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67494"/>
            <a:ext cx="8507288" cy="1399032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cs-CZ" sz="5400" b="1" dirty="0" smtClean="0">
                <a:solidFill>
                  <a:schemeClr val="bg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LITERÁRNÍ TERMÍNY</a:t>
            </a:r>
            <a:endParaRPr lang="cs-CZ" sz="5400" b="1" dirty="0">
              <a:solidFill>
                <a:schemeClr val="bg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9075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764704"/>
            <a:ext cx="8324030" cy="5904656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285750" indent="-285750">
              <a:buClr>
                <a:schemeClr val="tx2">
                  <a:lumMod val="50000"/>
                </a:schemeClr>
              </a:buClr>
            </a:pPr>
            <a:r>
              <a:rPr lang="cs-CZ" sz="3200" dirty="0" smtClean="0"/>
              <a:t>Autor neznámý. </a:t>
            </a:r>
            <a:r>
              <a:rPr lang="cs-CZ" sz="3200" dirty="0"/>
              <a:t>Http://cz.wikipedia.org [online]. 128. 11. 2009, 21:34. [cit. 2011-11-21] </a:t>
            </a:r>
            <a:r>
              <a:rPr lang="cs-CZ" sz="3200" dirty="0" err="1"/>
              <a:t>Soubor:Vilem</a:t>
            </a:r>
            <a:r>
              <a:rPr lang="cs-CZ" sz="3200" dirty="0"/>
              <a:t> </a:t>
            </a:r>
            <a:r>
              <a:rPr lang="cs-CZ" sz="3200" dirty="0" err="1"/>
              <a:t>Mrstik</a:t>
            </a:r>
            <a:r>
              <a:rPr lang="cs-CZ" sz="3200" dirty="0"/>
              <a:t> 1897.png. Dostupné z WWW: &lt;http://cs.wikipedia.org/wiki/Soubor:Vilem_Mrstik_1897.png</a:t>
            </a:r>
            <a:r>
              <a:rPr lang="cs-CZ" sz="3200" dirty="0" smtClean="0"/>
              <a:t>&gt;.</a:t>
            </a:r>
          </a:p>
          <a:p>
            <a:pPr marL="285750" indent="-285750">
              <a:buClr>
                <a:schemeClr val="tx2">
                  <a:lumMod val="50000"/>
                </a:schemeClr>
              </a:buClr>
            </a:pPr>
            <a:r>
              <a:rPr lang="cs-CZ" sz="3200" dirty="0" smtClean="0"/>
              <a:t>Ostatní </a:t>
            </a:r>
            <a:r>
              <a:rPr lang="cs-CZ" sz="3200" dirty="0"/>
              <a:t>obrázky a fotografie – kliparty </a:t>
            </a:r>
            <a:r>
              <a:rPr lang="cs-CZ" sz="3200" dirty="0" err="1"/>
              <a:t>office</a:t>
            </a:r>
            <a:r>
              <a:rPr lang="cs-CZ" sz="3200" dirty="0"/>
              <a:t>- www.office.com</a:t>
            </a:r>
          </a:p>
          <a:p>
            <a:pPr marL="0" indent="0" algn="ctr">
              <a:buClr>
                <a:schemeClr val="tx2">
                  <a:lumMod val="50000"/>
                </a:schemeClr>
              </a:buClr>
              <a:buNone/>
            </a:pPr>
            <a:r>
              <a:rPr lang="cs-CZ" sz="3200" dirty="0"/>
              <a:t>FOTOGRAFIE JSOU VKLÁDÁNY OPAKOVANĚ</a:t>
            </a:r>
          </a:p>
          <a:p>
            <a:pPr marL="285750" indent="-285750">
              <a:buClr>
                <a:schemeClr val="tx2">
                  <a:lumMod val="50000"/>
                </a:schemeClr>
              </a:buClr>
            </a:pPr>
            <a:endParaRPr lang="cs-CZ" sz="2400" dirty="0" smtClean="0"/>
          </a:p>
          <a:p>
            <a:pPr marL="285750" indent="-285750">
              <a:buClr>
                <a:schemeClr val="tx2">
                  <a:lumMod val="50000"/>
                </a:schemeClr>
              </a:buClr>
            </a:pPr>
            <a:endParaRPr lang="cs-CZ" sz="2400" dirty="0" smtClean="0"/>
          </a:p>
          <a:p>
            <a:pPr marL="285750" indent="-285750">
              <a:buClr>
                <a:schemeClr val="tx2">
                  <a:lumMod val="50000"/>
                </a:schemeClr>
              </a:buClr>
            </a:pPr>
            <a:endParaRPr lang="cs-CZ" sz="2400" dirty="0" smtClean="0"/>
          </a:p>
          <a:p>
            <a:pPr marL="285750" indent="-285750">
              <a:buClr>
                <a:schemeClr val="tx2">
                  <a:lumMod val="50000"/>
                </a:schemeClr>
              </a:buClr>
            </a:pPr>
            <a:endParaRPr lang="cs-CZ" sz="2400" dirty="0" smtClean="0"/>
          </a:p>
          <a:p>
            <a:pPr marL="285750" indent="-285750">
              <a:buClr>
                <a:schemeClr val="tx2">
                  <a:lumMod val="50000"/>
                </a:schemeClr>
              </a:buClr>
            </a:pPr>
            <a:endParaRPr lang="cs-CZ" sz="2400" dirty="0" smtClean="0"/>
          </a:p>
          <a:p>
            <a:pPr marL="285750" indent="-285750">
              <a:buClr>
                <a:schemeClr val="tx2">
                  <a:lumMod val="50000"/>
                </a:schemeClr>
              </a:buClr>
            </a:pPr>
            <a:endParaRPr lang="cs-CZ" sz="2400" dirty="0" smtClean="0"/>
          </a:p>
          <a:p>
            <a:pPr marL="285750" indent="-285750">
              <a:buClr>
                <a:schemeClr val="tx2">
                  <a:lumMod val="50000"/>
                </a:schemeClr>
              </a:buClr>
            </a:pPr>
            <a:endParaRPr lang="cs-CZ" sz="2400" dirty="0" smtClean="0"/>
          </a:p>
          <a:p>
            <a:pPr marL="285750" indent="-285750"/>
            <a:endParaRPr lang="cs-CZ" dirty="0" smtClean="0"/>
          </a:p>
          <a:p>
            <a:pPr marL="285750" indent="-285750"/>
            <a:endParaRPr lang="cs-CZ" dirty="0" smtClean="0"/>
          </a:p>
          <a:p>
            <a:pPr marL="285750" indent="-285750"/>
            <a:endParaRPr lang="cs-CZ" dirty="0" smtClean="0"/>
          </a:p>
          <a:p>
            <a:pPr marL="285750" indent="-285750"/>
            <a:endParaRPr lang="cs-CZ" dirty="0" smtClean="0"/>
          </a:p>
          <a:p>
            <a:pPr marL="285750" indent="-285750"/>
            <a:endParaRPr lang="cs-CZ" dirty="0" smtClean="0"/>
          </a:p>
          <a:p>
            <a:pPr marL="285750" indent="-285750"/>
            <a:endParaRPr lang="cs-CZ" dirty="0" smtClean="0"/>
          </a:p>
          <a:p>
            <a:pPr marL="285750" indent="-285750"/>
            <a:endParaRPr lang="cs-CZ" dirty="0" smtClean="0"/>
          </a:p>
          <a:p>
            <a:pPr marL="285750" indent="-285750">
              <a:buFont typeface="Arial" pitchFamily="34" charset="0"/>
              <a:buChar char="•"/>
            </a:pPr>
            <a:endParaRPr lang="cs-CZ" dirty="0" smtClean="0"/>
          </a:p>
          <a:p>
            <a:pPr marL="285750" indent="-285750">
              <a:buFont typeface="Arial" pitchFamily="34" charset="0"/>
              <a:buChar char="•"/>
            </a:pPr>
            <a:endParaRPr lang="cs-CZ" dirty="0" smtClean="0"/>
          </a:p>
          <a:p>
            <a:pPr marL="285750" indent="-285750">
              <a:buFont typeface="Arial" pitchFamily="34" charset="0"/>
              <a:buChar char="•"/>
            </a:pPr>
            <a:endParaRPr lang="cs-CZ" dirty="0" smtClean="0"/>
          </a:p>
          <a:p>
            <a:pPr marL="285750" indent="-285750">
              <a:buFont typeface="Arial" pitchFamily="34" charset="0"/>
              <a:buChar char="•"/>
            </a:pPr>
            <a:endParaRPr lang="cs-CZ" dirty="0" smtClean="0"/>
          </a:p>
          <a:p>
            <a:pPr marL="285750" indent="-285750">
              <a:buFont typeface="Arial" pitchFamily="34" charset="0"/>
              <a:buChar char="•"/>
            </a:pPr>
            <a:endParaRPr lang="cs-CZ" dirty="0" smtClean="0"/>
          </a:p>
          <a:p>
            <a:pPr marL="285750" indent="-285750">
              <a:buFont typeface="Arial" pitchFamily="34" charset="0"/>
              <a:buChar char="•"/>
            </a:pPr>
            <a:endParaRPr lang="cs-CZ" dirty="0" smtClean="0"/>
          </a:p>
          <a:p>
            <a:pPr marL="285750" indent="-285750">
              <a:buFont typeface="Arial" pitchFamily="34" charset="0"/>
              <a:buChar char="•"/>
            </a:pPr>
            <a:endParaRPr lang="cs-CZ" dirty="0" smtClean="0"/>
          </a:p>
          <a:p>
            <a:pPr marL="285750" indent="-285750">
              <a:buFont typeface="Arial" pitchFamily="34" charset="0"/>
              <a:buChar char="•"/>
            </a:pPr>
            <a:endParaRPr lang="cs-CZ" dirty="0" smtClean="0"/>
          </a:p>
          <a:p>
            <a:pPr marL="285750" indent="-285750">
              <a:buFont typeface="Arial" pitchFamily="34" charset="0"/>
              <a:buChar char="•"/>
            </a:pPr>
            <a:endParaRPr lang="cs-CZ" dirty="0" smtClean="0"/>
          </a:p>
          <a:p>
            <a:pPr marL="285750" indent="-285750">
              <a:buFont typeface="Arial" pitchFamily="34" charset="0"/>
              <a:buChar char="•"/>
            </a:pPr>
            <a:endParaRPr lang="cs-CZ" dirty="0"/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2426" y="228600"/>
            <a:ext cx="8324030" cy="464096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cs-CZ" sz="3600" dirty="0">
                <a:solidFill>
                  <a:schemeClr val="tx2">
                    <a:lumMod val="25000"/>
                  </a:schemeClr>
                </a:solidFill>
              </a:rPr>
              <a:t>CITACE: OBRÁZKY, FOTOGRAFIE, KRESBY</a:t>
            </a:r>
          </a:p>
        </p:txBody>
      </p:sp>
    </p:spTree>
    <p:extLst>
      <p:ext uri="{BB962C8B-B14F-4D97-AF65-F5344CB8AC3E}">
        <p14:creationId xmlns:p14="http://schemas.microsoft.com/office/powerpoint/2010/main" val="1913756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613</TotalTime>
  <Words>495</Words>
  <Application>Microsoft Office PowerPoint</Application>
  <PresentationFormat>Předvádění na obrazovce (4:3)</PresentationFormat>
  <Paragraphs>121</Paragraphs>
  <Slides>13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Papír</vt:lpstr>
      <vt:lpstr>Prezentace aplikace PowerPoint</vt:lpstr>
      <vt:lpstr>ANOTACE</vt:lpstr>
      <vt:lpstr>KLÍČOVÁ SLOVA</vt:lpstr>
      <vt:lpstr>Vilém a Alois Mrštíkovi</vt:lpstr>
      <vt:lpstr>Vilém a Alois Mrštíkovi</vt:lpstr>
      <vt:lpstr>   Alois Mrštík</vt:lpstr>
      <vt:lpstr>   Vilém Mrštík</vt:lpstr>
      <vt:lpstr>Prezentace aplikace PowerPoint</vt:lpstr>
      <vt:lpstr>REALISTICKÉ DRAMA</vt:lpstr>
      <vt:lpstr>ROK NA VSI</vt:lpstr>
      <vt:lpstr>POHÁDKA MÁJE</vt:lpstr>
      <vt:lpstr>LITERÁRNÍ TERMÍNY</vt:lpstr>
      <vt:lpstr>CITACE: OBRÁZKY, FOTOGRAFIE, KRESBY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Vilém a Alois Mrštíkovi</dc:title>
  <dc:creator>EU12</dc:creator>
  <cp:lastModifiedBy>H Koláčková</cp:lastModifiedBy>
  <cp:revision>36</cp:revision>
  <dcterms:created xsi:type="dcterms:W3CDTF">2011-04-29T07:50:11Z</dcterms:created>
  <dcterms:modified xsi:type="dcterms:W3CDTF">2012-05-25T09:11:44Z</dcterms:modified>
</cp:coreProperties>
</file>