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65" r:id="rId2"/>
    <p:sldId id="266" r:id="rId3"/>
    <p:sldId id="287" r:id="rId4"/>
    <p:sldId id="256" r:id="rId5"/>
    <p:sldId id="269" r:id="rId6"/>
    <p:sldId id="258" r:id="rId7"/>
    <p:sldId id="288" r:id="rId8"/>
    <p:sldId id="259" r:id="rId9"/>
    <p:sldId id="263" r:id="rId10"/>
    <p:sldId id="285" r:id="rId11"/>
    <p:sldId id="260" r:id="rId12"/>
    <p:sldId id="282" r:id="rId13"/>
    <p:sldId id="262" r:id="rId14"/>
    <p:sldId id="267" r:id="rId15"/>
    <p:sldId id="26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25.5.2012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/index.php?title=Balet_N%C3%A1rodn%C3%ADho_divadla&amp;action=edit&amp;redlink=1" TargetMode="External"/><Relationship Id="rId2" Type="http://schemas.openxmlformats.org/officeDocument/2006/relationships/hyperlink" Target="http://cs.wikipedia.org/w/index.php?title=%C4%8Cinohra_N%C3%A1rodn%C3%ADho_divadla&amp;action=edit&amp;redlink=1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image" Target="../media/image14.png"/><Relationship Id="rId4" Type="http://schemas.openxmlformats.org/officeDocument/2006/relationships/hyperlink" Target="http://cs.wikipedia.org/w/index.php?title=Opera_N%C3%A1rodn%C3%ADho_divadla&amp;action=edit&amp;redlink=1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60648"/>
            <a:ext cx="5688013" cy="854075"/>
          </a:xfrm>
          <a:prstGeom prst="rect">
            <a:avLst/>
          </a:prstGeom>
          <a:ln>
            <a:solidFill>
              <a:schemeClr val="tx2"/>
            </a:solidFill>
          </a:ln>
          <a:ex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pic>
      <p:sp>
        <p:nvSpPr>
          <p:cNvPr id="4" name="Obdélník 3"/>
          <p:cNvSpPr/>
          <p:nvPr/>
        </p:nvSpPr>
        <p:spPr>
          <a:xfrm>
            <a:off x="323528" y="1268760"/>
            <a:ext cx="8640960" cy="4893647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projekt v rámci vzdělávacího programu</a:t>
            </a:r>
          </a:p>
          <a:p>
            <a:pPr algn="ctr"/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VZDĚLÁNÍ PRO KONKURENCESCHOPNOST</a:t>
            </a:r>
          </a:p>
          <a:p>
            <a:pPr algn="ctr"/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ŠABLONA ČÍSLO: III/2</a:t>
            </a:r>
          </a:p>
          <a:p>
            <a:pPr algn="ctr"/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NÁZEV:  INOVACE A ZKVALITNĚNÍ VÝUKY PROSTŘEDNICTVÍM ICT</a:t>
            </a:r>
          </a:p>
          <a:p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</a:rPr>
              <a:t>PŘEDMĚT</a:t>
            </a:r>
            <a:r>
              <a:rPr lang="cs-CZ" sz="2000" b="1" dirty="0">
                <a:solidFill>
                  <a:schemeClr val="accent2">
                    <a:lumMod val="75000"/>
                  </a:schemeClr>
                </a:solidFill>
              </a:rPr>
              <a:t>: JAZYK ČESKÝ</a:t>
            </a:r>
          </a:p>
          <a:p>
            <a:r>
              <a:rPr lang="cs-CZ" sz="2000" b="1" dirty="0">
                <a:solidFill>
                  <a:schemeClr val="accent2">
                    <a:lumMod val="75000"/>
                  </a:schemeClr>
                </a:solidFill>
              </a:rPr>
              <a:t>ROČNÍK: IX.</a:t>
            </a:r>
          </a:p>
          <a:p>
            <a:r>
              <a:rPr lang="cs-CZ" sz="2000" b="1" dirty="0">
                <a:solidFill>
                  <a:schemeClr val="accent2">
                    <a:lumMod val="75000"/>
                  </a:schemeClr>
                </a:solidFill>
              </a:rPr>
              <a:t>TÉMA: </a:t>
            </a:r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</a:rPr>
              <a:t>PROJEKT DIVADLO – NÁRODNÍ DIVADLO </a:t>
            </a:r>
            <a:endParaRPr lang="cs-C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000" b="1" dirty="0">
                <a:solidFill>
                  <a:schemeClr val="accent2">
                    <a:lumMod val="75000"/>
                  </a:schemeClr>
                </a:solidFill>
              </a:rPr>
              <a:t>AUTOR: MGR. HANA GINTEROVÁ</a:t>
            </a:r>
          </a:p>
          <a:p>
            <a:r>
              <a:rPr lang="cs-CZ" sz="2000" b="1" dirty="0">
                <a:solidFill>
                  <a:schemeClr val="accent2">
                    <a:lumMod val="75000"/>
                  </a:schemeClr>
                </a:solidFill>
              </a:rPr>
              <a:t>DATUM VYTVOŘENÍ</a:t>
            </a:r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</a:rPr>
              <a:t>: 23. 11. 2011</a:t>
            </a:r>
            <a:endParaRPr lang="cs-CZ" sz="2000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dirty="0">
              <a:solidFill>
                <a:prstClr val="white"/>
              </a:solidFill>
            </a:endParaRPr>
          </a:p>
          <a:p>
            <a:pPr algn="ctr"/>
            <a:r>
              <a:rPr lang="cs-CZ" dirty="0">
                <a:solidFill>
                  <a:prstClr val="white"/>
                </a:solidFill>
              </a:rPr>
              <a:t> </a:t>
            </a:r>
            <a:r>
              <a:rPr lang="cs-CZ" sz="3200" b="1" dirty="0" smtClean="0">
                <a:solidFill>
                  <a:srgbClr val="C00000"/>
                </a:solidFill>
              </a:rPr>
              <a:t>VY_32_INOVACE_51_HG</a:t>
            </a:r>
            <a:endParaRPr lang="cs-CZ" sz="3200" b="1" dirty="0">
              <a:solidFill>
                <a:srgbClr val="C0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562" y="3573017"/>
            <a:ext cx="2400267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502038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2426" y="228600"/>
            <a:ext cx="8396038" cy="10668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latin typeface="+mj-lt"/>
              </a:rPr>
              <a:t>ANOTACE</a:t>
            </a:r>
            <a:endParaRPr lang="cs-CZ" sz="5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2426" y="1463040"/>
            <a:ext cx="8396038" cy="513431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Clr>
                <a:schemeClr val="accent3">
                  <a:lumMod val="75000"/>
                </a:schemeClr>
              </a:buClr>
              <a:buFont typeface="Wingdings" pitchFamily="2" charset="2"/>
              <a:buChar char="q"/>
            </a:pPr>
            <a:r>
              <a:rPr lang="cs-CZ" sz="2000" b="1" dirty="0" smtClean="0">
                <a:solidFill>
                  <a:schemeClr val="tx1"/>
                </a:solidFill>
              </a:rPr>
              <a:t>PREZENTACE VYTVOŘENA JAKO DOPLNĚK K UČIVU 9. ROČNÍKU – PROJEKT DIVADLO – NÁRODNÍ DIVADLO</a:t>
            </a:r>
          </a:p>
          <a:p>
            <a:pPr>
              <a:buClr>
                <a:schemeClr val="accent3">
                  <a:lumMod val="75000"/>
                </a:schemeClr>
              </a:buClr>
              <a:buFont typeface="Wingdings" pitchFamily="2" charset="2"/>
              <a:buChar char="q"/>
            </a:pPr>
            <a:r>
              <a:rPr lang="cs-CZ" sz="2000" b="1" dirty="0" smtClean="0">
                <a:solidFill>
                  <a:schemeClr val="tx1"/>
                </a:solidFill>
              </a:rPr>
              <a:t>V RÁMCI PREZENTACE MAJÍ ŽÁCI MOŽNOST</a:t>
            </a:r>
          </a:p>
          <a:p>
            <a:pPr marL="578358" indent="-514350">
              <a:buClr>
                <a:schemeClr val="accent3">
                  <a:lumMod val="75000"/>
                </a:schemeClr>
              </a:buClr>
              <a:buFont typeface="+mj-lt"/>
              <a:buAutoNum type="arabicPeriod"/>
            </a:pPr>
            <a:r>
              <a:rPr lang="cs-CZ" sz="2000" b="1" dirty="0" smtClean="0">
                <a:solidFill>
                  <a:schemeClr val="tx1"/>
                </a:solidFill>
              </a:rPr>
              <a:t>PRACOVAT S LITERÁRNÍMI TERMÍNY V OBLASTI DRAMATU </a:t>
            </a:r>
          </a:p>
          <a:p>
            <a:pPr marL="578358" indent="-514350">
              <a:buClr>
                <a:schemeClr val="accent3">
                  <a:lumMod val="75000"/>
                </a:schemeClr>
              </a:buClr>
              <a:buFont typeface="+mj-lt"/>
              <a:buAutoNum type="arabicPeriod"/>
            </a:pPr>
            <a:r>
              <a:rPr lang="cs-CZ" sz="2000" b="1" dirty="0" smtClean="0">
                <a:solidFill>
                  <a:schemeClr val="tx1"/>
                </a:solidFill>
              </a:rPr>
              <a:t>SEZNÁMIT SE S HISTORIÍ A SOUČASNOSTÍ NÁRODNÍHO DIVADLA</a:t>
            </a:r>
          </a:p>
          <a:p>
            <a:pPr marL="64008" indent="0" algn="ctr">
              <a:buClr>
                <a:schemeClr val="accent3">
                  <a:lumMod val="75000"/>
                </a:schemeClr>
              </a:buClr>
              <a:buNone/>
            </a:pPr>
            <a:r>
              <a:rPr lang="cs-CZ" sz="2000" b="1" dirty="0" smtClean="0">
                <a:solidFill>
                  <a:schemeClr val="tx1"/>
                </a:solidFill>
              </a:rPr>
              <a:t>DO PREZENTACE JSOU VLOŽENY HYPERTEXTOVÉ ODKAZY</a:t>
            </a:r>
          </a:p>
          <a:p>
            <a:pPr marL="64008" indent="0">
              <a:buClr>
                <a:schemeClr val="accent3">
                  <a:lumMod val="75000"/>
                </a:schemeClr>
              </a:buClr>
              <a:buNone/>
            </a:pPr>
            <a:r>
              <a:rPr lang="cs-CZ" sz="2400" b="1" dirty="0" smtClean="0">
                <a:solidFill>
                  <a:schemeClr val="tx1"/>
                </a:solidFill>
              </a:rPr>
              <a:t>Pilotáž: Prezentace pilotována ve třídách 9. ročníků, je možné ji využít k doplnění učiva literatury ve všech ročnících II. stupně ZŠ. Historie Národního divadla žáky velmi oslovuje, je možné navázat na jejich znalosti z jiných předmětů. Prezentace poskytuje také přehled základních literárních pojmů spojených s dramatem. Motivujte žáky k vlastnímu vyhledávání informací o aktuálním programu divadla v na jeho jednotlivých scénách.</a:t>
            </a:r>
          </a:p>
        </p:txBody>
      </p:sp>
    </p:spTree>
    <p:extLst>
      <p:ext uri="{BB962C8B-B14F-4D97-AF65-F5344CB8AC3E}">
        <p14:creationId xmlns:p14="http://schemas.microsoft.com/office/powerpoint/2010/main" val="1385129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67494"/>
            <a:ext cx="8507288" cy="1399032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latin typeface="+mj-lt"/>
              </a:rPr>
              <a:t>KLÍČOVÁ SLOVA</a:t>
            </a:r>
            <a:endParaRPr lang="cs-CZ" sz="5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11560" y="1844824"/>
            <a:ext cx="8208912" cy="4781128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285750" indent="-285750">
              <a:buClr>
                <a:schemeClr val="accent1">
                  <a:lumMod val="75000"/>
                </a:schemeClr>
              </a:buClr>
              <a:buFont typeface="Wingdings" pitchFamily="2" charset="2"/>
              <a:buChar char="q"/>
            </a:pPr>
            <a:endParaRPr lang="cs-CZ" sz="2400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ClrTx/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tx1"/>
                </a:solidFill>
              </a:rPr>
              <a:t>UMĚLECKÝ SOUBOR</a:t>
            </a:r>
          </a:p>
          <a:p>
            <a:pPr marL="285750" indent="-285750">
              <a:buClrTx/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tx1"/>
                </a:solidFill>
              </a:rPr>
              <a:t>ČINOHRA</a:t>
            </a:r>
          </a:p>
          <a:p>
            <a:pPr marL="285750" indent="-285750">
              <a:buClrTx/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tx1"/>
                </a:solidFill>
              </a:rPr>
              <a:t>BALET</a:t>
            </a:r>
          </a:p>
          <a:p>
            <a:pPr marL="285750" indent="-285750">
              <a:buClrTx/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tx1"/>
                </a:solidFill>
              </a:rPr>
              <a:t>OPERA</a:t>
            </a:r>
          </a:p>
          <a:p>
            <a:pPr marL="285750" indent="-285750">
              <a:buClrTx/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tx1"/>
                </a:solidFill>
              </a:rPr>
              <a:t>OPERETA</a:t>
            </a:r>
          </a:p>
          <a:p>
            <a:pPr marL="285750" indent="-285750">
              <a:buClrTx/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tx1"/>
                </a:solidFill>
              </a:rPr>
              <a:t>MUZIKÁL</a:t>
            </a:r>
          </a:p>
          <a:p>
            <a:pPr marL="285750" indent="-285750">
              <a:buClrTx/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tx1"/>
                </a:solidFill>
              </a:rPr>
              <a:t>INTERIÉR</a:t>
            </a:r>
          </a:p>
          <a:p>
            <a:pPr marL="285750" indent="-285750">
              <a:buClrTx/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tx1"/>
                </a:solidFill>
              </a:rPr>
              <a:t>EXTERIÉR</a:t>
            </a:r>
          </a:p>
        </p:txBody>
      </p:sp>
    </p:spTree>
    <p:extLst>
      <p:ext uri="{BB962C8B-B14F-4D97-AF65-F5344CB8AC3E}">
        <p14:creationId xmlns:p14="http://schemas.microsoft.com/office/powerpoint/2010/main" val="1634588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08452" y="263115"/>
            <a:ext cx="7772400" cy="933637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6000" b="1" dirty="0" smtClean="0">
                <a:solidFill>
                  <a:schemeClr val="tx1"/>
                </a:solidFill>
                <a:latin typeface="Microdot" pitchFamily="2" charset="-18"/>
              </a:rPr>
              <a:t>Národní divadlo</a:t>
            </a:r>
            <a:endParaRPr lang="cs-CZ" sz="6000" b="1" dirty="0">
              <a:solidFill>
                <a:schemeClr val="tx1"/>
              </a:solidFill>
              <a:latin typeface="Microdot" pitchFamily="2" charset="-18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5373216"/>
            <a:ext cx="8964488" cy="148478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+mj-lt"/>
              </a:rPr>
              <a:t>„Ať </a:t>
            </a:r>
            <a:r>
              <a:rPr lang="cs-CZ" sz="3600" b="1" dirty="0">
                <a:solidFill>
                  <a:schemeClr val="tx1"/>
                </a:solidFill>
                <a:latin typeface="+mj-lt"/>
              </a:rPr>
              <a:t>vítěz lid sem </a:t>
            </a:r>
            <a:r>
              <a:rPr lang="cs-CZ" sz="3600" b="1" dirty="0" smtClean="0">
                <a:solidFill>
                  <a:schemeClr val="tx1"/>
                </a:solidFill>
                <a:latin typeface="+mj-lt"/>
              </a:rPr>
              <a:t>kráčí“</a:t>
            </a:r>
          </a:p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+mj-lt"/>
              </a:rPr>
              <a:t>  Jaroslav  Vrchlický …při příležitost znovuotevření divadla po požáru</a:t>
            </a:r>
            <a:endParaRPr lang="cs-CZ" sz="3600" b="1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412776"/>
            <a:ext cx="5682208" cy="3778668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707792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2413338"/>
            <a:ext cx="8208912" cy="224676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800" dirty="0" smtClean="0"/>
              <a:t>jedna </a:t>
            </a:r>
            <a:r>
              <a:rPr lang="cs-CZ" sz="2800" dirty="0"/>
              <a:t>z dominant hlavního města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800" dirty="0" smtClean="0"/>
              <a:t>architektonický skvost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800" dirty="0" smtClean="0"/>
              <a:t>symbol </a:t>
            </a:r>
            <a:r>
              <a:rPr lang="cs-CZ" sz="2800" dirty="0"/>
              <a:t>soudržnosti a sebeuvědomění českého </a:t>
            </a:r>
            <a:r>
              <a:rPr lang="cs-CZ" sz="2800" dirty="0" smtClean="0"/>
              <a:t>národa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800" dirty="0" smtClean="0"/>
              <a:t>nejvyšší meta </a:t>
            </a:r>
            <a:r>
              <a:rPr lang="cs-CZ" sz="2800" dirty="0"/>
              <a:t>tuzemských </a:t>
            </a:r>
            <a:r>
              <a:rPr lang="cs-CZ" sz="2800" dirty="0" smtClean="0"/>
              <a:t>umělců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31640" y="1566084"/>
            <a:ext cx="5184576" cy="46166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CO PŘEDSTAVUJE NÁRODNÍ DIVADLO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56592" y="332656"/>
            <a:ext cx="8686800" cy="841248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Národní divadlo</a:t>
            </a:r>
            <a:endParaRPr lang="cs-CZ" sz="5400" b="1" dirty="0">
              <a:solidFill>
                <a:schemeClr val="tx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3012" y="4899844"/>
            <a:ext cx="2566676" cy="192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041871"/>
            <a:ext cx="2179514" cy="1640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9743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3780" y="188640"/>
            <a:ext cx="8686800" cy="8382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Prozatímní divadlo</a:t>
            </a:r>
            <a:endParaRPr lang="cs-CZ" sz="4800" b="1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640960" cy="4525963"/>
          </a:xfrm>
        </p:spPr>
        <p:txBody>
          <a:bodyPr>
            <a:normAutofit/>
          </a:bodyPr>
          <a:lstStyle/>
          <a:p>
            <a:pPr>
              <a:buClr>
                <a:schemeClr val="accent2"/>
              </a:buClr>
            </a:pPr>
            <a:r>
              <a:rPr lang="cs-CZ" sz="2400" b="1" dirty="0" smtClean="0"/>
              <a:t>První </a:t>
            </a:r>
            <a:r>
              <a:rPr lang="cs-CZ" sz="2400" b="1" dirty="0"/>
              <a:t>myšlenka zbudování </a:t>
            </a:r>
            <a:r>
              <a:rPr lang="cs-CZ" sz="2400" b="1" dirty="0" smtClean="0"/>
              <a:t>divadla vznikla </a:t>
            </a:r>
            <a:r>
              <a:rPr lang="cs-CZ" sz="2400" b="1" dirty="0"/>
              <a:t>v rámci </a:t>
            </a:r>
            <a:r>
              <a:rPr lang="cs-CZ" sz="2400" b="1" u="sng" dirty="0" smtClean="0">
                <a:solidFill>
                  <a:srgbClr val="7030A0"/>
                </a:solidFill>
              </a:rPr>
              <a:t>národního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r>
              <a:rPr lang="cs-CZ" sz="2400" b="1" u="sng" dirty="0">
                <a:solidFill>
                  <a:srgbClr val="7030A0"/>
                </a:solidFill>
              </a:rPr>
              <a:t>obrození v </a:t>
            </a:r>
            <a:r>
              <a:rPr lang="cs-CZ" sz="2400" b="1" u="sng" dirty="0" smtClean="0">
                <a:solidFill>
                  <a:srgbClr val="7030A0"/>
                </a:solidFill>
              </a:rPr>
              <a:t>polovině 19. století.</a:t>
            </a:r>
          </a:p>
          <a:p>
            <a:pPr>
              <a:buClr>
                <a:schemeClr val="accent2"/>
              </a:buClr>
            </a:pPr>
            <a:r>
              <a:rPr lang="cs-CZ" sz="2400" b="1" dirty="0" smtClean="0"/>
              <a:t>Žádost </a:t>
            </a:r>
            <a:r>
              <a:rPr lang="cs-CZ" sz="2400" b="1" dirty="0"/>
              <a:t>o výstavbu samostatného českého </a:t>
            </a:r>
            <a:r>
              <a:rPr lang="cs-CZ" sz="2400" b="1" dirty="0" smtClean="0"/>
              <a:t>divadla předložil českému </a:t>
            </a:r>
            <a:r>
              <a:rPr lang="cs-CZ" sz="2400" b="1" dirty="0"/>
              <a:t>sněmu </a:t>
            </a:r>
            <a:r>
              <a:rPr lang="cs-CZ" sz="2400" b="1" u="sng" dirty="0">
                <a:solidFill>
                  <a:srgbClr val="7030A0"/>
                </a:solidFill>
              </a:rPr>
              <a:t>František </a:t>
            </a:r>
            <a:r>
              <a:rPr lang="cs-CZ" sz="2400" b="1" u="sng" dirty="0" smtClean="0">
                <a:solidFill>
                  <a:srgbClr val="7030A0"/>
                </a:solidFill>
              </a:rPr>
              <a:t>Palacký.</a:t>
            </a:r>
          </a:p>
          <a:p>
            <a:pPr>
              <a:buClr>
                <a:schemeClr val="accent2"/>
              </a:buClr>
            </a:pPr>
            <a:r>
              <a:rPr lang="cs-CZ" sz="2400" b="1" dirty="0"/>
              <a:t>Na stavbu Národního divadla </a:t>
            </a:r>
            <a:r>
              <a:rPr lang="cs-CZ" sz="2400" b="1" u="sng" dirty="0">
                <a:solidFill>
                  <a:srgbClr val="7030A0"/>
                </a:solidFill>
              </a:rPr>
              <a:t>přispívali</a:t>
            </a:r>
            <a:r>
              <a:rPr lang="cs-CZ" sz="2400" b="1" dirty="0"/>
              <a:t> chudí lidé stejně jako šlechtici, vědci či umělci, včetně </a:t>
            </a:r>
            <a:r>
              <a:rPr lang="cs-CZ" sz="2400" b="1" dirty="0" smtClean="0"/>
              <a:t>císaře </a:t>
            </a:r>
            <a:r>
              <a:rPr lang="cs-CZ" sz="2400" b="1" dirty="0"/>
              <a:t>Františka Josefa </a:t>
            </a:r>
            <a:r>
              <a:rPr lang="cs-CZ" sz="2400" b="1" dirty="0" smtClean="0"/>
              <a:t>II.</a:t>
            </a:r>
          </a:p>
          <a:p>
            <a:pPr>
              <a:buClr>
                <a:schemeClr val="accent2"/>
              </a:buClr>
            </a:pPr>
            <a:r>
              <a:rPr lang="cs-CZ" sz="2400" b="1" dirty="0" smtClean="0"/>
              <a:t>Za </a:t>
            </a:r>
            <a:r>
              <a:rPr lang="cs-CZ" sz="2400" b="1" dirty="0"/>
              <a:t>Bachova absolutismu </a:t>
            </a:r>
            <a:r>
              <a:rPr lang="cs-CZ" sz="2400" b="1" dirty="0" smtClean="0"/>
              <a:t>se situace značně ztížila, a tak došlo </a:t>
            </a:r>
            <a:r>
              <a:rPr lang="cs-CZ" sz="2400" b="1" dirty="0"/>
              <a:t>pouze k výstavbě </a:t>
            </a:r>
            <a:r>
              <a:rPr lang="cs-CZ" sz="2400" b="1" u="sng" dirty="0">
                <a:solidFill>
                  <a:srgbClr val="7030A0"/>
                </a:solidFill>
              </a:rPr>
              <a:t>Prozatímního </a:t>
            </a:r>
            <a:r>
              <a:rPr lang="cs-CZ" sz="2400" b="1" u="sng" dirty="0" smtClean="0">
                <a:solidFill>
                  <a:srgbClr val="7030A0"/>
                </a:solidFill>
              </a:rPr>
              <a:t>divadla</a:t>
            </a:r>
            <a:r>
              <a:rPr lang="cs-CZ" sz="2400" dirty="0" smtClean="0"/>
              <a:t>.</a:t>
            </a:r>
            <a:endParaRPr lang="cs-CZ" sz="2400" b="1" u="sng" dirty="0" smtClean="0"/>
          </a:p>
          <a:p>
            <a:pPr>
              <a:buClr>
                <a:schemeClr val="accent2"/>
              </a:buClr>
            </a:pPr>
            <a:endParaRPr lang="cs-CZ" sz="2000" u="sng" dirty="0" smtClean="0"/>
          </a:p>
        </p:txBody>
      </p:sp>
      <p:pic>
        <p:nvPicPr>
          <p:cNvPr id="8194" name="Picture 2" descr="C:\Users\EU12\AppData\Local\Microsoft\Windows\Temporary Internet Files\Content.IE5\DAHFGNK7\MC900335540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218" y="4509120"/>
            <a:ext cx="554461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526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424556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5897" y="116632"/>
            <a:ext cx="8686800" cy="1296144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5300" b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cs-CZ" sz="5300" b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cs-CZ" sz="5300" b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Stavba </a:t>
            </a:r>
            <a:r>
              <a:rPr lang="cs-CZ" sz="5300" b="1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výzdoba</a:t>
            </a:r>
            <a:r>
              <a:rPr lang="cs-CZ" dirty="0">
                <a:solidFill>
                  <a:schemeClr val="tx1"/>
                </a:solidFill>
              </a:rPr>
              <a:t/>
            </a:r>
            <a:br>
              <a:rPr lang="cs-CZ" dirty="0">
                <a:solidFill>
                  <a:schemeClr val="tx1"/>
                </a:solidFill>
              </a:rPr>
            </a:b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61581" y="1880917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dirty="0"/>
              <a:t>Brzy se však opět ozvaly hlasy volající po zbudování honosnějšího divadla, a tak byly v režii architekta Josefa Zítka 16. května 1868 </a:t>
            </a:r>
            <a:r>
              <a:rPr lang="cs-CZ" sz="2400" b="1" u="sng" dirty="0">
                <a:solidFill>
                  <a:srgbClr val="7030A0"/>
                </a:solidFill>
              </a:rPr>
              <a:t>položeny základní kameny Národního divadla</a:t>
            </a:r>
            <a:r>
              <a:rPr lang="cs-CZ" sz="2400" b="1" u="sng" dirty="0"/>
              <a:t>. </a:t>
            </a:r>
            <a:endParaRPr lang="cs-CZ" sz="2400" b="1" u="sng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395535" y="4655407"/>
            <a:ext cx="848349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K prvnímu slavnostnímu otevření došlo 11. června 1881 a kromě zahajovacího představení </a:t>
            </a:r>
            <a:r>
              <a:rPr lang="cs-CZ" sz="2400" b="1" dirty="0">
                <a:solidFill>
                  <a:srgbClr val="7030A0"/>
                </a:solidFill>
              </a:rPr>
              <a:t>Smetanovy Libuše </a:t>
            </a:r>
            <a:r>
              <a:rPr lang="cs-CZ" sz="2400" b="1" dirty="0"/>
              <a:t>zde herci odehráli ještě další desítku her. </a:t>
            </a:r>
            <a:endParaRPr lang="cs-CZ" sz="2400" b="1" dirty="0" smtClean="0"/>
          </a:p>
          <a:p>
            <a:r>
              <a:rPr lang="cs-CZ" sz="2400" b="1" dirty="0" smtClean="0"/>
              <a:t>Poté </a:t>
            </a:r>
            <a:r>
              <a:rPr lang="cs-CZ" sz="2400" b="1" dirty="0"/>
              <a:t>byla budova uzavřena z důvodu dokončovacích prací. Během nich však 12. srpna 1881 </a:t>
            </a:r>
            <a:r>
              <a:rPr lang="cs-CZ" sz="2400" b="1" dirty="0">
                <a:solidFill>
                  <a:srgbClr val="7030A0"/>
                </a:solidFill>
              </a:rPr>
              <a:t>zachvátil budovu ničivý požár</a:t>
            </a:r>
            <a:r>
              <a:rPr lang="cs-CZ" sz="2400" b="1" dirty="0"/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3226" y="2112078"/>
            <a:ext cx="3358774" cy="2253025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63388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Požár</a:t>
            </a:r>
            <a:endParaRPr lang="cs-CZ" sz="4800" b="1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0751" y="1340768"/>
            <a:ext cx="8686800" cy="4955381"/>
          </a:xfrm>
        </p:spPr>
        <p:txBody>
          <a:bodyPr>
            <a:normAutofit/>
          </a:bodyPr>
          <a:lstStyle/>
          <a:p>
            <a:r>
              <a:rPr lang="cs-CZ" sz="1800" b="1" dirty="0"/>
              <a:t>Dne 12. srpna 1881 vznikl v odpoledních hodinách </a:t>
            </a:r>
            <a:r>
              <a:rPr lang="cs-CZ" sz="1800" b="1" u="sng" dirty="0">
                <a:solidFill>
                  <a:srgbClr val="7030A0"/>
                </a:solidFill>
              </a:rPr>
              <a:t>na střeše </a:t>
            </a:r>
            <a:r>
              <a:rPr lang="cs-CZ" sz="1800" b="1" dirty="0"/>
              <a:t>Národního divadla požár, který se </a:t>
            </a:r>
            <a:r>
              <a:rPr lang="cs-CZ" sz="1800" b="1" u="sng" dirty="0">
                <a:solidFill>
                  <a:srgbClr val="7030A0"/>
                </a:solidFill>
              </a:rPr>
              <a:t>nepodařilo uhasit</a:t>
            </a:r>
            <a:r>
              <a:rPr lang="cs-CZ" sz="1800" b="1" dirty="0"/>
              <a:t>. Zcela vyhořely dřevěné části střech, železná konstrukce střechy byla zničena a propadla se dovnitř budovy a z větší části bylo zničeno i vnitřní vybavení divadla.</a:t>
            </a:r>
          </a:p>
          <a:p>
            <a:r>
              <a:rPr lang="cs-CZ" sz="1800" b="1" dirty="0"/>
              <a:t>Šetření tehdejších orgánů vedlo nakonec k </a:t>
            </a:r>
            <a:r>
              <a:rPr lang="cs-CZ" sz="1800" b="1" u="sng" dirty="0">
                <a:solidFill>
                  <a:srgbClr val="7030A0"/>
                </a:solidFill>
              </a:rPr>
              <a:t>obžalobě dvou zámečníků</a:t>
            </a:r>
            <a:r>
              <a:rPr lang="cs-CZ" sz="1800" b="1" dirty="0"/>
              <a:t>, </a:t>
            </a:r>
            <a:r>
              <a:rPr lang="cs-CZ" sz="1800" b="1" dirty="0" smtClean="0"/>
              <a:t>kteří </a:t>
            </a:r>
            <a:r>
              <a:rPr lang="cs-CZ" sz="1800" b="1" dirty="0"/>
              <a:t>osudný den odpoledne na střeše pracovali na připojení měděného drátu k hromosvodu </a:t>
            </a:r>
            <a:r>
              <a:rPr lang="cs-CZ" sz="1800" b="1" dirty="0" smtClean="0"/>
              <a:t>letováním. Oba </a:t>
            </a:r>
            <a:r>
              <a:rPr lang="cs-CZ" sz="1800" b="1" dirty="0"/>
              <a:t>zámečníci byli soudem uznáni vinnými a byl jim uložen trest týdenního vězení zostřený dvěma </a:t>
            </a:r>
            <a:r>
              <a:rPr lang="cs-CZ" sz="1800" b="1" dirty="0" smtClean="0"/>
              <a:t>půsty.</a:t>
            </a:r>
            <a:endParaRPr lang="cs-CZ" sz="1800" b="1" dirty="0"/>
          </a:p>
          <a:p>
            <a:r>
              <a:rPr lang="cs-CZ" sz="1800" b="1" dirty="0" smtClean="0"/>
              <a:t>Provedená </a:t>
            </a:r>
            <a:r>
              <a:rPr lang="cs-CZ" sz="1800" b="1" u="sng" dirty="0" smtClean="0">
                <a:solidFill>
                  <a:srgbClr val="7030A0"/>
                </a:solidFill>
              </a:rPr>
              <a:t>expertíza </a:t>
            </a:r>
            <a:r>
              <a:rPr lang="cs-CZ" sz="1800" b="1" dirty="0" smtClean="0"/>
              <a:t>1881 zvýšila pravděpodobnost </a:t>
            </a:r>
            <a:r>
              <a:rPr lang="cs-CZ" sz="1800" b="1" u="sng" dirty="0" smtClean="0">
                <a:solidFill>
                  <a:srgbClr val="7030A0"/>
                </a:solidFill>
              </a:rPr>
              <a:t>úmyslného založení</a:t>
            </a:r>
            <a:r>
              <a:rPr lang="cs-CZ" sz="1800" b="1" dirty="0" smtClean="0"/>
              <a:t>. Tuto verzi však nelze prokázat, i když údajně existovala osoba, které se jeden německý student z pražské </a:t>
            </a:r>
            <a:r>
              <a:rPr lang="cs-CZ" sz="1800" b="1" dirty="0"/>
              <a:t>u</a:t>
            </a:r>
            <a:r>
              <a:rPr lang="cs-CZ" sz="1800" b="1" dirty="0" smtClean="0"/>
              <a:t>niverzity po požáru svěřil, že požár založil. Podařilo se však </a:t>
            </a:r>
            <a:r>
              <a:rPr lang="cs-CZ" sz="1800" b="1" u="sng" dirty="0" smtClean="0">
                <a:solidFill>
                  <a:srgbClr val="7030A0"/>
                </a:solidFill>
              </a:rPr>
              <a:t>vyvrátit</a:t>
            </a:r>
            <a:r>
              <a:rPr lang="cs-CZ" sz="1800" b="1" dirty="0" smtClean="0"/>
              <a:t> </a:t>
            </a:r>
            <a:r>
              <a:rPr lang="cs-CZ" sz="1800" b="1" u="sng" dirty="0" smtClean="0">
                <a:solidFill>
                  <a:srgbClr val="7030A0"/>
                </a:solidFill>
              </a:rPr>
              <a:t>obvinění </a:t>
            </a:r>
            <a:r>
              <a:rPr lang="cs-CZ" sz="1800" b="1" dirty="0" smtClean="0"/>
              <a:t>vznesené tehdejším soudem proti dvou zámečníkům a opravit tak jednu chybu v historii požární ochrany.</a:t>
            </a:r>
          </a:p>
          <a:p>
            <a:endParaRPr lang="cs-CZ" sz="4000" b="1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88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1556792"/>
            <a:ext cx="61024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b="1" dirty="0"/>
              <a:t>Katastrofa měla za následek </a:t>
            </a:r>
            <a:r>
              <a:rPr lang="cs-CZ" sz="2400" b="1" u="sng" dirty="0">
                <a:solidFill>
                  <a:srgbClr val="7030A0"/>
                </a:solidFill>
              </a:rPr>
              <a:t>ještě větší odhodlanost</a:t>
            </a:r>
            <a:r>
              <a:rPr lang="cs-CZ" sz="2400" b="1" dirty="0"/>
              <a:t> pro nové sbírky a během necelých </a:t>
            </a:r>
            <a:r>
              <a:rPr lang="cs-CZ" sz="2400" b="1" u="sng" dirty="0">
                <a:solidFill>
                  <a:srgbClr val="7030A0"/>
                </a:solidFill>
              </a:rPr>
              <a:t>padesáti dní </a:t>
            </a:r>
            <a:r>
              <a:rPr lang="cs-CZ" sz="2400" b="1" dirty="0"/>
              <a:t>vybrali pořadatelé celý milión zlatých. </a:t>
            </a:r>
            <a:endParaRPr lang="cs-CZ" sz="2400" b="1" dirty="0" smtClean="0"/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b="1" dirty="0" smtClean="0"/>
              <a:t>Poté </a:t>
            </a:r>
            <a:r>
              <a:rPr lang="cs-CZ" sz="2400" b="1" dirty="0"/>
              <a:t>mohla začít nová </a:t>
            </a:r>
            <a:r>
              <a:rPr lang="cs-CZ" sz="2400" b="1" dirty="0" smtClean="0"/>
              <a:t>stavba.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b="1" u="sng" dirty="0">
                <a:solidFill>
                  <a:srgbClr val="7030A0"/>
                </a:solidFill>
              </a:rPr>
              <a:t>K otevření obnoveného Národního divadla došlo 18. listopadu 1883.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50876" y="404664"/>
            <a:ext cx="8842248" cy="841248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Znovuotevření národního dovadla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933056"/>
            <a:ext cx="3672408" cy="2722828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3075" name="Picture 3" descr="C:\Users\EU12\AppData\Local\Microsoft\Windows\Temporary Internet Files\Content.IE5\GUW5U7XD\MC900280537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905" y="4365104"/>
            <a:ext cx="2278455" cy="211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063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17898" y="188640"/>
            <a:ext cx="8686800" cy="8382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4800" b="1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RekoNstrukce</a:t>
            </a:r>
            <a:endParaRPr lang="cs-CZ" sz="4800" b="1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4883373"/>
          </a:xfrm>
        </p:spPr>
        <p:txBody>
          <a:bodyPr>
            <a:normAutofit/>
          </a:bodyPr>
          <a:lstStyle/>
          <a:p>
            <a:r>
              <a:rPr lang="cs-CZ" sz="2400" b="1" u="sng" dirty="0" smtClean="0"/>
              <a:t>V </a:t>
            </a:r>
            <a:r>
              <a:rPr lang="cs-CZ" sz="2400" b="1" u="sng" dirty="0"/>
              <a:t>70. letech 20. století </a:t>
            </a:r>
            <a:r>
              <a:rPr lang="cs-CZ" sz="2400" b="1" dirty="0"/>
              <a:t>se ukázal stav Národního divadla jako velmi špatný, a tak byla podniknuta </a:t>
            </a:r>
            <a:r>
              <a:rPr lang="cs-CZ" sz="2400" b="1" u="sng" dirty="0"/>
              <a:t>rozsáhlá rekonstrukce</a:t>
            </a:r>
            <a:r>
              <a:rPr lang="cs-CZ" sz="2400" b="1" dirty="0"/>
              <a:t>. </a:t>
            </a:r>
            <a:endParaRPr lang="cs-CZ" sz="2400" b="1" dirty="0" smtClean="0"/>
          </a:p>
          <a:p>
            <a:r>
              <a:rPr lang="cs-CZ" sz="2400" b="1" dirty="0" smtClean="0"/>
              <a:t>Byl </a:t>
            </a:r>
            <a:r>
              <a:rPr lang="cs-CZ" sz="2400" b="1" dirty="0"/>
              <a:t>zvýšen sklon podlahy, vybudovány </a:t>
            </a:r>
            <a:r>
              <a:rPr lang="cs-CZ" sz="2400" b="1" dirty="0" smtClean="0"/>
              <a:t>kuřárny</a:t>
            </a:r>
            <a:r>
              <a:rPr lang="cs-CZ" sz="2400" b="1" dirty="0"/>
              <a:t>, zabudováno větrání, snížen počet sedadel (986 míst celkem</a:t>
            </a:r>
            <a:r>
              <a:rPr lang="cs-CZ" sz="2400" b="1" dirty="0" smtClean="0"/>
              <a:t>). </a:t>
            </a:r>
          </a:p>
          <a:p>
            <a:r>
              <a:rPr lang="cs-CZ" sz="2400" b="1" dirty="0" smtClean="0"/>
              <a:t>Byl </a:t>
            </a:r>
            <a:r>
              <a:rPr lang="cs-CZ" sz="2400" b="1" dirty="0"/>
              <a:t>také zmenšen Voršilský klášter a na zabrané ploše vznikly nové budovy, pojmenované jako </a:t>
            </a:r>
            <a:r>
              <a:rPr lang="cs-CZ" sz="2400" b="1" u="sng" dirty="0"/>
              <a:t>Nová scéna ND</a:t>
            </a:r>
            <a:r>
              <a:rPr lang="cs-CZ" sz="2400" b="1" dirty="0" smtClean="0"/>
              <a:t>.</a:t>
            </a:r>
          </a:p>
          <a:p>
            <a:endParaRPr lang="cs-CZ" sz="1800" dirty="0"/>
          </a:p>
          <a:p>
            <a:endParaRPr lang="cs-CZ" sz="1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861048"/>
            <a:ext cx="3347438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 descr="C:\Users\EU12\AppData\Local\Microsoft\Windows\Temporary Internet Files\Content.IE5\T5O0BKPZ\MC900290369[1].wmf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001754"/>
            <a:ext cx="2461034" cy="231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35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Současné národní divadlo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b="1" dirty="0">
                <a:solidFill>
                  <a:srgbClr val="7030A0"/>
                </a:solidFill>
              </a:rPr>
              <a:t>Budova Národního divadla </a:t>
            </a:r>
            <a:r>
              <a:rPr lang="cs-CZ" sz="3600" b="1" dirty="0"/>
              <a:t>sídlí na rohu ulice Národní a Smetanova nábřeží. Od rekonstrukce v roce 1983 k </a:t>
            </a:r>
            <a:r>
              <a:rPr lang="cs-CZ" sz="3600" b="1" dirty="0">
                <a:solidFill>
                  <a:srgbClr val="7030A0"/>
                </a:solidFill>
              </a:rPr>
              <a:t>novorenesanční stavbě </a:t>
            </a:r>
            <a:r>
              <a:rPr lang="cs-CZ" sz="3600" b="1" dirty="0"/>
              <a:t>náleží také modernější </a:t>
            </a:r>
            <a:r>
              <a:rPr lang="cs-CZ" sz="3600" b="1" dirty="0">
                <a:solidFill>
                  <a:srgbClr val="7030A0"/>
                </a:solidFill>
              </a:rPr>
              <a:t>Nová scéna</a:t>
            </a:r>
            <a:r>
              <a:rPr lang="cs-CZ" sz="3600" b="1" dirty="0"/>
              <a:t>. Kromě těchto dvou objektů je k Národnímu divadlu přičleněno též </a:t>
            </a:r>
            <a:r>
              <a:rPr lang="cs-CZ" sz="3600" b="1" dirty="0">
                <a:solidFill>
                  <a:srgbClr val="7030A0"/>
                </a:solidFill>
              </a:rPr>
              <a:t>Stavovské divadlo </a:t>
            </a:r>
            <a:r>
              <a:rPr lang="cs-CZ" sz="3600" b="1" dirty="0"/>
              <a:t>a divadlo </a:t>
            </a:r>
            <a:r>
              <a:rPr lang="cs-CZ" sz="3600" b="1" dirty="0" err="1">
                <a:solidFill>
                  <a:srgbClr val="7030A0"/>
                </a:solidFill>
              </a:rPr>
              <a:t>Kolowrat</a:t>
            </a:r>
            <a:r>
              <a:rPr lang="cs-CZ" sz="3600" b="1" dirty="0"/>
              <a:t> na Starém Městě.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141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4800" b="1" dirty="0" err="1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UmĚlecké</a:t>
            </a:r>
            <a:r>
              <a:rPr lang="cs-CZ" sz="4800" b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soubory</a:t>
            </a:r>
            <a:endParaRPr lang="cs-CZ" sz="4800" b="1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>
                <a:solidFill>
                  <a:schemeClr val="tx1"/>
                </a:solidFill>
              </a:rPr>
              <a:t>Národní divadlo má tři různé vlastní umělecké soubory: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cs-CZ" sz="2000" dirty="0">
                <a:hlinkClick r:id="rId2" action="ppaction://hlinkfile" tooltip="Činohra Národního divadla (stránka neexistuje)"/>
              </a:rPr>
              <a:t>Činohra Národního divadla</a:t>
            </a:r>
            <a:endParaRPr lang="cs-CZ" sz="2000" dirty="0"/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cs-CZ" sz="2000" dirty="0">
                <a:hlinkClick r:id="rId3" action="ppaction://hlinkfile" tooltip="Balet Národního divadla (stránka neexistuje)"/>
              </a:rPr>
              <a:t>Balet Národního divadla</a:t>
            </a:r>
            <a:endParaRPr lang="cs-CZ" sz="2000" dirty="0"/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cs-CZ" sz="2000" dirty="0">
                <a:hlinkClick r:id="rId4" action="ppaction://hlinkfile" tooltip="Opera Národního divadla (stránka neexistuje)"/>
              </a:rPr>
              <a:t>Opera Národního </a:t>
            </a:r>
            <a:r>
              <a:rPr lang="cs-CZ" sz="2000" dirty="0" smtClean="0">
                <a:hlinkClick r:id="rId4" action="ppaction://hlinkfile" tooltip="Opera Národního divadla (stránka neexistuje)"/>
              </a:rPr>
              <a:t>divadla</a:t>
            </a:r>
            <a:endParaRPr lang="cs-CZ" sz="2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780928"/>
            <a:ext cx="4746104" cy="3559578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5123" name="Picture 3" descr="C:\Users\EU12\AppData\Local\Microsoft\Windows\Temporary Internet Files\Content.IE5\T5O0BKPZ\MC900036380[1].wmf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646317"/>
            <a:ext cx="2548880" cy="25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183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67494"/>
            <a:ext cx="8507288" cy="1399032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latin typeface="+mj-lt"/>
              </a:rPr>
              <a:t>LITERÁRNÍ TERMÍNY</a:t>
            </a:r>
            <a:endParaRPr lang="cs-CZ" sz="5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11560" y="1844824"/>
            <a:ext cx="8208912" cy="4781128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285750" indent="-285750">
              <a:buClr>
                <a:schemeClr val="accent1">
                  <a:lumMod val="75000"/>
                </a:schemeClr>
              </a:buClr>
              <a:buFont typeface="Wingdings" pitchFamily="2" charset="2"/>
              <a:buChar char="q"/>
            </a:pPr>
            <a:endParaRPr lang="cs-CZ" sz="2400" b="1" dirty="0" smtClean="0">
              <a:solidFill>
                <a:schemeClr val="tx2">
                  <a:lumMod val="25000"/>
                </a:schemeClr>
              </a:solidFill>
            </a:endParaRPr>
          </a:p>
          <a:p>
            <a:pPr marL="285750" indent="-285750">
              <a:buClrTx/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tx1"/>
                </a:solidFill>
              </a:rPr>
              <a:t>UMĚLECKÝ SOUBOR</a:t>
            </a:r>
          </a:p>
          <a:p>
            <a:pPr marL="285750" indent="-285750">
              <a:buClrTx/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tx1"/>
                </a:solidFill>
              </a:rPr>
              <a:t>ČINOHRA</a:t>
            </a:r>
          </a:p>
          <a:p>
            <a:pPr marL="285750" indent="-285750">
              <a:buClrTx/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tx1"/>
                </a:solidFill>
              </a:rPr>
              <a:t>BALET</a:t>
            </a:r>
          </a:p>
          <a:p>
            <a:pPr marL="285750" indent="-285750">
              <a:buClrTx/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tx1"/>
                </a:solidFill>
              </a:rPr>
              <a:t>OPERA</a:t>
            </a:r>
          </a:p>
          <a:p>
            <a:pPr marL="285750" indent="-285750">
              <a:buClrTx/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tx1"/>
                </a:solidFill>
              </a:rPr>
              <a:t>OPERETA</a:t>
            </a:r>
          </a:p>
          <a:p>
            <a:pPr marL="285750" indent="-285750">
              <a:buClrTx/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tx1"/>
                </a:solidFill>
              </a:rPr>
              <a:t>MUZIKÁL</a:t>
            </a:r>
          </a:p>
          <a:p>
            <a:pPr marL="285750" indent="-285750">
              <a:buClrTx/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tx1"/>
                </a:solidFill>
              </a:rPr>
              <a:t>INTERIÉR</a:t>
            </a:r>
          </a:p>
          <a:p>
            <a:pPr marL="285750" indent="-285750">
              <a:buClrTx/>
              <a:buFont typeface="Wingdings" pitchFamily="2" charset="2"/>
              <a:buChar char="q"/>
            </a:pPr>
            <a:r>
              <a:rPr lang="cs-CZ" sz="2800" b="1" dirty="0" smtClean="0">
                <a:solidFill>
                  <a:schemeClr val="tx1"/>
                </a:solidFill>
              </a:rPr>
              <a:t>EXTERIÉR</a:t>
            </a:r>
          </a:p>
        </p:txBody>
      </p:sp>
    </p:spTree>
    <p:extLst>
      <p:ext uri="{BB962C8B-B14F-4D97-AF65-F5344CB8AC3E}">
        <p14:creationId xmlns:p14="http://schemas.microsoft.com/office/powerpoint/2010/main" val="1441733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2426" y="116632"/>
            <a:ext cx="8324030" cy="648072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CITACE: OBRÁZKY, FOTOGRAFIE, KRESBY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83264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tx1"/>
                </a:solidFill>
              </a:rPr>
              <a:t>ZIVNER, Adam. Http://cz.wikipedia.org [online]. 23. 4. 2008, 22:05. [cit. 2011-11-23] </a:t>
            </a:r>
            <a:r>
              <a:rPr lang="cs-CZ" sz="2400" dirty="0" err="1" smtClean="0">
                <a:solidFill>
                  <a:schemeClr val="tx1"/>
                </a:solidFill>
              </a:rPr>
              <a:t>Soubor:NationalTheatrePrague.jpg</a:t>
            </a:r>
            <a:r>
              <a:rPr lang="cs-CZ" sz="2400" dirty="0" smtClean="0">
                <a:solidFill>
                  <a:schemeClr val="tx1"/>
                </a:solidFill>
              </a:rPr>
              <a:t>. Dostupné z WWW: &lt;http://cs.wikipedia.org/wiki/</a:t>
            </a:r>
            <a:r>
              <a:rPr lang="cs-CZ" sz="2400" dirty="0" err="1" smtClean="0">
                <a:solidFill>
                  <a:schemeClr val="tx1"/>
                </a:solidFill>
              </a:rPr>
              <a:t>Soubor:NationalTheatrePrague.jpg</a:t>
            </a:r>
            <a:r>
              <a:rPr lang="cs-CZ" sz="2400" dirty="0" smtClean="0">
                <a:solidFill>
                  <a:schemeClr val="tx1"/>
                </a:solidFill>
              </a:rPr>
              <a:t>&gt;.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tx1"/>
                </a:solidFill>
              </a:rPr>
              <a:t>Autor neznámý. Http://cz.wikipedia.org [online]. 27. 7. 2008, 19:45. [cit. 2011-11-23] </a:t>
            </a:r>
            <a:r>
              <a:rPr lang="cs-CZ" sz="2400" dirty="0" err="1" smtClean="0">
                <a:solidFill>
                  <a:schemeClr val="tx1"/>
                </a:solidFill>
              </a:rPr>
              <a:t>Soubor:Zakladni</a:t>
            </a:r>
            <a:r>
              <a:rPr lang="cs-CZ" sz="2400" dirty="0" smtClean="0">
                <a:solidFill>
                  <a:schemeClr val="tx1"/>
                </a:solidFill>
              </a:rPr>
              <a:t> kamen </a:t>
            </a:r>
            <a:r>
              <a:rPr lang="cs-CZ" sz="2400" dirty="0" err="1" smtClean="0">
                <a:solidFill>
                  <a:schemeClr val="tx1"/>
                </a:solidFill>
              </a:rPr>
              <a:t>Narodniho</a:t>
            </a:r>
            <a:r>
              <a:rPr lang="cs-CZ" sz="2400" dirty="0" smtClean="0">
                <a:solidFill>
                  <a:schemeClr val="tx1"/>
                </a:solidFill>
              </a:rPr>
              <a:t> divadla.JPG. Dostupné z WWW: &lt;http://cs.wikipedia.org/wiki/</a:t>
            </a:r>
            <a:r>
              <a:rPr lang="cs-CZ" sz="2400" dirty="0" err="1" smtClean="0">
                <a:solidFill>
                  <a:schemeClr val="tx1"/>
                </a:solidFill>
              </a:rPr>
              <a:t>Soubor:Zakladni_kamen_Narodniho_divadla.JPG</a:t>
            </a:r>
            <a:r>
              <a:rPr lang="cs-CZ" sz="2400" dirty="0" smtClean="0">
                <a:solidFill>
                  <a:schemeClr val="tx1"/>
                </a:solidFill>
              </a:rPr>
              <a:t>&gt;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tx1"/>
                </a:solidFill>
              </a:rPr>
              <a:t> ZÖRNER, Patrick-Emil. Http://cz.wikipedia.org [online]. 20. 9. 2005, 20:06. [cit. 2011-11-23] File:WorksMoliere1739Vol01.jpg. Dostupné z WWW: &lt; http://cs.wikipedia.org/wiki/Soubor:Praha_2005-09-20_n%C3%A1rodn%C3%AD_divadlo.jpg&gt;.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tx1"/>
                </a:solidFill>
              </a:rPr>
              <a:t>Autor neznámý. Http://cz.wikipedia.org [online]. 026. 10. 2006, 19:35 [cit. 2011-11-23] </a:t>
            </a:r>
            <a:r>
              <a:rPr lang="cs-CZ" sz="2400" dirty="0" err="1" smtClean="0">
                <a:solidFill>
                  <a:schemeClr val="tx1"/>
                </a:solidFill>
              </a:rPr>
              <a:t>Soubor:Narodni</a:t>
            </a:r>
            <a:r>
              <a:rPr lang="cs-CZ" sz="2400" dirty="0" smtClean="0">
                <a:solidFill>
                  <a:schemeClr val="tx1"/>
                </a:solidFill>
              </a:rPr>
              <a:t> divadlo Praha 1881.jpg. Dostupné z WWW: &lt;http://cs.wikipedia.org/wiki/Soubor:Narodni_divadlo_Praha_1881.jpg&gt;.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tx1"/>
                </a:solidFill>
              </a:rPr>
              <a:t>Vložil uživatel </a:t>
            </a:r>
            <a:r>
              <a:rPr lang="cs-CZ" sz="2400" dirty="0" err="1" smtClean="0">
                <a:solidFill>
                  <a:schemeClr val="tx1"/>
                </a:solidFill>
              </a:rPr>
              <a:t>Aktron</a:t>
            </a:r>
            <a:r>
              <a:rPr lang="cs-CZ" sz="2400" dirty="0">
                <a:solidFill>
                  <a:schemeClr val="tx1"/>
                </a:solidFill>
              </a:rPr>
              <a:t>. </a:t>
            </a:r>
            <a:r>
              <a:rPr lang="cs-CZ" sz="2400" dirty="0" smtClean="0">
                <a:solidFill>
                  <a:schemeClr val="tx1"/>
                </a:solidFill>
              </a:rPr>
              <a:t>Http://cz.wikipedia.org [</a:t>
            </a:r>
            <a:r>
              <a:rPr lang="cs-CZ" sz="2400" dirty="0">
                <a:solidFill>
                  <a:schemeClr val="tx1"/>
                </a:solidFill>
              </a:rPr>
              <a:t>online]. 14. 3. 2008, 21:03. </a:t>
            </a:r>
            <a:r>
              <a:rPr lang="cs-CZ" sz="2400" dirty="0" smtClean="0">
                <a:solidFill>
                  <a:schemeClr val="tx1"/>
                </a:solidFill>
              </a:rPr>
              <a:t>[cit. </a:t>
            </a:r>
            <a:r>
              <a:rPr lang="cs-CZ" sz="2400" dirty="0">
                <a:solidFill>
                  <a:schemeClr val="tx1"/>
                </a:solidFill>
              </a:rPr>
              <a:t>2011-11-23] </a:t>
            </a:r>
            <a:r>
              <a:rPr lang="cs-CZ" sz="2400" dirty="0" err="1">
                <a:solidFill>
                  <a:schemeClr val="tx1"/>
                </a:solidFill>
              </a:rPr>
              <a:t>Soubor:Praha</a:t>
            </a:r>
            <a:r>
              <a:rPr lang="cs-CZ" sz="2400" dirty="0">
                <a:solidFill>
                  <a:schemeClr val="tx1"/>
                </a:solidFill>
              </a:rPr>
              <a:t>, Nové město, Laterna magika v noci II.JPG. </a:t>
            </a:r>
            <a:r>
              <a:rPr lang="cs-CZ" sz="2400" dirty="0" smtClean="0">
                <a:solidFill>
                  <a:schemeClr val="tx1"/>
                </a:solidFill>
              </a:rPr>
              <a:t>Dostupné z WWW</a:t>
            </a:r>
            <a:r>
              <a:rPr lang="cs-CZ" sz="2400" dirty="0">
                <a:solidFill>
                  <a:schemeClr val="tx1"/>
                </a:solidFill>
              </a:rPr>
              <a:t>: &lt;http://cs.wikipedia.org/wiki/Soubor:Praha,_Nov%C3%A9_m%C4%9Bsto,_Laterna_magika_v_noci_II.JPG&gt;.</a:t>
            </a:r>
            <a:endParaRPr lang="cs-CZ" sz="2400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tx1"/>
                </a:solidFill>
              </a:rPr>
              <a:t>Ostatní obrázky a fotografie – kliparty </a:t>
            </a:r>
            <a:r>
              <a:rPr lang="cs-CZ" sz="2400" dirty="0" err="1" smtClean="0">
                <a:solidFill>
                  <a:schemeClr val="tx1"/>
                </a:solidFill>
              </a:rPr>
              <a:t>office</a:t>
            </a:r>
            <a:r>
              <a:rPr lang="cs-CZ" sz="2400" dirty="0" smtClean="0">
                <a:solidFill>
                  <a:schemeClr val="tx1"/>
                </a:solidFill>
              </a:rPr>
              <a:t>- www.office.com</a:t>
            </a:r>
          </a:p>
          <a:p>
            <a:pPr marL="0" indent="0" algn="ctr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FOTOGRAFIE JSOU VKLÁDÁNY OPAKOVANĚ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929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394</TotalTime>
  <Words>572</Words>
  <Application>Microsoft Office PowerPoint</Application>
  <PresentationFormat>Předvádění na obrazovce (4:3)</PresentationFormat>
  <Paragraphs>89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Cesta</vt:lpstr>
      <vt:lpstr>Prezentace aplikace PowerPoint</vt:lpstr>
      <vt:lpstr>ANOTACE</vt:lpstr>
      <vt:lpstr>KLÍČOVÁ SLOVA</vt:lpstr>
      <vt:lpstr>Národní divadlo</vt:lpstr>
      <vt:lpstr>Národní divadlo</vt:lpstr>
      <vt:lpstr>Prozatímní divadlo</vt:lpstr>
      <vt:lpstr>Prezentace aplikace PowerPoint</vt:lpstr>
      <vt:lpstr> Stavba a výzdoba </vt:lpstr>
      <vt:lpstr>Požár</vt:lpstr>
      <vt:lpstr>Znovuotevření národního dovadla</vt:lpstr>
      <vt:lpstr>RekoNstrukce</vt:lpstr>
      <vt:lpstr>Současné národní divadlo</vt:lpstr>
      <vt:lpstr>UmĚlecké soubory</vt:lpstr>
      <vt:lpstr>LITERÁRNÍ TERMÍNY</vt:lpstr>
      <vt:lpstr>CITACE: OBRÁZKY, FOTOGRAFIE, KRESBY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Národní divadlo</dc:title>
  <dc:creator>EU12</dc:creator>
  <cp:lastModifiedBy>H Koláčková</cp:lastModifiedBy>
  <cp:revision>45</cp:revision>
  <dcterms:created xsi:type="dcterms:W3CDTF">2011-04-08T08:36:20Z</dcterms:created>
  <dcterms:modified xsi:type="dcterms:W3CDTF">2012-05-25T09:13:38Z</dcterms:modified>
</cp:coreProperties>
</file>