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17"/>
  </p:notesMasterIdLst>
  <p:sldIdLst>
    <p:sldId id="263" r:id="rId2"/>
    <p:sldId id="264" r:id="rId3"/>
    <p:sldId id="285" r:id="rId4"/>
    <p:sldId id="256" r:id="rId5"/>
    <p:sldId id="276" r:id="rId6"/>
    <p:sldId id="287" r:id="rId7"/>
    <p:sldId id="288" r:id="rId8"/>
    <p:sldId id="290" r:id="rId9"/>
    <p:sldId id="289" r:id="rId10"/>
    <p:sldId id="280" r:id="rId11"/>
    <p:sldId id="284" r:id="rId12"/>
    <p:sldId id="286" r:id="rId13"/>
    <p:sldId id="295" r:id="rId14"/>
    <p:sldId id="265" r:id="rId15"/>
    <p:sldId id="266"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44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3EF7B-B86B-428C-930F-95ABBBD1EECB}" type="datetimeFigureOut">
              <a:rPr lang="cs-CZ" smtClean="0"/>
              <a:t>25.5.2012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F29834-AA27-4632-820C-5FC9C53E6EFD}" type="slidenum">
              <a:rPr lang="cs-CZ" smtClean="0"/>
              <a:t>‹#›</a:t>
            </a:fld>
            <a:endParaRPr lang="cs-CZ"/>
          </a:p>
        </p:txBody>
      </p:sp>
    </p:spTree>
    <p:extLst>
      <p:ext uri="{BB962C8B-B14F-4D97-AF65-F5344CB8AC3E}">
        <p14:creationId xmlns:p14="http://schemas.microsoft.com/office/powerpoint/2010/main" val="1187501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73F29834-AA27-4632-820C-5FC9C53E6EFD}" type="slidenum">
              <a:rPr lang="cs-CZ" smtClean="0">
                <a:solidFill>
                  <a:prstClr val="black"/>
                </a:solidFill>
              </a:rPr>
              <a:pPr/>
              <a:t>9</a:t>
            </a:fld>
            <a:endParaRPr lang="cs-CZ">
              <a:solidFill>
                <a:prstClr val="black"/>
              </a:solidFill>
            </a:endParaRPr>
          </a:p>
        </p:txBody>
      </p:sp>
    </p:spTree>
    <p:extLst>
      <p:ext uri="{BB962C8B-B14F-4D97-AF65-F5344CB8AC3E}">
        <p14:creationId xmlns:p14="http://schemas.microsoft.com/office/powerpoint/2010/main" val="3733123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7" name="Rovnoramenný trojúhelník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540544" y="776288"/>
            <a:ext cx="8062912" cy="1470025"/>
          </a:xfrm>
        </p:spPr>
        <p:txBody>
          <a:bodyPr anchor="b">
            <a:normAutofit/>
          </a:bodyPr>
          <a:lstStyle>
            <a:lvl1pPr algn="r">
              <a:defRPr sz="4400"/>
            </a:lvl1pPr>
          </a:lstStyle>
          <a:p>
            <a:r>
              <a:rPr kumimoji="0" lang="cs-CZ" smtClean="0"/>
              <a:t>Kliknutím lze upravit styl.</a:t>
            </a:r>
            <a:endParaRPr kumimoji="0"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1371600" y="6012656"/>
            <a:ext cx="5791200" cy="365125"/>
          </a:xfrm>
        </p:spPr>
        <p:txBody>
          <a:bodyPr tIns="0" bIns="0" anchor="t"/>
          <a:lstStyle>
            <a:lvl1pPr algn="r">
              <a:defRPr sz="1000"/>
            </a:lvl1pPr>
          </a:lstStyle>
          <a:p>
            <a:fld id="{95EC1D4A-A796-47C3-A63E-CE236FB377E2}" type="datetimeFigureOut">
              <a:rPr lang="cs-CZ" smtClean="0"/>
              <a:t>25.5.2012</a:t>
            </a:fld>
            <a:endParaRPr lang="cs-CZ"/>
          </a:p>
        </p:txBody>
      </p:sp>
      <p:sp>
        <p:nvSpPr>
          <p:cNvPr id="17" name="Zástupný symbol pro zápatí 16"/>
          <p:cNvSpPr>
            <a:spLocks noGrp="1"/>
          </p:cNvSpPr>
          <p:nvPr>
            <p:ph type="ftr" sz="quarter" idx="11"/>
          </p:nvPr>
        </p:nvSpPr>
        <p:spPr>
          <a:xfrm>
            <a:off x="1371600" y="5650704"/>
            <a:ext cx="5791200" cy="365125"/>
          </a:xfrm>
        </p:spPr>
        <p:txBody>
          <a:bodyPr tIns="0" bIns="0" anchor="b"/>
          <a:lstStyle>
            <a:lvl1pPr algn="r">
              <a:defRPr sz="1100"/>
            </a:lvl1pPr>
          </a:lstStyle>
          <a:p>
            <a:endParaRPr lang="cs-CZ"/>
          </a:p>
        </p:txBody>
      </p:sp>
      <p:sp>
        <p:nvSpPr>
          <p:cNvPr id="29" name="Zástupný symbol pro číslo snímku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a:xfrm>
            <a:off x="457200" y="1882808"/>
            <a:ext cx="8229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791456" y="6480048"/>
            <a:ext cx="2133600" cy="301752"/>
          </a:xfrm>
        </p:spPr>
        <p:txBody>
          <a:bodyPr/>
          <a:lstStyle/>
          <a:p>
            <a:fld id="{95EC1D4A-A796-47C3-A63E-CE236FB377E2}" type="datetimeFigureOut">
              <a:rPr lang="cs-CZ" smtClean="0"/>
              <a:t>25.5.2012</a:t>
            </a:fld>
            <a:endParaRPr lang="cs-CZ"/>
          </a:p>
        </p:txBody>
      </p:sp>
      <p:sp>
        <p:nvSpPr>
          <p:cNvPr id="5" name="Zástupný symbol pro zápatí 4"/>
          <p:cNvSpPr>
            <a:spLocks noGrp="1"/>
          </p:cNvSpPr>
          <p:nvPr>
            <p:ph type="ftr" sz="quarter" idx="11"/>
          </p:nvPr>
        </p:nvSpPr>
        <p:spPr>
          <a:xfrm>
            <a:off x="457200" y="6480969"/>
            <a:ext cx="4260056" cy="300831"/>
          </a:xfrm>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9" name="Pravoúhlý trojúhelník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Rovnoramenný trojúhelník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Zástupný symbol pro datum 3"/>
          <p:cNvSpPr>
            <a:spLocks noGrp="1"/>
          </p:cNvSpPr>
          <p:nvPr>
            <p:ph type="dt" sz="half" idx="10"/>
          </p:nvPr>
        </p:nvSpPr>
        <p:spPr>
          <a:xfrm>
            <a:off x="6955632" y="6477000"/>
            <a:ext cx="2133600" cy="304800"/>
          </a:xfrm>
        </p:spPr>
        <p:txBody>
          <a:bodyPr/>
          <a:lstStyle/>
          <a:p>
            <a:fld id="{95EC1D4A-A796-47C3-A63E-CE236FB377E2}" type="datetimeFigureOut">
              <a:rPr lang="cs-CZ" smtClean="0"/>
              <a:t>25.5.2012</a:t>
            </a:fld>
            <a:endParaRPr lang="cs-CZ"/>
          </a:p>
        </p:txBody>
      </p:sp>
      <p:sp>
        <p:nvSpPr>
          <p:cNvPr id="5" name="Zástupný symbol pro zápatí 4"/>
          <p:cNvSpPr>
            <a:spLocks noGrp="1"/>
          </p:cNvSpPr>
          <p:nvPr>
            <p:ph type="ftr" sz="quarter" idx="11"/>
          </p:nvPr>
        </p:nvSpPr>
        <p:spPr>
          <a:xfrm>
            <a:off x="2619376" y="6480969"/>
            <a:ext cx="4260056" cy="300831"/>
          </a:xfrm>
        </p:spPr>
        <p:txBody>
          <a:bodyPr/>
          <a:lstStyle/>
          <a:p>
            <a:endParaRPr lang="cs-CZ"/>
          </a:p>
        </p:txBody>
      </p:sp>
      <p:sp>
        <p:nvSpPr>
          <p:cNvPr id="6" name="Zástupný symbol pro číslo snímku 5"/>
          <p:cNvSpPr>
            <a:spLocks noGrp="1"/>
          </p:cNvSpPr>
          <p:nvPr>
            <p:ph type="sldNum" sz="quarter" idx="12"/>
          </p:nvPr>
        </p:nvSpPr>
        <p:spPr>
          <a:xfrm>
            <a:off x="8451056" y="809624"/>
            <a:ext cx="502920" cy="300831"/>
          </a:xfrm>
        </p:spPr>
        <p:txBody>
          <a:bodyPr/>
          <a:lstStyle/>
          <a:p>
            <a:fld id="{AC57A5DF-1266-40EA-9282-1E66B9DE06C0}" type="slidenum">
              <a:rPr lang="cs-CZ" smtClean="0"/>
              <a:t>‹#›</a:t>
            </a:fld>
            <a:endParaRPr lang="cs-CZ"/>
          </a:p>
        </p:txBody>
      </p:sp>
      <p:cxnSp>
        <p:nvCxnSpPr>
          <p:cNvPr id="11" name="Přímá spojnice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Přímá spojnice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4791456" y="6480969"/>
            <a:ext cx="2133600" cy="301752"/>
          </a:xfrm>
        </p:spPr>
        <p:txBody>
          <a:bodyPr/>
          <a:lstStyle/>
          <a:p>
            <a:fld id="{95EC1D4A-A796-47C3-A63E-CE236FB377E2}" type="datetimeFigureOut">
              <a:rPr lang="cs-CZ" smtClean="0"/>
              <a:t>25.5.2012</a:t>
            </a:fld>
            <a:endParaRPr lang="cs-CZ"/>
          </a:p>
        </p:txBody>
      </p:sp>
      <p:sp>
        <p:nvSpPr>
          <p:cNvPr id="6" name="Zástupný symbol pro zápatí 5"/>
          <p:cNvSpPr>
            <a:spLocks noGrp="1"/>
          </p:cNvSpPr>
          <p:nvPr>
            <p:ph type="ftr" sz="quarter" idx="11"/>
          </p:nvPr>
        </p:nvSpPr>
        <p:spPr>
          <a:xfrm>
            <a:off x="457200" y="6480969"/>
            <a:ext cx="4260056" cy="301752"/>
          </a:xfrm>
        </p:spPr>
        <p:txBody>
          <a:bodyPr/>
          <a:lstStyle/>
          <a:p>
            <a:endParaRPr lang="cs-CZ"/>
          </a:p>
        </p:txBody>
      </p:sp>
      <p:sp>
        <p:nvSpPr>
          <p:cNvPr id="7" name="Zástupný symbol pro číslo snímku 6"/>
          <p:cNvSpPr>
            <a:spLocks noGrp="1"/>
          </p:cNvSpPr>
          <p:nvPr>
            <p:ph type="sldNum" sz="quarter" idx="12"/>
          </p:nvPr>
        </p:nvSpPr>
        <p:spPr>
          <a:xfrm>
            <a:off x="7589520" y="6480969"/>
            <a:ext cx="502920" cy="301752"/>
          </a:xfrm>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a:xfrm>
            <a:off x="4791456" y="6480969"/>
            <a:ext cx="2130552" cy="301752"/>
          </a:xfrm>
        </p:spPr>
        <p:txBody>
          <a:bodyPr/>
          <a:lstStyle/>
          <a:p>
            <a:fld id="{95EC1D4A-A796-47C3-A63E-CE236FB377E2}" type="datetimeFigureOut">
              <a:rPr lang="cs-CZ" smtClean="0"/>
              <a:t>25.5.2012</a:t>
            </a:fld>
            <a:endParaRPr lang="cs-CZ"/>
          </a:p>
        </p:txBody>
      </p:sp>
      <p:sp>
        <p:nvSpPr>
          <p:cNvPr id="8" name="Zástupný symbol pro zápatí 7"/>
          <p:cNvSpPr>
            <a:spLocks noGrp="1"/>
          </p:cNvSpPr>
          <p:nvPr>
            <p:ph type="ftr" sz="quarter" idx="11"/>
          </p:nvPr>
        </p:nvSpPr>
        <p:spPr>
          <a:xfrm>
            <a:off x="457200" y="6480969"/>
            <a:ext cx="4261104" cy="301752"/>
          </a:xfrm>
        </p:spPr>
        <p:txBody>
          <a:bodyPr/>
          <a:lstStyle/>
          <a:p>
            <a:endParaRPr lang="cs-CZ"/>
          </a:p>
        </p:txBody>
      </p:sp>
      <p:sp>
        <p:nvSpPr>
          <p:cNvPr id="9" name="Zástupný symbol pro číslo snímku 8"/>
          <p:cNvSpPr>
            <a:spLocks noGrp="1"/>
          </p:cNvSpPr>
          <p:nvPr>
            <p:ph type="sldNum" sz="quarter" idx="12"/>
          </p:nvPr>
        </p:nvSpPr>
        <p:spPr>
          <a:xfrm>
            <a:off x="7589520" y="6483096"/>
            <a:ext cx="502920" cy="301752"/>
          </a:xfrm>
        </p:spPr>
        <p:txBody>
          <a:bodyPr/>
          <a:lstStyle>
            <a:lvl1pPr algn="ctr">
              <a:defRPr/>
            </a:lvl1pPr>
          </a:lstStyle>
          <a:p>
            <a:fld id="{AC57A5DF-1266-40EA-9282-1E66B9DE06C0}"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95EC1D4A-A796-47C3-A63E-CE236FB377E2}" type="datetimeFigureOut">
              <a:rPr lang="cs-CZ" smtClean="0"/>
              <a:t>25.5.2012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a:xfrm>
            <a:off x="4791456" y="6480969"/>
            <a:ext cx="2133600" cy="301752"/>
          </a:xfrm>
        </p:spPr>
        <p:txBody>
          <a:bodyPr/>
          <a:lstStyle/>
          <a:p>
            <a:fld id="{95EC1D4A-A796-47C3-A63E-CE236FB377E2}" type="datetimeFigureOut">
              <a:rPr lang="cs-CZ" smtClean="0"/>
              <a:t>25.5.2012</a:t>
            </a:fld>
            <a:endParaRPr lang="cs-CZ"/>
          </a:p>
        </p:txBody>
      </p:sp>
      <p:sp>
        <p:nvSpPr>
          <p:cNvPr id="3" name="Zástupný symbol pro zápatí 2"/>
          <p:cNvSpPr>
            <a:spLocks noGrp="1"/>
          </p:cNvSpPr>
          <p:nvPr>
            <p:ph type="ftr" sz="quarter" idx="11"/>
          </p:nvPr>
        </p:nvSpPr>
        <p:spPr>
          <a:xfrm>
            <a:off x="457200" y="6481890"/>
            <a:ext cx="4260056" cy="300831"/>
          </a:xfrm>
        </p:spPr>
        <p:txBody>
          <a:bodyPr/>
          <a:lstStyle/>
          <a:p>
            <a:endParaRPr lang="cs-CZ"/>
          </a:p>
        </p:txBody>
      </p:sp>
      <p:sp>
        <p:nvSpPr>
          <p:cNvPr id="4" name="Zástupný symbol pro číslo snímku 3"/>
          <p:cNvSpPr>
            <a:spLocks noGrp="1"/>
          </p:cNvSpPr>
          <p:nvPr>
            <p:ph type="sldNum" sz="quarter" idx="12"/>
          </p:nvPr>
        </p:nvSpPr>
        <p:spPr>
          <a:xfrm>
            <a:off x="7589520" y="6480969"/>
            <a:ext cx="502920" cy="301752"/>
          </a:xfrm>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278976" y="6556248"/>
            <a:ext cx="2133600" cy="301752"/>
          </a:xfrm>
        </p:spPr>
        <p:txBody>
          <a:bodyPr/>
          <a:lstStyle>
            <a:lvl1pPr>
              <a:defRPr sz="900"/>
            </a:lvl1pPr>
          </a:lstStyle>
          <a:p>
            <a:fld id="{95EC1D4A-A796-47C3-A63E-CE236FB377E2}" type="datetimeFigureOut">
              <a:rPr lang="cs-CZ" smtClean="0"/>
              <a:t>25.5.2012</a:t>
            </a:fld>
            <a:endParaRPr lang="cs-CZ"/>
          </a:p>
        </p:txBody>
      </p:sp>
      <p:sp>
        <p:nvSpPr>
          <p:cNvPr id="6" name="Zástupný symbol pro zápatí 5"/>
          <p:cNvSpPr>
            <a:spLocks noGrp="1"/>
          </p:cNvSpPr>
          <p:nvPr>
            <p:ph type="ftr" sz="quarter" idx="11"/>
          </p:nvPr>
        </p:nvSpPr>
        <p:spPr>
          <a:xfrm>
            <a:off x="1135856" y="6556248"/>
            <a:ext cx="5143120"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410576" y="6556248"/>
            <a:ext cx="502920" cy="301752"/>
          </a:xfrm>
        </p:spPr>
        <p:txBody>
          <a:bodyPr/>
          <a:lstStyle>
            <a:lvl1pPr>
              <a:defRPr sz="900"/>
            </a:lvl1pPr>
          </a:lstStyle>
          <a:p>
            <a:fld id="{AC57A5DF-1266-40EA-9282-1E66B9DE06C0}"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a:xfrm>
            <a:off x="6108192" y="6556248"/>
            <a:ext cx="2103120" cy="301752"/>
          </a:xfrm>
        </p:spPr>
        <p:txBody>
          <a:bodyPr/>
          <a:lstStyle>
            <a:lvl1pPr>
              <a:defRPr sz="900"/>
            </a:lvl1pPr>
          </a:lstStyle>
          <a:p>
            <a:fld id="{95EC1D4A-A796-47C3-A63E-CE236FB377E2}" type="datetimeFigureOut">
              <a:rPr lang="cs-CZ" smtClean="0"/>
              <a:t>25.5.2012</a:t>
            </a:fld>
            <a:endParaRPr lang="cs-CZ"/>
          </a:p>
        </p:txBody>
      </p:sp>
      <p:sp>
        <p:nvSpPr>
          <p:cNvPr id="6" name="Zástupný symbol pro zápatí 5"/>
          <p:cNvSpPr>
            <a:spLocks noGrp="1"/>
          </p:cNvSpPr>
          <p:nvPr>
            <p:ph type="ftr" sz="quarter" idx="11"/>
          </p:nvPr>
        </p:nvSpPr>
        <p:spPr>
          <a:xfrm>
            <a:off x="1170432" y="6557169"/>
            <a:ext cx="4948072"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217192" y="6556248"/>
            <a:ext cx="365760" cy="301752"/>
          </a:xfrm>
        </p:spPr>
        <p:txBody>
          <a:bodyPr/>
          <a:lstStyle>
            <a:lvl1pPr algn="ctr">
              <a:defRPr sz="900"/>
            </a:lvl1pPr>
          </a:lstStyle>
          <a:p>
            <a:fld id="{AC57A5DF-1266-40EA-9282-1E66B9DE06C0}"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25.5.2012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25.5.2012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Přímá spojnice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nice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7494"/>
            <a:ext cx="8229600" cy="1399032"/>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95EC1D4A-A796-47C3-A63E-CE236FB377E2}" type="datetimeFigureOut">
              <a:rPr lang="cs-CZ" smtClean="0"/>
              <a:t>25.5.2012</a:t>
            </a:fld>
            <a:endParaRPr lang="cs-CZ"/>
          </a:p>
        </p:txBody>
      </p:sp>
      <p:sp>
        <p:nvSpPr>
          <p:cNvPr id="3" name="Zástupný symbol pro zápatí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cs-CZ"/>
          </a:p>
        </p:txBody>
      </p:sp>
      <p:sp>
        <p:nvSpPr>
          <p:cNvPr id="23" name="Zástupný symbol pro číslo snímku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AC57A5DF-1266-40EA-9282-1E66B9DE06C0}"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ZGeWoFEU1CY&amp;feature=related" TargetMode="External"/><Relationship Id="rId2" Type="http://schemas.openxmlformats.org/officeDocument/2006/relationships/hyperlink" Target="http://www.youtube.com/watch?v=m_DEGt8_D7g&amp;feature=related" TargetMode="Externa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NR=1&amp;v=uvkYfXQU41o" TargetMode="External"/><Relationship Id="rId2" Type="http://schemas.openxmlformats.org/officeDocument/2006/relationships/hyperlink" Target="http://www.youtube.com/watch?v=PzGNz6DCEic&amp;feature=related" TargetMode="External"/><Relationship Id="rId1" Type="http://schemas.openxmlformats.org/officeDocument/2006/relationships/slideLayout" Target="../slideLayouts/slideLayout6.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2915816" y="260648"/>
            <a:ext cx="5688013" cy="854075"/>
          </a:xfrm>
          <a:prstGeom prst="rect">
            <a:avLst/>
          </a:prstGeom>
          <a:ln>
            <a:noFill/>
          </a:ln>
          <a:extLst/>
        </p:spPr>
        <p:style>
          <a:lnRef idx="1">
            <a:schemeClr val="accent6"/>
          </a:lnRef>
          <a:fillRef idx="3">
            <a:schemeClr val="accent6"/>
          </a:fillRef>
          <a:effectRef idx="2">
            <a:schemeClr val="accent6"/>
          </a:effectRef>
          <a:fontRef idx="minor">
            <a:schemeClr val="lt1"/>
          </a:fontRef>
        </p:style>
      </p:pic>
      <p:sp>
        <p:nvSpPr>
          <p:cNvPr id="4" name="Obdélník 3"/>
          <p:cNvSpPr/>
          <p:nvPr/>
        </p:nvSpPr>
        <p:spPr>
          <a:xfrm>
            <a:off x="323528" y="1268760"/>
            <a:ext cx="8640960" cy="5170646"/>
          </a:xfrm>
          <a:prstGeom prst="rect">
            <a:avLst/>
          </a:prstGeom>
        </p:spPr>
        <p:txBody>
          <a:bodyPr wrap="square">
            <a:spAutoFit/>
          </a:bodyPr>
          <a:lstStyle/>
          <a:p>
            <a:pPr algn="ctr"/>
            <a:r>
              <a:rPr lang="cs-CZ" b="1" dirty="0">
                <a:solidFill>
                  <a:srgbClr val="00B050"/>
                </a:solidFill>
                <a:cs typeface="Arial" charset="0"/>
              </a:rPr>
              <a:t>ZÁKLADNÍ ŠKOLA SLOVAN, KROMĚŘÍŽ, PŘÍSPĚVKOVÁ ORGANIZACE</a:t>
            </a:r>
          </a:p>
          <a:p>
            <a:pPr algn="ctr"/>
            <a:r>
              <a:rPr lang="cs-CZ" b="1" dirty="0">
                <a:solidFill>
                  <a:srgbClr val="00B050"/>
                </a:solidFill>
                <a:cs typeface="Arial" charset="0"/>
              </a:rPr>
              <a:t>ZEYEROVA 3354, 767 01 KROMĚŘÍŽ</a:t>
            </a:r>
          </a:p>
          <a:p>
            <a:pPr algn="ctr"/>
            <a:endParaRPr lang="cs-CZ" b="1" dirty="0">
              <a:solidFill>
                <a:srgbClr val="00B050"/>
              </a:solidFill>
              <a:cs typeface="Arial" charset="0"/>
            </a:endParaRPr>
          </a:p>
          <a:p>
            <a:pPr algn="ctr"/>
            <a:r>
              <a:rPr lang="cs-CZ" b="1" dirty="0">
                <a:solidFill>
                  <a:schemeClr val="bg1"/>
                </a:solidFill>
                <a:cs typeface="Arial" charset="0"/>
              </a:rPr>
              <a:t>projekt v rámci vzdělávacího programu</a:t>
            </a:r>
          </a:p>
          <a:p>
            <a:pPr algn="ctr"/>
            <a:r>
              <a:rPr lang="cs-CZ" b="1" dirty="0">
                <a:solidFill>
                  <a:schemeClr val="bg1"/>
                </a:solidFill>
                <a:cs typeface="Arial" charset="0"/>
              </a:rPr>
              <a:t>VZDĚLÁNÍ PRO KONKURENCESCHOPNOST</a:t>
            </a:r>
          </a:p>
          <a:p>
            <a:pPr algn="ctr"/>
            <a:endParaRPr lang="cs-CZ" b="1" dirty="0">
              <a:solidFill>
                <a:schemeClr val="bg1"/>
              </a:solidFill>
              <a:cs typeface="Arial" charset="0"/>
            </a:endParaRPr>
          </a:p>
          <a:p>
            <a:pPr algn="ctr"/>
            <a:r>
              <a:rPr lang="cs-CZ" b="1" dirty="0">
                <a:solidFill>
                  <a:schemeClr val="bg1"/>
                </a:solidFill>
                <a:cs typeface="Arial" charset="0"/>
              </a:rPr>
              <a:t>ŠABLONA ČÍSLO: III/2</a:t>
            </a:r>
          </a:p>
          <a:p>
            <a:pPr algn="ctr"/>
            <a:r>
              <a:rPr lang="cs-CZ" b="1" dirty="0">
                <a:solidFill>
                  <a:schemeClr val="bg1"/>
                </a:solidFill>
                <a:cs typeface="Arial" charset="0"/>
              </a:rPr>
              <a:t>NÁZEV:  INOVACE A ZKVALITNĚNÍ VÝUKY PROSTŘEDNICTVÍM ICT</a:t>
            </a:r>
          </a:p>
          <a:p>
            <a:endParaRPr lang="cs-CZ" b="1" dirty="0">
              <a:solidFill>
                <a:schemeClr val="bg1"/>
              </a:solidFill>
              <a:cs typeface="Arial" charset="0"/>
            </a:endParaRPr>
          </a:p>
          <a:p>
            <a:endParaRPr lang="cs-CZ" dirty="0">
              <a:solidFill>
                <a:schemeClr val="bg1"/>
              </a:solidFill>
              <a:cs typeface="Arial" charset="0"/>
            </a:endParaRPr>
          </a:p>
          <a:p>
            <a:r>
              <a:rPr lang="cs-CZ" sz="2000" b="1" dirty="0">
                <a:solidFill>
                  <a:schemeClr val="bg1"/>
                </a:solidFill>
                <a:cs typeface="Arial" charset="0"/>
              </a:rPr>
              <a:t>PŘEDMĚT: JAZYK ČESKÝ</a:t>
            </a:r>
          </a:p>
          <a:p>
            <a:r>
              <a:rPr lang="cs-CZ" sz="2000" b="1" dirty="0">
                <a:solidFill>
                  <a:schemeClr val="bg1"/>
                </a:solidFill>
                <a:cs typeface="Arial" charset="0"/>
              </a:rPr>
              <a:t>ROČNÍK: IX.</a:t>
            </a:r>
          </a:p>
          <a:p>
            <a:r>
              <a:rPr lang="cs-CZ" sz="2000" b="1" dirty="0">
                <a:solidFill>
                  <a:schemeClr val="bg1"/>
                </a:solidFill>
                <a:cs typeface="Arial" charset="0"/>
              </a:rPr>
              <a:t>TÉMA</a:t>
            </a:r>
            <a:r>
              <a:rPr lang="cs-CZ" sz="2000" b="1" dirty="0" smtClean="0">
                <a:solidFill>
                  <a:schemeClr val="bg1"/>
                </a:solidFill>
                <a:cs typeface="Arial" charset="0"/>
              </a:rPr>
              <a:t>: PROJEKT DIVADLO – VÁCLAV HAVEL</a:t>
            </a:r>
            <a:endParaRPr lang="cs-CZ" sz="2000" b="1" dirty="0">
              <a:solidFill>
                <a:schemeClr val="bg1"/>
              </a:solidFill>
              <a:cs typeface="Arial" charset="0"/>
            </a:endParaRPr>
          </a:p>
          <a:p>
            <a:r>
              <a:rPr lang="cs-CZ" sz="2000" b="1" dirty="0">
                <a:solidFill>
                  <a:schemeClr val="bg1"/>
                </a:solidFill>
                <a:cs typeface="Arial" charset="0"/>
              </a:rPr>
              <a:t>AUTOR: MGR. HANA GINTEROVÁ</a:t>
            </a:r>
          </a:p>
          <a:p>
            <a:r>
              <a:rPr lang="cs-CZ" sz="2000" b="1" dirty="0">
                <a:solidFill>
                  <a:schemeClr val="bg1"/>
                </a:solidFill>
                <a:cs typeface="Arial" charset="0"/>
              </a:rPr>
              <a:t>DATUM VYTVOŘENÍ: </a:t>
            </a:r>
            <a:r>
              <a:rPr lang="cs-CZ" sz="2000" b="1" dirty="0" smtClean="0">
                <a:solidFill>
                  <a:schemeClr val="bg1"/>
                </a:solidFill>
                <a:cs typeface="Arial" charset="0"/>
              </a:rPr>
              <a:t>29. </a:t>
            </a:r>
            <a:r>
              <a:rPr lang="cs-CZ" sz="2000" b="1" dirty="0">
                <a:solidFill>
                  <a:schemeClr val="bg1"/>
                </a:solidFill>
                <a:cs typeface="Arial" charset="0"/>
              </a:rPr>
              <a:t>11. 2011</a:t>
            </a:r>
          </a:p>
          <a:p>
            <a:endParaRPr lang="cs-CZ" dirty="0">
              <a:solidFill>
                <a:prstClr val="white"/>
              </a:solidFill>
              <a:cs typeface="Arial" charset="0"/>
            </a:endParaRPr>
          </a:p>
          <a:p>
            <a:pPr algn="ctr"/>
            <a:r>
              <a:rPr lang="cs-CZ" dirty="0">
                <a:solidFill>
                  <a:prstClr val="white"/>
                </a:solidFill>
                <a:cs typeface="Arial" charset="0"/>
              </a:rPr>
              <a:t> </a:t>
            </a:r>
            <a:r>
              <a:rPr lang="cs-CZ" sz="3200" b="1" dirty="0" smtClean="0">
                <a:solidFill>
                  <a:srgbClr val="C00000"/>
                </a:solidFill>
                <a:cs typeface="Arial" charset="0"/>
              </a:rPr>
              <a:t>VY_32_INOVACE_55_HG</a:t>
            </a:r>
            <a:endParaRPr lang="cs-CZ" sz="3200" b="1" dirty="0">
              <a:solidFill>
                <a:srgbClr val="C00000"/>
              </a:solidFill>
              <a:cs typeface="Arial" charset="0"/>
            </a:endParaRPr>
          </a:p>
        </p:txBody>
      </p:sp>
    </p:spTree>
    <p:extLst>
      <p:ext uri="{BB962C8B-B14F-4D97-AF65-F5344CB8AC3E}">
        <p14:creationId xmlns:p14="http://schemas.microsoft.com/office/powerpoint/2010/main" val="4262716143"/>
      </p:ext>
    </p:extLst>
  </p:cSld>
  <p:clrMapOvr>
    <a:masterClrMapping/>
  </p:clrMapOvr>
  <p:transition spd="slow">
    <p:wheel spokes="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52426" y="116632"/>
            <a:ext cx="8252022" cy="792088"/>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cs-CZ" sz="5400" b="1" dirty="0" smtClean="0">
                <a:solidFill>
                  <a:schemeClr val="bg2">
                    <a:lumMod val="75000"/>
                  </a:schemeClr>
                </a:solidFill>
                <a:latin typeface="Arial" pitchFamily="34" charset="0"/>
                <a:cs typeface="Arial" pitchFamily="34" charset="0"/>
              </a:rPr>
              <a:t>ANOTACE</a:t>
            </a:r>
            <a:endParaRPr lang="cs-CZ" sz="5400" b="1" dirty="0">
              <a:solidFill>
                <a:schemeClr val="bg2">
                  <a:lumMod val="75000"/>
                </a:schemeClr>
              </a:solidFill>
              <a:latin typeface="Arial" pitchFamily="34" charset="0"/>
              <a:cs typeface="Arial" pitchFamily="34" charset="0"/>
            </a:endParaRPr>
          </a:p>
        </p:txBody>
      </p:sp>
      <p:sp>
        <p:nvSpPr>
          <p:cNvPr id="2" name="Zástupný symbol pro obsah 1"/>
          <p:cNvSpPr>
            <a:spLocks noGrp="1"/>
          </p:cNvSpPr>
          <p:nvPr>
            <p:ph idx="1"/>
          </p:nvPr>
        </p:nvSpPr>
        <p:spPr>
          <a:xfrm>
            <a:off x="179512" y="1052736"/>
            <a:ext cx="8712968" cy="5805264"/>
          </a:xfrm>
        </p:spPr>
        <p:style>
          <a:lnRef idx="1">
            <a:schemeClr val="dk1"/>
          </a:lnRef>
          <a:fillRef idx="2">
            <a:schemeClr val="dk1"/>
          </a:fillRef>
          <a:effectRef idx="1">
            <a:schemeClr val="dk1"/>
          </a:effectRef>
          <a:fontRef idx="minor">
            <a:schemeClr val="dk1"/>
          </a:fontRef>
        </p:style>
        <p:txBody>
          <a:bodyPr>
            <a:noAutofit/>
          </a:bodyPr>
          <a:lstStyle/>
          <a:p>
            <a:pPr>
              <a:buClr>
                <a:schemeClr val="bg1">
                  <a:lumMod val="95000"/>
                  <a:lumOff val="5000"/>
                </a:schemeClr>
              </a:buClr>
              <a:buFont typeface="Wingdings" pitchFamily="2" charset="2"/>
              <a:buChar char="q"/>
            </a:pPr>
            <a:r>
              <a:rPr lang="cs-CZ" sz="2400" b="1" dirty="0" smtClean="0">
                <a:solidFill>
                  <a:schemeClr val="bg1">
                    <a:lumMod val="75000"/>
                    <a:lumOff val="25000"/>
                  </a:schemeClr>
                </a:solidFill>
                <a:effectLst>
                  <a:outerShdw blurRad="38100" dist="38100" dir="2700000" algn="tl">
                    <a:srgbClr val="000000">
                      <a:alpha val="43137"/>
                    </a:srgbClr>
                  </a:outerShdw>
                </a:effectLst>
              </a:rPr>
              <a:t>PREZENTACE VYTVOŘENA JAKO DOPLNĚK K UČIVU 9. ROČNÍKU  - PROJEKT DIVADLO – DRAMATIK VÁCLAV HAVEL</a:t>
            </a:r>
          </a:p>
          <a:p>
            <a:pPr>
              <a:buClr>
                <a:schemeClr val="bg1">
                  <a:lumMod val="95000"/>
                  <a:lumOff val="5000"/>
                </a:schemeClr>
              </a:buClr>
              <a:buFont typeface="Wingdings" pitchFamily="2" charset="2"/>
              <a:buChar char="q"/>
            </a:pPr>
            <a:r>
              <a:rPr lang="cs-CZ" sz="2400" b="1" dirty="0" smtClean="0">
                <a:solidFill>
                  <a:schemeClr val="bg1">
                    <a:lumMod val="75000"/>
                    <a:lumOff val="25000"/>
                  </a:schemeClr>
                </a:solidFill>
                <a:effectLst>
                  <a:outerShdw blurRad="38100" dist="38100" dir="2700000" algn="tl">
                    <a:srgbClr val="000000">
                      <a:alpha val="43137"/>
                    </a:srgbClr>
                  </a:outerShdw>
                </a:effectLst>
              </a:rPr>
              <a:t>V RÁMCI PREZENTACE MAJÍ ŽÁCI MOŽNOST</a:t>
            </a:r>
          </a:p>
          <a:p>
            <a:pPr>
              <a:buClr>
                <a:schemeClr val="bg1">
                  <a:lumMod val="95000"/>
                  <a:lumOff val="5000"/>
                </a:schemeClr>
              </a:buClr>
              <a:buFont typeface="Wingdings" pitchFamily="2" charset="2"/>
              <a:buChar char="q"/>
            </a:pPr>
            <a:r>
              <a:rPr lang="cs-CZ" sz="2400" b="1" dirty="0" smtClean="0">
                <a:solidFill>
                  <a:schemeClr val="bg1">
                    <a:lumMod val="75000"/>
                    <a:lumOff val="25000"/>
                  </a:schemeClr>
                </a:solidFill>
                <a:effectLst>
                  <a:outerShdw blurRad="38100" dist="38100" dir="2700000" algn="tl">
                    <a:srgbClr val="000000">
                      <a:alpha val="43137"/>
                    </a:srgbClr>
                  </a:outerShdw>
                </a:effectLst>
              </a:rPr>
              <a:t>SEZNÁMIT SE S OSOBNOSTÍ, ŽIVOTNÍMI OSUDY A DÍLEM VÁCLAVA HAVLA</a:t>
            </a:r>
          </a:p>
          <a:p>
            <a:pPr>
              <a:buClr>
                <a:schemeClr val="bg1">
                  <a:lumMod val="95000"/>
                  <a:lumOff val="5000"/>
                </a:schemeClr>
              </a:buClr>
              <a:buFont typeface="Wingdings" pitchFamily="2" charset="2"/>
              <a:buChar char="q"/>
            </a:pPr>
            <a:r>
              <a:rPr lang="cs-CZ" sz="2400" b="1" dirty="0" smtClean="0">
                <a:solidFill>
                  <a:schemeClr val="bg1">
                    <a:lumMod val="75000"/>
                    <a:lumOff val="25000"/>
                  </a:schemeClr>
                </a:solidFill>
                <a:effectLst>
                  <a:outerShdw blurRad="38100" dist="38100" dir="2700000" algn="tl">
                    <a:srgbClr val="000000">
                      <a:alpha val="43137"/>
                    </a:srgbClr>
                  </a:outerShdw>
                </a:effectLst>
              </a:rPr>
              <a:t>SEZNÁMIT SE SE ZÁKLADNÍMI PRVKY ABSURDNÍHO DIVADLA</a:t>
            </a:r>
          </a:p>
          <a:p>
            <a:pPr algn="ctr">
              <a:buClr>
                <a:schemeClr val="bg1">
                  <a:lumMod val="95000"/>
                  <a:lumOff val="5000"/>
                </a:schemeClr>
              </a:buClr>
              <a:buFont typeface="Wingdings" pitchFamily="2" charset="2"/>
              <a:buChar char="q"/>
            </a:pPr>
            <a:r>
              <a:rPr lang="cs-CZ" sz="2000" b="1" dirty="0" smtClean="0">
                <a:solidFill>
                  <a:schemeClr val="bg1">
                    <a:lumMod val="75000"/>
                    <a:lumOff val="25000"/>
                  </a:schemeClr>
                </a:solidFill>
                <a:effectLst>
                  <a:outerShdw blurRad="38100" dist="38100" dir="2700000" algn="tl">
                    <a:srgbClr val="000000">
                      <a:alpha val="43137"/>
                    </a:srgbClr>
                  </a:outerShdw>
                </a:effectLst>
              </a:rPr>
              <a:t>DO PREZENTACE JSOU VLOŽENY HYPERTEXTOVÉ ODKAZY</a:t>
            </a:r>
          </a:p>
          <a:p>
            <a:pPr marL="64008" indent="0">
              <a:buClr>
                <a:schemeClr val="bg1">
                  <a:lumMod val="95000"/>
                  <a:lumOff val="5000"/>
                </a:schemeClr>
              </a:buClr>
              <a:buNone/>
            </a:pPr>
            <a:r>
              <a:rPr lang="cs-CZ" sz="2000" b="1" dirty="0" smtClean="0">
                <a:solidFill>
                  <a:schemeClr val="bg1">
                    <a:lumMod val="75000"/>
                    <a:lumOff val="25000"/>
                  </a:schemeClr>
                </a:solidFill>
                <a:effectLst>
                  <a:outerShdw blurRad="38100" dist="38100" dir="2700000" algn="tl">
                    <a:srgbClr val="000000">
                      <a:alpha val="43137"/>
                    </a:srgbClr>
                  </a:outerShdw>
                </a:effectLst>
              </a:rPr>
              <a:t>Pilotáž: Prezentace pilotována ve třídách 9. ročníku, ale je možné ji využít jako doplnění učiva literární výchovy nebo jakéhokoli předmětu na celém II. stupni ZŠ nebo odpovídající ročníky víceletých gymnázií. Žáky jsou velmi dobře přijímány hypertextové odkazy: rozhovor s Václavem Havlem, videoklip k dokumentu Občan Havel přikuluje a upoutávka k filmu Odcházení.</a:t>
            </a:r>
            <a:endParaRPr lang="cs-CZ" sz="2000" b="1" dirty="0">
              <a:solidFill>
                <a:schemeClr val="bg1">
                  <a:lumMod val="75000"/>
                  <a:lumOff val="2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347091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23528" y="260648"/>
            <a:ext cx="8507288" cy="1224136"/>
          </a:xfrm>
        </p:spPr>
        <p:style>
          <a:lnRef idx="1">
            <a:schemeClr val="dk1"/>
          </a:lnRef>
          <a:fillRef idx="3">
            <a:schemeClr val="dk1"/>
          </a:fillRef>
          <a:effectRef idx="2">
            <a:schemeClr val="dk1"/>
          </a:effectRef>
          <a:fontRef idx="minor">
            <a:schemeClr val="lt1"/>
          </a:fontRef>
        </p:style>
        <p:txBody>
          <a:bodyPr>
            <a:normAutofit/>
          </a:bodyPr>
          <a:lstStyle/>
          <a:p>
            <a:pPr algn="ctr"/>
            <a:r>
              <a:rPr lang="cs-CZ" sz="5400" b="1" dirty="0" smtClean="0">
                <a:solidFill>
                  <a:schemeClr val="accent1"/>
                </a:solidFill>
                <a:latin typeface="Arial" pitchFamily="34" charset="0"/>
                <a:cs typeface="Arial" pitchFamily="34" charset="0"/>
              </a:rPr>
              <a:t>KLÍČOVÁ SLOVA</a:t>
            </a:r>
            <a:endParaRPr lang="cs-CZ" sz="5400" b="1" dirty="0">
              <a:solidFill>
                <a:schemeClr val="accent1"/>
              </a:solidFill>
              <a:latin typeface="Arial" pitchFamily="34" charset="0"/>
              <a:cs typeface="Arial" pitchFamily="34" charset="0"/>
            </a:endParaRPr>
          </a:p>
        </p:txBody>
      </p:sp>
      <p:sp>
        <p:nvSpPr>
          <p:cNvPr id="2" name="Zástupný symbol pro obsah 1"/>
          <p:cNvSpPr>
            <a:spLocks noGrp="1"/>
          </p:cNvSpPr>
          <p:nvPr>
            <p:ph idx="1"/>
          </p:nvPr>
        </p:nvSpPr>
        <p:spPr>
          <a:xfrm>
            <a:off x="395536" y="1556792"/>
            <a:ext cx="8424936" cy="5157192"/>
          </a:xfrm>
        </p:spPr>
        <p:style>
          <a:lnRef idx="1">
            <a:schemeClr val="accent1"/>
          </a:lnRef>
          <a:fillRef idx="3">
            <a:schemeClr val="accent1"/>
          </a:fillRef>
          <a:effectRef idx="2">
            <a:schemeClr val="accent1"/>
          </a:effectRef>
          <a:fontRef idx="minor">
            <a:schemeClr val="lt1"/>
          </a:fontRef>
        </p:style>
        <p:txBody>
          <a:bodyPr>
            <a:normAutofit fontScale="77500" lnSpcReduction="20000"/>
          </a:bodyPr>
          <a:lstStyle/>
          <a:p>
            <a:pPr marL="285750" indent="-285750">
              <a:buClr>
                <a:schemeClr val="tx2">
                  <a:lumMod val="25000"/>
                </a:schemeClr>
              </a:buClr>
              <a:buFont typeface="Wingdings" pitchFamily="2" charset="2"/>
              <a:buChar char="q"/>
            </a:pPr>
            <a:r>
              <a:rPr lang="cs-CZ" sz="3600" b="1" dirty="0" smtClean="0">
                <a:solidFill>
                  <a:schemeClr val="tx2">
                    <a:lumMod val="25000"/>
                  </a:schemeClr>
                </a:solidFill>
              </a:rPr>
              <a:t>DRAMATIK</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ESEJISTA</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FILMOVÝ REŽISÉR</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SCÉNÁRISTA</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DISIDENT</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CHARTA 77</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PRAŽSKÉ JARO</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OBČANSKÉ FÓRUM</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ABSURDNÍ DRAMA</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FRÁZE</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ČERNÝ HUMOR</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GROTESKNÍ SITUACE</a:t>
            </a:r>
          </a:p>
          <a:p>
            <a:pPr marL="285750" indent="-285750">
              <a:buClr>
                <a:schemeClr val="tx2">
                  <a:lumMod val="25000"/>
                </a:schemeClr>
              </a:buClr>
              <a:buFont typeface="Wingdings" pitchFamily="2" charset="2"/>
              <a:buChar char="q"/>
            </a:pPr>
            <a:endParaRPr lang="cs-CZ" sz="3600"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sz="3600"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sz="3600"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sz="2800" b="1" dirty="0" smtClean="0">
              <a:solidFill>
                <a:schemeClr val="tx2">
                  <a:lumMod val="25000"/>
                </a:schemeClr>
              </a:solidFill>
            </a:endParaRPr>
          </a:p>
          <a:p>
            <a:pPr marL="285750" indent="-285750">
              <a:buFont typeface="Wingdings" pitchFamily="2" charset="2"/>
              <a:buChar char="q"/>
            </a:pPr>
            <a:endParaRPr lang="cs-CZ" dirty="0" smtClean="0"/>
          </a:p>
          <a:p>
            <a:pPr marL="285750" indent="-285750">
              <a:buFont typeface="Wingdings" pitchFamily="2" charset="2"/>
              <a:buChar char="q"/>
            </a:pPr>
            <a:endParaRPr lang="cs-CZ" dirty="0" smtClean="0"/>
          </a:p>
          <a:p>
            <a:pPr marL="285750" indent="-285750">
              <a:buFont typeface="Wingdings" pitchFamily="2" charset="2"/>
              <a:buChar char="q"/>
            </a:pPr>
            <a:endParaRPr lang="cs-CZ" dirty="0"/>
          </a:p>
        </p:txBody>
      </p:sp>
    </p:spTree>
    <p:extLst>
      <p:ext uri="{BB962C8B-B14F-4D97-AF65-F5344CB8AC3E}">
        <p14:creationId xmlns:p14="http://schemas.microsoft.com/office/powerpoint/2010/main" val="117366223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4788024" y="2245772"/>
            <a:ext cx="3799630" cy="792088"/>
          </a:xfrm>
          <a:prstGeom prst="rect">
            <a:avLst/>
          </a:prstGeom>
          <a:effectLst>
            <a:glow rad="139700">
              <a:schemeClr val="accent1">
                <a:satMod val="175000"/>
                <a:alpha val="40000"/>
              </a:schemeClr>
            </a:glow>
            <a:outerShdw blurRad="50800" dist="38100" dir="14700000" algn="t" rotWithShape="0">
              <a:srgbClr val="000000">
                <a:alpha val="60000"/>
              </a:srgbClr>
            </a:outerShdw>
          </a:effectLst>
        </p:spPr>
        <p:style>
          <a:lnRef idx="1">
            <a:schemeClr val="dk1"/>
          </a:lnRef>
          <a:fillRef idx="3">
            <a:schemeClr val="dk1"/>
          </a:fillRef>
          <a:effectRef idx="2">
            <a:schemeClr val="dk1"/>
          </a:effectRef>
          <a:fontRef idx="minor">
            <a:schemeClr val="lt1"/>
          </a:fontRef>
        </p:style>
        <p:txBody>
          <a:bodyPr rtlCol="0" anchor="ctr"/>
          <a:lstStyle/>
          <a:p>
            <a:pPr algn="ctr"/>
            <a:r>
              <a:rPr lang="cs-CZ" sz="3600" b="1" dirty="0" smtClean="0">
                <a:solidFill>
                  <a:schemeClr val="bg2"/>
                </a:solidFill>
                <a:effectLst>
                  <a:outerShdw blurRad="38100" dist="38100" dir="2700000" algn="tl">
                    <a:srgbClr val="000000">
                      <a:alpha val="43137"/>
                    </a:srgbClr>
                  </a:outerShdw>
                </a:effectLst>
              </a:rPr>
              <a:t>VÁCLAV HAVEL</a:t>
            </a:r>
            <a:endParaRPr lang="cs-CZ" sz="3600" b="1" dirty="0">
              <a:solidFill>
                <a:schemeClr val="bg2"/>
              </a:solidFill>
              <a:effectLst>
                <a:outerShdw blurRad="38100" dist="38100" dir="2700000" algn="tl">
                  <a:srgbClr val="000000">
                    <a:alpha val="43137"/>
                  </a:srgbClr>
                </a:outerShdw>
              </a:effectLst>
            </a:endParaRPr>
          </a:p>
        </p:txBody>
      </p:sp>
      <p:pic>
        <p:nvPicPr>
          <p:cNvPr id="2054" name="Picture 6" descr="http://mgr.marcela.vesela.sweb.cz/podpisVH.gif"/>
          <p:cNvPicPr>
            <a:picLocks noChangeAspect="1" noChangeArrowheads="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65441" y="4372544"/>
            <a:ext cx="3611203" cy="149567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4965441" y="692696"/>
            <a:ext cx="2978274" cy="523220"/>
          </a:xfrm>
          <a:prstGeom prst="rect">
            <a:avLst/>
          </a:prstGeom>
          <a:effectLst>
            <a:glow rad="139700">
              <a:schemeClr val="accent1">
                <a:satMod val="175000"/>
                <a:alpha val="40000"/>
              </a:schemeClr>
            </a:glow>
            <a:outerShdw blurRad="50800" dist="38100" dir="14700000" algn="t" rotWithShape="0">
              <a:srgbClr val="000000">
                <a:alpha val="60000"/>
              </a:srgbClr>
            </a:outerShdw>
          </a:effectLst>
        </p:spPr>
        <p:style>
          <a:lnRef idx="0">
            <a:schemeClr val="dk1"/>
          </a:lnRef>
          <a:fillRef idx="3">
            <a:schemeClr val="dk1"/>
          </a:fillRef>
          <a:effectRef idx="3">
            <a:schemeClr val="dk1"/>
          </a:effectRef>
          <a:fontRef idx="minor">
            <a:schemeClr val="lt1"/>
          </a:fontRef>
        </p:style>
        <p:txBody>
          <a:bodyPr wrap="square" rtlCol="0">
            <a:spAutoFit/>
          </a:bodyPr>
          <a:lstStyle/>
          <a:p>
            <a:pPr algn="ctr"/>
            <a:r>
              <a:rPr lang="cs-CZ" sz="2800" b="1" dirty="0" smtClean="0">
                <a:solidFill>
                  <a:schemeClr val="bg2"/>
                </a:solidFill>
                <a:effectLst>
                  <a:outerShdw blurRad="38100" dist="38100" dir="2700000" algn="tl">
                    <a:srgbClr val="000000">
                      <a:alpha val="43137"/>
                    </a:srgbClr>
                  </a:outerShdw>
                </a:effectLst>
              </a:rPr>
              <a:t>DRAMATIK</a:t>
            </a:r>
            <a:endParaRPr lang="cs-CZ" sz="2800" b="1" dirty="0">
              <a:solidFill>
                <a:schemeClr val="bg2"/>
              </a:solidFill>
              <a:effectLst>
                <a:outerShdw blurRad="38100" dist="38100" dir="2700000" algn="tl">
                  <a:srgbClr val="000000">
                    <a:alpha val="43137"/>
                  </a:srgbClr>
                </a:outerShdw>
              </a:effectLst>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692696"/>
            <a:ext cx="4286250" cy="5715000"/>
          </a:xfrm>
          <a:prstGeom prst="rect">
            <a:avLst/>
          </a:prstGeom>
          <a:ln/>
        </p:spPr>
        <p:style>
          <a:lnRef idx="2">
            <a:schemeClr val="accent1"/>
          </a:lnRef>
          <a:fillRef idx="1">
            <a:schemeClr val="lt1"/>
          </a:fillRef>
          <a:effectRef idx="0">
            <a:schemeClr val="accent1"/>
          </a:effectRef>
          <a:fontRef idx="minor">
            <a:schemeClr val="dk1"/>
          </a:fontRef>
        </p:style>
      </p:pic>
    </p:spTree>
    <p:extLst>
      <p:ext uri="{BB962C8B-B14F-4D97-AF65-F5344CB8AC3E}">
        <p14:creationId xmlns:p14="http://schemas.microsoft.com/office/powerpoint/2010/main" val="146703440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0608" y="2132856"/>
            <a:ext cx="8229600" cy="4572000"/>
          </a:xfrm>
        </p:spPr>
        <p:txBody>
          <a:bodyPr>
            <a:normAutofit fontScale="92500" lnSpcReduction="10000"/>
          </a:bodyPr>
          <a:lstStyle/>
          <a:p>
            <a:pPr>
              <a:buClrTx/>
              <a:buFont typeface="Courier New" pitchFamily="49" charset="0"/>
              <a:buChar char="o"/>
            </a:pPr>
            <a:r>
              <a:rPr lang="cs-CZ" sz="4000" b="1" dirty="0">
                <a:solidFill>
                  <a:schemeClr val="bg1"/>
                </a:solidFill>
              </a:rPr>
              <a:t>Václav Havel </a:t>
            </a:r>
            <a:r>
              <a:rPr lang="cs-CZ" sz="4000" b="1" dirty="0" smtClean="0">
                <a:solidFill>
                  <a:schemeClr val="bg1"/>
                </a:solidFill>
              </a:rPr>
              <a:t>(1936 -18.12.2011)</a:t>
            </a:r>
            <a:r>
              <a:rPr lang="cs-CZ" dirty="0" smtClean="0">
                <a:solidFill>
                  <a:schemeClr val="bg1"/>
                </a:solidFill>
              </a:rPr>
              <a:t> </a:t>
            </a:r>
            <a:endParaRPr lang="cs-CZ" dirty="0">
              <a:solidFill>
                <a:schemeClr val="bg1"/>
              </a:solidFill>
            </a:endParaRPr>
          </a:p>
          <a:p>
            <a:pPr>
              <a:buClrTx/>
              <a:buFont typeface="Courier New" pitchFamily="49" charset="0"/>
              <a:buChar char="o"/>
            </a:pPr>
            <a:r>
              <a:rPr lang="cs-CZ" b="1" dirty="0">
                <a:solidFill>
                  <a:schemeClr val="bg1"/>
                </a:solidFill>
              </a:rPr>
              <a:t>český </a:t>
            </a:r>
            <a:r>
              <a:rPr lang="cs-CZ" b="1" u="sng" dirty="0">
                <a:solidFill>
                  <a:schemeClr val="bg1"/>
                </a:solidFill>
              </a:rPr>
              <a:t>dramatik</a:t>
            </a:r>
          </a:p>
          <a:p>
            <a:pPr>
              <a:buClrTx/>
              <a:buFont typeface="Courier New" pitchFamily="49" charset="0"/>
              <a:buChar char="o"/>
            </a:pPr>
            <a:r>
              <a:rPr lang="cs-CZ" b="1" u="sng" dirty="0">
                <a:solidFill>
                  <a:schemeClr val="bg1"/>
                </a:solidFill>
              </a:rPr>
              <a:t>e</a:t>
            </a:r>
            <a:r>
              <a:rPr lang="cs-CZ" b="1" u="sng" dirty="0" smtClean="0">
                <a:solidFill>
                  <a:schemeClr val="bg1"/>
                </a:solidFill>
              </a:rPr>
              <a:t>sejista</a:t>
            </a:r>
            <a:endParaRPr lang="cs-CZ" b="1" u="sng" dirty="0">
              <a:solidFill>
                <a:schemeClr val="bg1"/>
              </a:solidFill>
            </a:endParaRPr>
          </a:p>
          <a:p>
            <a:pPr>
              <a:buClrTx/>
              <a:buFont typeface="Courier New" pitchFamily="49" charset="0"/>
              <a:buChar char="o"/>
            </a:pPr>
            <a:r>
              <a:rPr lang="cs-CZ" b="1" u="sng" dirty="0">
                <a:solidFill>
                  <a:schemeClr val="bg1"/>
                </a:solidFill>
              </a:rPr>
              <a:t>kritik komunistického režimu</a:t>
            </a:r>
            <a:r>
              <a:rPr lang="cs-CZ" b="1" dirty="0">
                <a:solidFill>
                  <a:schemeClr val="bg1"/>
                </a:solidFill>
              </a:rPr>
              <a:t> </a:t>
            </a:r>
          </a:p>
          <a:p>
            <a:pPr>
              <a:buClrTx/>
              <a:buFont typeface="Courier New" pitchFamily="49" charset="0"/>
              <a:buChar char="o"/>
            </a:pPr>
            <a:r>
              <a:rPr lang="cs-CZ" b="1" dirty="0">
                <a:solidFill>
                  <a:schemeClr val="bg1"/>
                </a:solidFill>
              </a:rPr>
              <a:t>n</a:t>
            </a:r>
            <a:r>
              <a:rPr lang="cs-CZ" b="1" dirty="0" smtClean="0">
                <a:solidFill>
                  <a:schemeClr val="bg1"/>
                </a:solidFill>
              </a:rPr>
              <a:t>ejznámější český </a:t>
            </a:r>
            <a:r>
              <a:rPr lang="cs-CZ" b="1" u="sng" dirty="0" smtClean="0">
                <a:solidFill>
                  <a:schemeClr val="bg1"/>
                </a:solidFill>
              </a:rPr>
              <a:t>disident</a:t>
            </a:r>
            <a:endParaRPr lang="cs-CZ" b="1" u="sng" dirty="0">
              <a:solidFill>
                <a:schemeClr val="bg1"/>
              </a:solidFill>
            </a:endParaRPr>
          </a:p>
          <a:p>
            <a:pPr>
              <a:buClrTx/>
              <a:buFont typeface="Courier New" pitchFamily="49" charset="0"/>
              <a:buChar char="o"/>
            </a:pPr>
            <a:r>
              <a:rPr lang="cs-CZ" b="1" dirty="0" smtClean="0">
                <a:solidFill>
                  <a:schemeClr val="bg1"/>
                </a:solidFill>
              </a:rPr>
              <a:t>devátý </a:t>
            </a:r>
            <a:r>
              <a:rPr lang="cs-CZ" b="1" dirty="0">
                <a:solidFill>
                  <a:schemeClr val="bg1"/>
                </a:solidFill>
              </a:rPr>
              <a:t>a </a:t>
            </a:r>
            <a:r>
              <a:rPr lang="cs-CZ" b="1" dirty="0" smtClean="0">
                <a:solidFill>
                  <a:schemeClr val="bg1"/>
                </a:solidFill>
              </a:rPr>
              <a:t>poslední </a:t>
            </a:r>
            <a:r>
              <a:rPr lang="cs-CZ" b="1" u="sng" dirty="0" smtClean="0">
                <a:solidFill>
                  <a:schemeClr val="bg1"/>
                </a:solidFill>
              </a:rPr>
              <a:t>prezident</a:t>
            </a:r>
            <a:r>
              <a:rPr lang="cs-CZ" b="1" dirty="0" smtClean="0">
                <a:solidFill>
                  <a:schemeClr val="bg1"/>
                </a:solidFill>
              </a:rPr>
              <a:t> Československa(1989–1992</a:t>
            </a:r>
            <a:r>
              <a:rPr lang="cs-CZ" b="1" dirty="0">
                <a:solidFill>
                  <a:schemeClr val="bg1"/>
                </a:solidFill>
              </a:rPr>
              <a:t>) </a:t>
            </a:r>
          </a:p>
          <a:p>
            <a:pPr>
              <a:buClrTx/>
              <a:buFont typeface="Courier New" pitchFamily="49" charset="0"/>
              <a:buChar char="o"/>
            </a:pPr>
            <a:r>
              <a:rPr lang="cs-CZ" b="1" dirty="0">
                <a:solidFill>
                  <a:schemeClr val="bg1"/>
                </a:solidFill>
              </a:rPr>
              <a:t>prvním </a:t>
            </a:r>
            <a:r>
              <a:rPr lang="cs-CZ" b="1" dirty="0" smtClean="0">
                <a:solidFill>
                  <a:schemeClr val="bg1"/>
                </a:solidFill>
              </a:rPr>
              <a:t>prezident</a:t>
            </a:r>
          </a:p>
          <a:p>
            <a:pPr marL="64008" indent="0">
              <a:buClrTx/>
              <a:buNone/>
            </a:pPr>
            <a:r>
              <a:rPr lang="cs-CZ" b="1" dirty="0">
                <a:solidFill>
                  <a:schemeClr val="bg1"/>
                </a:solidFill>
              </a:rPr>
              <a:t> </a:t>
            </a:r>
            <a:r>
              <a:rPr lang="cs-CZ" b="1" dirty="0" smtClean="0">
                <a:solidFill>
                  <a:schemeClr val="bg1"/>
                </a:solidFill>
              </a:rPr>
              <a:t>  České </a:t>
            </a:r>
            <a:r>
              <a:rPr lang="cs-CZ" b="1" dirty="0">
                <a:solidFill>
                  <a:schemeClr val="bg1"/>
                </a:solidFill>
              </a:rPr>
              <a:t>republiky(1993–2003)</a:t>
            </a:r>
          </a:p>
        </p:txBody>
      </p:sp>
      <p:sp>
        <p:nvSpPr>
          <p:cNvPr id="2" name="Nadpis 1"/>
          <p:cNvSpPr>
            <a:spLocks noGrp="1"/>
          </p:cNvSpPr>
          <p:nvPr>
            <p:ph type="title"/>
          </p:nvPr>
        </p:nvSpPr>
        <p:spPr>
          <a:xfrm>
            <a:off x="705779" y="188640"/>
            <a:ext cx="6104148" cy="1721346"/>
          </a:xfrm>
        </p:spPr>
        <p:style>
          <a:lnRef idx="1">
            <a:schemeClr val="dk1"/>
          </a:lnRef>
          <a:fillRef idx="3">
            <a:schemeClr val="dk1"/>
          </a:fillRef>
          <a:effectRef idx="2">
            <a:schemeClr val="dk1"/>
          </a:effectRef>
          <a:fontRef idx="minor">
            <a:schemeClr val="lt1"/>
          </a:fontRef>
        </p:style>
        <p:txBody>
          <a:bodyPr>
            <a:noAutofit/>
          </a:bodyPr>
          <a:lstStyle/>
          <a:p>
            <a:pPr algn="ctr"/>
            <a:r>
              <a:rPr lang="cs-CZ" sz="5400" b="1" dirty="0" smtClean="0">
                <a:solidFill>
                  <a:schemeClr val="accent1"/>
                </a:solidFill>
              </a:rPr>
              <a:t>KDO BYL </a:t>
            </a:r>
            <a:br>
              <a:rPr lang="cs-CZ" sz="5400" b="1" dirty="0" smtClean="0">
                <a:solidFill>
                  <a:schemeClr val="accent1"/>
                </a:solidFill>
              </a:rPr>
            </a:br>
            <a:r>
              <a:rPr lang="cs-CZ" sz="5400" b="1" dirty="0" smtClean="0">
                <a:solidFill>
                  <a:schemeClr val="accent1"/>
                </a:solidFill>
              </a:rPr>
              <a:t>VÁCLAV HAVEL</a:t>
            </a:r>
            <a:endParaRPr lang="cs-CZ" sz="5400" b="1" dirty="0">
              <a:solidFill>
                <a:schemeClr val="accent1"/>
              </a:solidFill>
            </a:endParaRPr>
          </a:p>
        </p:txBody>
      </p:sp>
      <p:sp>
        <p:nvSpPr>
          <p:cNvPr id="4" name="TextovéPole 3"/>
          <p:cNvSpPr txBox="1"/>
          <p:nvPr/>
        </p:nvSpPr>
        <p:spPr>
          <a:xfrm>
            <a:off x="7073842" y="260648"/>
            <a:ext cx="1584176" cy="1631216"/>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sz="2000" b="1" dirty="0" smtClean="0">
                <a:solidFill>
                  <a:srgbClr val="C00000"/>
                </a:solidFill>
              </a:rPr>
              <a:t>VYSVĚTLI PODTRŽENÉ TERMÍNYA ZAPIŠ SI JE DO SEŠITU</a:t>
            </a:r>
            <a:endParaRPr lang="cs-CZ" sz="2000" b="1" dirty="0">
              <a:solidFill>
                <a:srgbClr val="C00000"/>
              </a:solidFill>
            </a:endParaRPr>
          </a:p>
        </p:txBody>
      </p:sp>
    </p:spTree>
    <p:extLst>
      <p:ext uri="{BB962C8B-B14F-4D97-AF65-F5344CB8AC3E}">
        <p14:creationId xmlns:p14="http://schemas.microsoft.com/office/powerpoint/2010/main" val="254574981"/>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67494"/>
            <a:ext cx="8507288" cy="1399032"/>
          </a:xfrm>
        </p:spPr>
        <p:style>
          <a:lnRef idx="1">
            <a:schemeClr val="dk1"/>
          </a:lnRef>
          <a:fillRef idx="3">
            <a:schemeClr val="dk1"/>
          </a:fillRef>
          <a:effectRef idx="2">
            <a:schemeClr val="dk1"/>
          </a:effectRef>
          <a:fontRef idx="minor">
            <a:schemeClr val="lt1"/>
          </a:fontRef>
        </p:style>
        <p:txBody>
          <a:bodyPr/>
          <a:lstStyle/>
          <a:p>
            <a:r>
              <a:rPr lang="cs-CZ" b="1" dirty="0" smtClean="0">
                <a:solidFill>
                  <a:schemeClr val="accent1"/>
                </a:solidFill>
              </a:rPr>
              <a:t>NEJZNÁMĚJŠÍ ČESKÝ DISIDENT</a:t>
            </a:r>
            <a:endParaRPr lang="cs-CZ" b="1" dirty="0">
              <a:solidFill>
                <a:schemeClr val="accent1"/>
              </a:solidFill>
            </a:endParaRPr>
          </a:p>
        </p:txBody>
      </p:sp>
      <p:sp>
        <p:nvSpPr>
          <p:cNvPr id="3" name="Obdélník 2"/>
          <p:cNvSpPr/>
          <p:nvPr/>
        </p:nvSpPr>
        <p:spPr>
          <a:xfrm>
            <a:off x="323528" y="1700808"/>
            <a:ext cx="8352928" cy="4832092"/>
          </a:xfrm>
          <a:prstGeom prst="rect">
            <a:avLst/>
          </a:prstGeom>
        </p:spPr>
        <p:txBody>
          <a:bodyPr wrap="square">
            <a:spAutoFit/>
          </a:bodyPr>
          <a:lstStyle/>
          <a:p>
            <a:pPr marL="342900" indent="-342900">
              <a:buFont typeface="Wingdings" pitchFamily="2" charset="2"/>
              <a:buChar char="§"/>
            </a:pPr>
            <a:r>
              <a:rPr lang="cs-CZ" sz="2800" b="1" dirty="0" smtClean="0">
                <a:solidFill>
                  <a:prstClr val="black"/>
                </a:solidFill>
              </a:rPr>
              <a:t>V </a:t>
            </a:r>
            <a:r>
              <a:rPr lang="cs-CZ" sz="2800" b="1" dirty="0">
                <a:solidFill>
                  <a:prstClr val="black"/>
                </a:solidFill>
              </a:rPr>
              <a:t>době kolem </a:t>
            </a:r>
            <a:r>
              <a:rPr lang="cs-CZ" sz="2800" b="1" u="sng" dirty="0">
                <a:solidFill>
                  <a:srgbClr val="00B0F0"/>
                </a:solidFill>
              </a:rPr>
              <a:t>Pražského </a:t>
            </a:r>
            <a:r>
              <a:rPr lang="cs-CZ" sz="2800" b="1" u="sng" dirty="0" smtClean="0">
                <a:solidFill>
                  <a:srgbClr val="00B0F0"/>
                </a:solidFill>
              </a:rPr>
              <a:t>jara </a:t>
            </a:r>
            <a:r>
              <a:rPr lang="cs-CZ" sz="2800" b="1" dirty="0" smtClean="0">
                <a:solidFill>
                  <a:prstClr val="black"/>
                </a:solidFill>
              </a:rPr>
              <a:t>prosazoval </a:t>
            </a:r>
            <a:r>
              <a:rPr lang="cs-CZ" sz="2800" b="1" dirty="0">
                <a:solidFill>
                  <a:prstClr val="black"/>
                </a:solidFill>
              </a:rPr>
              <a:t>zavedení demokratické společnosti. </a:t>
            </a:r>
            <a:endParaRPr lang="cs-CZ" sz="2800" b="1" dirty="0" smtClean="0">
              <a:solidFill>
                <a:prstClr val="black"/>
              </a:solidFill>
            </a:endParaRPr>
          </a:p>
          <a:p>
            <a:pPr marL="342900" indent="-342900">
              <a:buFont typeface="Wingdings" pitchFamily="2" charset="2"/>
              <a:buChar char="§"/>
            </a:pPr>
            <a:r>
              <a:rPr lang="cs-CZ" sz="2800" b="1" dirty="0" smtClean="0">
                <a:solidFill>
                  <a:prstClr val="black"/>
                </a:solidFill>
              </a:rPr>
              <a:t>Po </a:t>
            </a:r>
            <a:r>
              <a:rPr lang="cs-CZ" sz="2800" b="1" dirty="0">
                <a:solidFill>
                  <a:prstClr val="black"/>
                </a:solidFill>
              </a:rPr>
              <a:t>násilném potlačení reforem vojenskou invazí států Varšavské  smlouvy byl </a:t>
            </a:r>
            <a:r>
              <a:rPr lang="cs-CZ" sz="2800" b="1" u="sng" dirty="0">
                <a:solidFill>
                  <a:srgbClr val="00B0F0"/>
                </a:solidFill>
              </a:rPr>
              <a:t>postižen</a:t>
            </a:r>
            <a:r>
              <a:rPr lang="cs-CZ" sz="2800" b="1" u="sng" dirty="0">
                <a:solidFill>
                  <a:prstClr val="black"/>
                </a:solidFill>
              </a:rPr>
              <a:t> </a:t>
            </a:r>
            <a:r>
              <a:rPr lang="cs-CZ" sz="2800" b="1" u="sng" dirty="0">
                <a:solidFill>
                  <a:srgbClr val="00B0F0"/>
                </a:solidFill>
              </a:rPr>
              <a:t>zákazem publikovat </a:t>
            </a:r>
            <a:r>
              <a:rPr lang="cs-CZ" sz="2800" b="1" dirty="0">
                <a:solidFill>
                  <a:prstClr val="black"/>
                </a:solidFill>
              </a:rPr>
              <a:t>a stal se jedním z </a:t>
            </a:r>
            <a:r>
              <a:rPr lang="cs-CZ" sz="2800" b="1" u="sng" dirty="0">
                <a:solidFill>
                  <a:srgbClr val="00B0F0"/>
                </a:solidFill>
              </a:rPr>
              <a:t>prominentních </a:t>
            </a:r>
            <a:r>
              <a:rPr lang="cs-CZ" sz="2800" b="1" u="sng" dirty="0" smtClean="0">
                <a:solidFill>
                  <a:srgbClr val="00B0F0"/>
                </a:solidFill>
              </a:rPr>
              <a:t>disidentů</a:t>
            </a:r>
            <a:r>
              <a:rPr lang="cs-CZ" sz="2800" b="1" dirty="0" smtClean="0">
                <a:solidFill>
                  <a:prstClr val="black"/>
                </a:solidFill>
              </a:rPr>
              <a:t>.</a:t>
            </a:r>
            <a:endParaRPr lang="cs-CZ" sz="2800" b="1" dirty="0">
              <a:solidFill>
                <a:prstClr val="black"/>
              </a:solidFill>
            </a:endParaRPr>
          </a:p>
          <a:p>
            <a:pPr marL="342900" indent="-342900">
              <a:buFont typeface="Wingdings" pitchFamily="2" charset="2"/>
              <a:buChar char="§"/>
            </a:pPr>
            <a:r>
              <a:rPr lang="cs-CZ" sz="2800" b="1" dirty="0" smtClean="0">
                <a:solidFill>
                  <a:prstClr val="black"/>
                </a:solidFill>
              </a:rPr>
              <a:t>Stal </a:t>
            </a:r>
            <a:r>
              <a:rPr lang="cs-CZ" sz="2800" b="1" dirty="0">
                <a:solidFill>
                  <a:prstClr val="black"/>
                </a:solidFill>
              </a:rPr>
              <a:t>se </a:t>
            </a:r>
            <a:r>
              <a:rPr lang="cs-CZ" sz="2800" b="1" u="sng" dirty="0">
                <a:solidFill>
                  <a:srgbClr val="00B0F0"/>
                </a:solidFill>
              </a:rPr>
              <a:t>spoluzakladatelem a jedním z prvních mluvčích</a:t>
            </a:r>
            <a:r>
              <a:rPr lang="cs-CZ" sz="2800" b="1" dirty="0">
                <a:solidFill>
                  <a:prstClr val="black"/>
                </a:solidFill>
              </a:rPr>
              <a:t> občanské iniciativy za dodržování lidských práv </a:t>
            </a:r>
            <a:r>
              <a:rPr lang="cs-CZ" sz="2800" b="1" u="sng" dirty="0">
                <a:solidFill>
                  <a:srgbClr val="00B0F0"/>
                </a:solidFill>
              </a:rPr>
              <a:t>Charta 77</a:t>
            </a:r>
            <a:r>
              <a:rPr lang="cs-CZ" sz="2800" b="1" dirty="0">
                <a:solidFill>
                  <a:srgbClr val="00B0F0"/>
                </a:solidFill>
              </a:rPr>
              <a:t>. </a:t>
            </a:r>
            <a:endParaRPr lang="cs-CZ" sz="2800" b="1" dirty="0" smtClean="0">
              <a:solidFill>
                <a:srgbClr val="00B0F0"/>
              </a:solidFill>
            </a:endParaRPr>
          </a:p>
          <a:p>
            <a:pPr marL="342900" indent="-342900">
              <a:buFont typeface="Wingdings" pitchFamily="2" charset="2"/>
              <a:buChar char="§"/>
            </a:pPr>
            <a:r>
              <a:rPr lang="cs-CZ" sz="2800" b="1" dirty="0" smtClean="0">
                <a:solidFill>
                  <a:prstClr val="black"/>
                </a:solidFill>
              </a:rPr>
              <a:t>To </a:t>
            </a:r>
            <a:r>
              <a:rPr lang="cs-CZ" sz="2800" b="1" dirty="0">
                <a:solidFill>
                  <a:prstClr val="black"/>
                </a:solidFill>
              </a:rPr>
              <a:t>upevnilo jeho mezinárodní prestiž, ale také mu vyneslo celkem asi </a:t>
            </a:r>
            <a:r>
              <a:rPr lang="cs-CZ" sz="2800" b="1" u="sng" dirty="0">
                <a:solidFill>
                  <a:srgbClr val="00B0F0"/>
                </a:solidFill>
              </a:rPr>
              <a:t>pět let věznění</a:t>
            </a:r>
            <a:r>
              <a:rPr lang="cs-CZ" sz="2800" b="1" dirty="0">
                <a:solidFill>
                  <a:prstClr val="black"/>
                </a:solidFill>
              </a:rPr>
              <a:t>. </a:t>
            </a:r>
            <a:endParaRPr lang="cs-CZ" sz="2800" b="1" dirty="0" smtClean="0">
              <a:solidFill>
                <a:prstClr val="black"/>
              </a:solidFill>
            </a:endParaRPr>
          </a:p>
        </p:txBody>
      </p:sp>
    </p:spTree>
    <p:extLst>
      <p:ext uri="{BB962C8B-B14F-4D97-AF65-F5344CB8AC3E}">
        <p14:creationId xmlns:p14="http://schemas.microsoft.com/office/powerpoint/2010/main" val="225514101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649338"/>
          </a:xfrm>
        </p:spPr>
        <p:style>
          <a:lnRef idx="1">
            <a:schemeClr val="dk1"/>
          </a:lnRef>
          <a:fillRef idx="3">
            <a:schemeClr val="dk1"/>
          </a:fillRef>
          <a:effectRef idx="2">
            <a:schemeClr val="dk1"/>
          </a:effectRef>
          <a:fontRef idx="minor">
            <a:schemeClr val="lt1"/>
          </a:fontRef>
        </p:style>
        <p:txBody>
          <a:bodyPr>
            <a:noAutofit/>
          </a:bodyPr>
          <a:lstStyle/>
          <a:p>
            <a:pPr algn="ctr"/>
            <a:r>
              <a:rPr lang="cs-CZ" sz="5400" b="1" dirty="0" smtClean="0">
                <a:solidFill>
                  <a:schemeClr val="accent1"/>
                </a:solidFill>
              </a:rPr>
              <a:t>NEJZNÁMĚJŠÍ ČESKÝ DISIDENT</a:t>
            </a:r>
            <a:endParaRPr lang="cs-CZ" sz="5400" b="1" dirty="0">
              <a:solidFill>
                <a:schemeClr val="accent1"/>
              </a:solidFill>
            </a:endParaRPr>
          </a:p>
        </p:txBody>
      </p:sp>
      <p:sp>
        <p:nvSpPr>
          <p:cNvPr id="3" name="TextovéPole 2"/>
          <p:cNvSpPr txBox="1"/>
          <p:nvPr/>
        </p:nvSpPr>
        <p:spPr>
          <a:xfrm>
            <a:off x="4716016" y="3068960"/>
            <a:ext cx="4104456" cy="707886"/>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pPr algn="ctr"/>
            <a:r>
              <a:rPr lang="cs-CZ" sz="2000" b="1" dirty="0" smtClean="0">
                <a:solidFill>
                  <a:prstClr val="white"/>
                </a:solidFill>
                <a:hlinkClick r:id="rId2"/>
              </a:rPr>
              <a:t>ROZHOVOR</a:t>
            </a:r>
            <a:r>
              <a:rPr lang="cs-CZ" sz="2000" b="1" dirty="0" smtClean="0">
                <a:solidFill>
                  <a:prstClr val="white"/>
                </a:solidFill>
              </a:rPr>
              <a:t> S VÁCLAVEM HAVLEM  NA TÉMA VĚZENÍ</a:t>
            </a:r>
            <a:endParaRPr lang="cs-CZ" sz="2000" b="1" dirty="0">
              <a:solidFill>
                <a:prstClr val="white"/>
              </a:solidFill>
            </a:endParaRPr>
          </a:p>
        </p:txBody>
      </p:sp>
      <p:sp>
        <p:nvSpPr>
          <p:cNvPr id="4" name="TextovéPole 3"/>
          <p:cNvSpPr txBox="1"/>
          <p:nvPr/>
        </p:nvSpPr>
        <p:spPr>
          <a:xfrm>
            <a:off x="5004048" y="4635612"/>
            <a:ext cx="3528392" cy="707886"/>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pPr algn="ctr"/>
            <a:r>
              <a:rPr lang="cs-CZ" sz="2000" b="1" dirty="0" smtClean="0">
                <a:solidFill>
                  <a:prstClr val="white"/>
                </a:solidFill>
                <a:hlinkClick r:id="rId3"/>
              </a:rPr>
              <a:t>VIDEOKLIP</a:t>
            </a:r>
            <a:r>
              <a:rPr lang="cs-CZ" sz="2000" b="1" dirty="0" smtClean="0">
                <a:solidFill>
                  <a:prstClr val="white"/>
                </a:solidFill>
              </a:rPr>
              <a:t> K FILMU OBČAN HAVEL PŘIKULUJE</a:t>
            </a:r>
            <a:endParaRPr lang="cs-CZ" sz="2000" b="1" dirty="0">
              <a:solidFill>
                <a:prstClr val="white"/>
              </a:solidFill>
            </a:endParaRPr>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2675823"/>
            <a:ext cx="3429631" cy="3919578"/>
          </a:xfrm>
          <a:prstGeom prst="rect">
            <a:avLst/>
          </a:prstGeom>
          <a:ln/>
        </p:spPr>
        <p:style>
          <a:lnRef idx="2">
            <a:schemeClr val="accent1"/>
          </a:lnRef>
          <a:fillRef idx="1">
            <a:schemeClr val="lt1"/>
          </a:fillRef>
          <a:effectRef idx="0">
            <a:schemeClr val="accent1"/>
          </a:effectRef>
          <a:fontRef idx="minor">
            <a:schemeClr val="dk1"/>
          </a:fontRef>
        </p:style>
      </p:pic>
    </p:spTree>
    <p:extLst>
      <p:ext uri="{BB962C8B-B14F-4D97-AF65-F5344CB8AC3E}">
        <p14:creationId xmlns:p14="http://schemas.microsoft.com/office/powerpoint/2010/main" val="308988575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721346"/>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cs-CZ" sz="6000" b="1" dirty="0" smtClean="0">
                <a:solidFill>
                  <a:schemeClr val="accent1"/>
                </a:solidFill>
              </a:rPr>
              <a:t>POLITIK SAMETOVÉ REVOLUCE</a:t>
            </a:r>
            <a:endParaRPr lang="cs-CZ" sz="6000" b="1" dirty="0">
              <a:solidFill>
                <a:schemeClr val="accent1"/>
              </a:solidFill>
            </a:endParaRPr>
          </a:p>
        </p:txBody>
      </p:sp>
      <p:sp>
        <p:nvSpPr>
          <p:cNvPr id="3" name="Zástupný symbol pro obsah 2"/>
          <p:cNvSpPr>
            <a:spLocks noGrp="1"/>
          </p:cNvSpPr>
          <p:nvPr>
            <p:ph idx="1"/>
          </p:nvPr>
        </p:nvSpPr>
        <p:spPr>
          <a:xfrm>
            <a:off x="539552" y="2254812"/>
            <a:ext cx="8229600" cy="4572000"/>
          </a:xfrm>
        </p:spPr>
        <p:txBody>
          <a:bodyPr>
            <a:noAutofit/>
          </a:bodyPr>
          <a:lstStyle/>
          <a:p>
            <a:r>
              <a:rPr lang="cs-CZ" sz="3200" b="1" dirty="0">
                <a:solidFill>
                  <a:schemeClr val="bg1"/>
                </a:solidFill>
              </a:rPr>
              <a:t>Po vypuknutí </a:t>
            </a:r>
            <a:r>
              <a:rPr lang="cs-CZ" sz="3200" b="1" u="sng" dirty="0">
                <a:solidFill>
                  <a:srgbClr val="00B0F0"/>
                </a:solidFill>
              </a:rPr>
              <a:t>Sametové revoluce </a:t>
            </a:r>
            <a:r>
              <a:rPr lang="cs-CZ" sz="3200" b="1" dirty="0">
                <a:solidFill>
                  <a:schemeClr val="bg1"/>
                </a:solidFill>
              </a:rPr>
              <a:t>v listopadu 1989 se Václav Havel stal jedním ze spoluzakladatelů protikomunistického hnutí </a:t>
            </a:r>
            <a:r>
              <a:rPr lang="cs-CZ" sz="3200" b="1" u="sng" dirty="0">
                <a:solidFill>
                  <a:srgbClr val="00B0F0"/>
                </a:solidFill>
              </a:rPr>
              <a:t>Občanské fórum </a:t>
            </a:r>
            <a:endParaRPr lang="cs-CZ" sz="3200" b="1" u="sng" dirty="0" smtClean="0">
              <a:solidFill>
                <a:srgbClr val="00B0F0"/>
              </a:solidFill>
            </a:endParaRPr>
          </a:p>
          <a:p>
            <a:r>
              <a:rPr lang="cs-CZ" sz="3200" b="1" dirty="0" smtClean="0">
                <a:solidFill>
                  <a:schemeClr val="bg1"/>
                </a:solidFill>
              </a:rPr>
              <a:t>1989 </a:t>
            </a:r>
            <a:r>
              <a:rPr lang="cs-CZ" sz="3200" b="1" dirty="0">
                <a:solidFill>
                  <a:schemeClr val="bg1"/>
                </a:solidFill>
              </a:rPr>
              <a:t>zvolen </a:t>
            </a:r>
            <a:r>
              <a:rPr lang="cs-CZ" sz="3200" b="1" u="sng" dirty="0">
                <a:solidFill>
                  <a:srgbClr val="00B0F0"/>
                </a:solidFill>
              </a:rPr>
              <a:t>prezidentem</a:t>
            </a:r>
            <a:r>
              <a:rPr lang="cs-CZ" sz="3200" b="1" dirty="0">
                <a:solidFill>
                  <a:schemeClr val="bg1"/>
                </a:solidFill>
              </a:rPr>
              <a:t> Československa. </a:t>
            </a:r>
          </a:p>
        </p:txBody>
      </p:sp>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782" r="14943"/>
          <a:stretch/>
        </p:blipFill>
        <p:spPr bwMode="auto">
          <a:xfrm>
            <a:off x="6862532" y="4381291"/>
            <a:ext cx="1580357" cy="2288069"/>
          </a:xfrm>
          <a:prstGeom prst="rect">
            <a:avLst/>
          </a:prstGeom>
          <a:ln/>
        </p:spPr>
        <p:style>
          <a:lnRef idx="2">
            <a:schemeClr val="accent1"/>
          </a:lnRef>
          <a:fillRef idx="1">
            <a:schemeClr val="lt1"/>
          </a:fillRef>
          <a:effectRef idx="0">
            <a:schemeClr val="accent1"/>
          </a:effectRef>
          <a:fontRef idx="minor">
            <a:schemeClr val="dk1"/>
          </a:fontRef>
        </p:style>
      </p:pic>
    </p:spTree>
    <p:extLst>
      <p:ext uri="{BB962C8B-B14F-4D97-AF65-F5344CB8AC3E}">
        <p14:creationId xmlns:p14="http://schemas.microsoft.com/office/powerpoint/2010/main" val="35454625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340053" y="108473"/>
            <a:ext cx="6275040" cy="1232295"/>
          </a:xfrm>
        </p:spPr>
        <p:style>
          <a:lnRef idx="1">
            <a:schemeClr val="dk1"/>
          </a:lnRef>
          <a:fillRef idx="3">
            <a:schemeClr val="dk1"/>
          </a:fillRef>
          <a:effectRef idx="2">
            <a:schemeClr val="dk1"/>
          </a:effectRef>
          <a:fontRef idx="minor">
            <a:schemeClr val="lt1"/>
          </a:fontRef>
        </p:style>
        <p:txBody>
          <a:bodyPr>
            <a:normAutofit/>
          </a:bodyPr>
          <a:lstStyle/>
          <a:p>
            <a:pPr algn="ctr"/>
            <a:r>
              <a:rPr lang="cs-CZ" sz="4400" b="1" dirty="0" smtClean="0">
                <a:solidFill>
                  <a:schemeClr val="accent1"/>
                </a:solidFill>
              </a:rPr>
              <a:t>LISTOPAD 1989</a:t>
            </a:r>
            <a:endParaRPr lang="cs-CZ" sz="4400" b="1" dirty="0">
              <a:solidFill>
                <a:schemeClr val="accent1"/>
              </a:solidFill>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771650"/>
            <a:ext cx="7620000" cy="5086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853286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style>
          <a:lnRef idx="1">
            <a:schemeClr val="dk1"/>
          </a:lnRef>
          <a:fillRef idx="3">
            <a:schemeClr val="dk1"/>
          </a:fillRef>
          <a:effectRef idx="2">
            <a:schemeClr val="dk1"/>
          </a:effectRef>
          <a:fontRef idx="minor">
            <a:schemeClr val="lt1"/>
          </a:fontRef>
        </p:style>
        <p:txBody>
          <a:bodyPr>
            <a:normAutofit/>
          </a:bodyPr>
          <a:lstStyle/>
          <a:p>
            <a:pPr algn="ctr"/>
            <a:r>
              <a:rPr lang="cs-CZ" sz="5400" b="1" dirty="0" smtClean="0">
                <a:solidFill>
                  <a:schemeClr val="accent1"/>
                </a:solidFill>
              </a:rPr>
              <a:t>DRAMATIK A ESEJISTA</a:t>
            </a:r>
            <a:endParaRPr lang="cs-CZ" sz="5400" b="1" dirty="0">
              <a:solidFill>
                <a:schemeClr val="accent1"/>
              </a:solidFill>
            </a:endParaRPr>
          </a:p>
        </p:txBody>
      </p:sp>
      <p:sp>
        <p:nvSpPr>
          <p:cNvPr id="4" name="Zástupný symbol pro obsah 3"/>
          <p:cNvSpPr>
            <a:spLocks noGrp="1"/>
          </p:cNvSpPr>
          <p:nvPr>
            <p:ph idx="1"/>
          </p:nvPr>
        </p:nvSpPr>
        <p:spPr>
          <a:xfrm>
            <a:off x="457200" y="1882808"/>
            <a:ext cx="8229600" cy="3859740"/>
          </a:xfrm>
        </p:spPr>
        <p:txBody>
          <a:bodyPr/>
          <a:lstStyle/>
          <a:p>
            <a:pPr>
              <a:buClrTx/>
            </a:pPr>
            <a:r>
              <a:rPr lang="cs-CZ" b="1" dirty="0">
                <a:solidFill>
                  <a:schemeClr val="bg1"/>
                </a:solidFill>
              </a:rPr>
              <a:t>Václav Havel </a:t>
            </a:r>
            <a:r>
              <a:rPr lang="cs-CZ" b="1" u="sng" dirty="0">
                <a:solidFill>
                  <a:srgbClr val="00B0F0"/>
                </a:solidFill>
              </a:rPr>
              <a:t>působil</a:t>
            </a:r>
            <a:r>
              <a:rPr lang="cs-CZ" b="1" dirty="0">
                <a:solidFill>
                  <a:schemeClr val="bg1"/>
                </a:solidFill>
              </a:rPr>
              <a:t> v 60. letech 20. století </a:t>
            </a:r>
            <a:r>
              <a:rPr lang="cs-CZ" b="1" u="sng" dirty="0">
                <a:solidFill>
                  <a:srgbClr val="00B0F0"/>
                </a:solidFill>
              </a:rPr>
              <a:t>v Divadle Na zábradlí</a:t>
            </a:r>
            <a:r>
              <a:rPr lang="cs-CZ" b="1" dirty="0">
                <a:solidFill>
                  <a:schemeClr val="bg1"/>
                </a:solidFill>
              </a:rPr>
              <a:t>, kde jej také proslavily </a:t>
            </a:r>
            <a:r>
              <a:rPr lang="cs-CZ" b="1" u="sng" dirty="0">
                <a:solidFill>
                  <a:srgbClr val="00B0F0"/>
                </a:solidFill>
              </a:rPr>
              <a:t>hry Zahradní slavnost </a:t>
            </a:r>
            <a:r>
              <a:rPr lang="cs-CZ" b="1" u="sng" dirty="0" smtClean="0">
                <a:solidFill>
                  <a:srgbClr val="00B0F0"/>
                </a:solidFill>
              </a:rPr>
              <a:t>a Vyrozumění</a:t>
            </a:r>
          </a:p>
          <a:p>
            <a:pPr>
              <a:buClrTx/>
            </a:pPr>
            <a:r>
              <a:rPr lang="cs-CZ" b="1" dirty="0" smtClean="0">
                <a:solidFill>
                  <a:schemeClr val="bg1"/>
                </a:solidFill>
              </a:rPr>
              <a:t>vedle </a:t>
            </a:r>
            <a:r>
              <a:rPr lang="cs-CZ" b="1" dirty="0">
                <a:solidFill>
                  <a:schemeClr val="bg1"/>
                </a:solidFill>
              </a:rPr>
              <a:t>dalších divadelních her také napsal vlivné </a:t>
            </a:r>
            <a:r>
              <a:rPr lang="cs-CZ" b="1" u="sng" dirty="0">
                <a:solidFill>
                  <a:srgbClr val="00B0F0"/>
                </a:solidFill>
              </a:rPr>
              <a:t>eseje, například Moc bezmocných.</a:t>
            </a:r>
          </a:p>
          <a:p>
            <a:endParaRPr lang="cs-CZ" dirty="0" smtClean="0"/>
          </a:p>
          <a:p>
            <a:endParaRPr lang="cs-CZ" dirty="0"/>
          </a:p>
        </p:txBody>
      </p:sp>
      <p:sp>
        <p:nvSpPr>
          <p:cNvPr id="5" name="TextovéPole 4"/>
          <p:cNvSpPr txBox="1"/>
          <p:nvPr/>
        </p:nvSpPr>
        <p:spPr>
          <a:xfrm>
            <a:off x="2699792" y="5552264"/>
            <a:ext cx="3816424" cy="830997"/>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sz="2400" b="1" dirty="0" smtClean="0">
                <a:solidFill>
                  <a:srgbClr val="C00000"/>
                </a:solidFill>
              </a:rPr>
              <a:t>ZAPIŠTE SI PODTRŽENÉ VÝRAZY</a:t>
            </a:r>
            <a:endParaRPr lang="cs-CZ" sz="2400" b="1" dirty="0">
              <a:solidFill>
                <a:srgbClr val="C00000"/>
              </a:solidFill>
            </a:endParaRPr>
          </a:p>
        </p:txBody>
      </p:sp>
    </p:spTree>
    <p:extLst>
      <p:ext uri="{BB962C8B-B14F-4D97-AF65-F5344CB8AC3E}">
        <p14:creationId xmlns:p14="http://schemas.microsoft.com/office/powerpoint/2010/main" val="30836529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785242"/>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cs-CZ" sz="4800" b="1" dirty="0" smtClean="0">
                <a:solidFill>
                  <a:schemeClr val="accent1"/>
                </a:solidFill>
              </a:rPr>
              <a:t>ABSURDNÍ DRAMA</a:t>
            </a:r>
            <a:endParaRPr lang="cs-CZ" sz="4800" b="1" dirty="0">
              <a:solidFill>
                <a:schemeClr val="accent1"/>
              </a:solidFill>
            </a:endParaRPr>
          </a:p>
        </p:txBody>
      </p:sp>
      <p:sp>
        <p:nvSpPr>
          <p:cNvPr id="3" name="Zástupný symbol pro obsah 2"/>
          <p:cNvSpPr>
            <a:spLocks noGrp="1"/>
          </p:cNvSpPr>
          <p:nvPr>
            <p:ph idx="1"/>
          </p:nvPr>
        </p:nvSpPr>
        <p:spPr>
          <a:xfrm>
            <a:off x="107504" y="1268760"/>
            <a:ext cx="8579296" cy="5472608"/>
          </a:xfrm>
        </p:spPr>
        <p:txBody>
          <a:bodyPr>
            <a:normAutofit/>
          </a:bodyPr>
          <a:lstStyle/>
          <a:p>
            <a:pPr>
              <a:buClrTx/>
            </a:pPr>
            <a:r>
              <a:rPr lang="cs-CZ" b="1" dirty="0" smtClean="0">
                <a:solidFill>
                  <a:schemeClr val="bg1"/>
                </a:solidFill>
              </a:rPr>
              <a:t>zobrazuje skutečnost jako </a:t>
            </a:r>
            <a:r>
              <a:rPr lang="cs-CZ" b="1" u="sng" dirty="0" smtClean="0">
                <a:solidFill>
                  <a:srgbClr val="00B0F0"/>
                </a:solidFill>
              </a:rPr>
              <a:t>nesmyslnou</a:t>
            </a:r>
            <a:r>
              <a:rPr lang="cs-CZ" b="1" u="sng" dirty="0" smtClean="0">
                <a:solidFill>
                  <a:schemeClr val="bg1"/>
                </a:solidFill>
              </a:rPr>
              <a:t> </a:t>
            </a:r>
            <a:endParaRPr lang="cs-CZ" b="1" dirty="0">
              <a:solidFill>
                <a:schemeClr val="bg1"/>
              </a:solidFill>
            </a:endParaRPr>
          </a:p>
          <a:p>
            <a:pPr>
              <a:buClrTx/>
            </a:pPr>
            <a:r>
              <a:rPr lang="cs-CZ" b="1" dirty="0" smtClean="0">
                <a:solidFill>
                  <a:schemeClr val="bg1"/>
                </a:solidFill>
              </a:rPr>
              <a:t>pocity </a:t>
            </a:r>
            <a:r>
              <a:rPr lang="cs-CZ" b="1" dirty="0">
                <a:solidFill>
                  <a:schemeClr val="bg1"/>
                </a:solidFill>
              </a:rPr>
              <a:t>bezmoci </a:t>
            </a:r>
            <a:r>
              <a:rPr lang="cs-CZ" b="1" u="sng" dirty="0">
                <a:solidFill>
                  <a:srgbClr val="00B0F0"/>
                </a:solidFill>
              </a:rPr>
              <a:t>osamoceného člověka a ztrátu </a:t>
            </a:r>
            <a:r>
              <a:rPr lang="cs-CZ" b="1" u="sng" dirty="0" smtClean="0">
                <a:solidFill>
                  <a:srgbClr val="00B0F0"/>
                </a:solidFill>
              </a:rPr>
              <a:t>schopnosti dorozumění</a:t>
            </a:r>
          </a:p>
          <a:p>
            <a:pPr>
              <a:buClrTx/>
            </a:pPr>
            <a:r>
              <a:rPr lang="cs-CZ" b="1" dirty="0" smtClean="0">
                <a:solidFill>
                  <a:schemeClr val="bg1"/>
                </a:solidFill>
              </a:rPr>
              <a:t>ukazuje člověka jako </a:t>
            </a:r>
            <a:r>
              <a:rPr lang="cs-CZ" b="1" u="sng" dirty="0" smtClean="0">
                <a:solidFill>
                  <a:srgbClr val="00B0F0"/>
                </a:solidFill>
              </a:rPr>
              <a:t>ohroženého civilizací</a:t>
            </a:r>
            <a:r>
              <a:rPr lang="cs-CZ" b="1" dirty="0" smtClean="0">
                <a:solidFill>
                  <a:schemeClr val="bg1"/>
                </a:solidFill>
              </a:rPr>
              <a:t>, </a:t>
            </a:r>
            <a:r>
              <a:rPr lang="cs-CZ" b="1" dirty="0">
                <a:solidFill>
                  <a:schemeClr val="bg1"/>
                </a:solidFill>
              </a:rPr>
              <a:t>kterou sám stvořil</a:t>
            </a:r>
            <a:r>
              <a:rPr lang="cs-CZ" b="1" dirty="0" smtClean="0">
                <a:solidFill>
                  <a:schemeClr val="bg1"/>
                </a:solidFill>
              </a:rPr>
              <a:t>.</a:t>
            </a:r>
          </a:p>
          <a:p>
            <a:pPr>
              <a:buClrTx/>
            </a:pPr>
            <a:r>
              <a:rPr lang="cs-CZ" b="1" dirty="0" smtClean="0">
                <a:solidFill>
                  <a:srgbClr val="00B0F0"/>
                </a:solidFill>
              </a:rPr>
              <a:t>RYSY:</a:t>
            </a:r>
            <a:endParaRPr lang="cs-CZ" b="1" dirty="0">
              <a:solidFill>
                <a:srgbClr val="00B0F0"/>
              </a:solidFill>
            </a:endParaRPr>
          </a:p>
          <a:p>
            <a:pPr marL="578358" indent="-514350">
              <a:buClrTx/>
              <a:buFont typeface="+mj-lt"/>
              <a:buAutoNum type="arabicPeriod"/>
            </a:pPr>
            <a:r>
              <a:rPr lang="cs-CZ" b="1" dirty="0" smtClean="0">
                <a:solidFill>
                  <a:schemeClr val="bg1"/>
                </a:solidFill>
              </a:rPr>
              <a:t>odstranění </a:t>
            </a:r>
            <a:r>
              <a:rPr lang="cs-CZ" b="1" dirty="0">
                <a:solidFill>
                  <a:schemeClr val="bg1"/>
                </a:solidFill>
              </a:rPr>
              <a:t>souvislého </a:t>
            </a:r>
            <a:r>
              <a:rPr lang="cs-CZ" b="1" dirty="0" smtClean="0">
                <a:solidFill>
                  <a:schemeClr val="bg1"/>
                </a:solidFill>
              </a:rPr>
              <a:t>děje</a:t>
            </a:r>
          </a:p>
          <a:p>
            <a:pPr marL="578358" indent="-514350">
              <a:buClrTx/>
              <a:buFont typeface="+mj-lt"/>
              <a:buAutoNum type="arabicPeriod"/>
            </a:pPr>
            <a:r>
              <a:rPr lang="cs-CZ" b="1" dirty="0">
                <a:solidFill>
                  <a:schemeClr val="bg1"/>
                </a:solidFill>
              </a:rPr>
              <a:t>z</a:t>
            </a:r>
            <a:r>
              <a:rPr lang="cs-CZ" b="1" dirty="0" smtClean="0">
                <a:solidFill>
                  <a:schemeClr val="bg1"/>
                </a:solidFill>
              </a:rPr>
              <a:t>tráta dorozumívací funkce jazyka </a:t>
            </a:r>
          </a:p>
          <a:p>
            <a:pPr marL="578358" indent="-514350">
              <a:buClrTx/>
              <a:buFont typeface="+mj-lt"/>
              <a:buAutoNum type="arabicPeriod"/>
            </a:pPr>
            <a:r>
              <a:rPr lang="cs-CZ" b="1" dirty="0" smtClean="0">
                <a:solidFill>
                  <a:schemeClr val="bg1"/>
                </a:solidFill>
              </a:rPr>
              <a:t>fráze </a:t>
            </a:r>
            <a:r>
              <a:rPr lang="cs-CZ" b="1" dirty="0">
                <a:solidFill>
                  <a:schemeClr val="bg1"/>
                </a:solidFill>
              </a:rPr>
              <a:t>a plané </a:t>
            </a:r>
            <a:r>
              <a:rPr lang="cs-CZ" b="1" dirty="0" smtClean="0">
                <a:solidFill>
                  <a:schemeClr val="bg1"/>
                </a:solidFill>
              </a:rPr>
              <a:t>tlachání</a:t>
            </a:r>
            <a:endParaRPr lang="cs-CZ" b="1" dirty="0">
              <a:solidFill>
                <a:schemeClr val="bg1"/>
              </a:solidFill>
            </a:endParaRPr>
          </a:p>
          <a:p>
            <a:pPr marL="578358" indent="-514350">
              <a:buClrTx/>
              <a:buFont typeface="+mj-lt"/>
              <a:buAutoNum type="arabicPeriod"/>
            </a:pPr>
            <a:r>
              <a:rPr lang="cs-CZ" b="1" dirty="0" smtClean="0">
                <a:solidFill>
                  <a:schemeClr val="bg1"/>
                </a:solidFill>
              </a:rPr>
              <a:t>groteskní </a:t>
            </a:r>
            <a:r>
              <a:rPr lang="cs-CZ" b="1" dirty="0">
                <a:solidFill>
                  <a:schemeClr val="bg1"/>
                </a:solidFill>
              </a:rPr>
              <a:t>prvky a černý </a:t>
            </a:r>
            <a:r>
              <a:rPr lang="cs-CZ" b="1" dirty="0" smtClean="0">
                <a:solidFill>
                  <a:schemeClr val="bg1"/>
                </a:solidFill>
              </a:rPr>
              <a:t>humor</a:t>
            </a:r>
            <a:endParaRPr lang="cs-CZ" b="1" dirty="0">
              <a:solidFill>
                <a:schemeClr val="bg1"/>
              </a:solidFill>
            </a:endParaRPr>
          </a:p>
        </p:txBody>
      </p:sp>
    </p:spTree>
    <p:extLst>
      <p:ext uri="{BB962C8B-B14F-4D97-AF65-F5344CB8AC3E}">
        <p14:creationId xmlns:p14="http://schemas.microsoft.com/office/powerpoint/2010/main" val="2779195691"/>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dk1"/>
          </a:lnRef>
          <a:fillRef idx="3">
            <a:schemeClr val="dk1"/>
          </a:fillRef>
          <a:effectRef idx="2">
            <a:schemeClr val="dk1"/>
          </a:effectRef>
          <a:fontRef idx="minor">
            <a:schemeClr val="lt1"/>
          </a:fontRef>
        </p:style>
        <p:txBody>
          <a:bodyPr>
            <a:normAutofit/>
          </a:bodyPr>
          <a:lstStyle/>
          <a:p>
            <a:r>
              <a:rPr lang="cs-CZ" sz="4800" b="1" dirty="0" smtClean="0">
                <a:solidFill>
                  <a:schemeClr val="accent1"/>
                </a:solidFill>
              </a:rPr>
              <a:t>FILM ODCHÁZENÍ</a:t>
            </a:r>
            <a:endParaRPr lang="cs-CZ" sz="4800" b="1" dirty="0">
              <a:solidFill>
                <a:schemeClr val="accent1"/>
              </a:solidFill>
            </a:endParaRPr>
          </a:p>
        </p:txBody>
      </p:sp>
      <p:sp>
        <p:nvSpPr>
          <p:cNvPr id="3" name="TextovéPole 2"/>
          <p:cNvSpPr txBox="1"/>
          <p:nvPr/>
        </p:nvSpPr>
        <p:spPr>
          <a:xfrm>
            <a:off x="503548" y="5289304"/>
            <a:ext cx="5112568" cy="1200329"/>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pPr algn="ctr"/>
            <a:r>
              <a:rPr lang="cs-CZ" sz="2400" b="1" dirty="0" smtClean="0">
                <a:solidFill>
                  <a:prstClr val="white"/>
                </a:solidFill>
                <a:hlinkClick r:id="rId2"/>
              </a:rPr>
              <a:t>ROZHOVOR</a:t>
            </a:r>
            <a:r>
              <a:rPr lang="cs-CZ" sz="2400" b="1" dirty="0" smtClean="0">
                <a:solidFill>
                  <a:prstClr val="white"/>
                </a:solidFill>
              </a:rPr>
              <a:t> S VÁCLAVEM HAVLEM O NATÁČENÍ FILMU ODCHÁZENÍ</a:t>
            </a:r>
            <a:endParaRPr lang="cs-CZ" sz="2400" b="1" dirty="0">
              <a:solidFill>
                <a:prstClr val="white"/>
              </a:solidFill>
            </a:endParaRPr>
          </a:p>
        </p:txBody>
      </p:sp>
      <p:sp>
        <p:nvSpPr>
          <p:cNvPr id="4" name="TextovéPole 3"/>
          <p:cNvSpPr txBox="1"/>
          <p:nvPr/>
        </p:nvSpPr>
        <p:spPr>
          <a:xfrm>
            <a:off x="683568" y="4426856"/>
            <a:ext cx="4752528" cy="461665"/>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r>
              <a:rPr lang="cs-CZ" sz="2400" b="1" dirty="0" smtClean="0">
                <a:solidFill>
                  <a:prstClr val="white"/>
                </a:solidFill>
                <a:hlinkClick r:id="rId3"/>
              </a:rPr>
              <a:t>VIDEOKLIP</a:t>
            </a:r>
            <a:r>
              <a:rPr lang="cs-CZ" sz="2400" b="1" dirty="0" smtClean="0">
                <a:solidFill>
                  <a:prstClr val="white"/>
                </a:solidFill>
              </a:rPr>
              <a:t> K FILMU ODCHÁZENÍ</a:t>
            </a:r>
            <a:endParaRPr lang="cs-CZ" sz="2400" b="1" dirty="0">
              <a:solidFill>
                <a:prstClr val="white"/>
              </a:solidFill>
            </a:endParaRPr>
          </a:p>
        </p:txBody>
      </p:sp>
      <p:pic>
        <p:nvPicPr>
          <p:cNvPr id="4098" name="Picture 2" descr="C:\Users\EU12\AppData\Local\Microsoft\Windows\Temporary Internet Files\Content.IE5\7PRYBJ38\MP900401338[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12160" y="2348880"/>
            <a:ext cx="2496312" cy="3121152"/>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EU12\AppData\Local\Microsoft\Windows\Temporary Internet Files\Content.IE5\GUW5U7XD\MP900427595[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87624" y="2132856"/>
            <a:ext cx="1575176" cy="201622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EU12\AppData\Local\Microsoft\Windows\Temporary Internet Files\Content.IE5\DAHFGNK7\MP900433292[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635895" y="2245604"/>
            <a:ext cx="1243197" cy="1869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28159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358775" y="188913"/>
            <a:ext cx="8785225" cy="6480175"/>
          </a:xfrm>
        </p:spPr>
        <p:txBody>
          <a:bodyPr>
            <a:normAutofit/>
          </a:bodyPr>
          <a:lstStyle/>
          <a:p>
            <a:r>
              <a:rPr lang="cs-CZ" sz="3200" b="1" dirty="0">
                <a:solidFill>
                  <a:schemeClr val="bg1"/>
                </a:solidFill>
              </a:rPr>
              <a:t>Havel byl opakovaně navržen na </a:t>
            </a:r>
            <a:r>
              <a:rPr lang="cs-CZ" sz="3200" b="1" dirty="0">
                <a:solidFill>
                  <a:srgbClr val="00B0F0"/>
                </a:solidFill>
              </a:rPr>
              <a:t>Nobelovu cenu za mír</a:t>
            </a:r>
            <a:r>
              <a:rPr lang="cs-CZ" sz="3200" b="1" dirty="0">
                <a:solidFill>
                  <a:schemeClr val="bg1"/>
                </a:solidFill>
              </a:rPr>
              <a:t>, síla jeho osobnosti například napomohla vstupu ČR </a:t>
            </a:r>
            <a:r>
              <a:rPr lang="cs-CZ" sz="3200" b="1" dirty="0">
                <a:solidFill>
                  <a:srgbClr val="00B0F0"/>
                </a:solidFill>
              </a:rPr>
              <a:t>do NATO</a:t>
            </a:r>
            <a:r>
              <a:rPr lang="cs-CZ" sz="3200" b="1" dirty="0">
                <a:solidFill>
                  <a:schemeClr val="bg1"/>
                </a:solidFill>
              </a:rPr>
              <a:t>. </a:t>
            </a:r>
            <a:endParaRPr lang="cs-CZ" sz="3200" b="1" dirty="0" smtClean="0">
              <a:solidFill>
                <a:schemeClr val="bg1"/>
              </a:solidFill>
            </a:endParaRPr>
          </a:p>
          <a:p>
            <a:r>
              <a:rPr lang="cs-CZ" sz="3200" b="1" dirty="0" smtClean="0">
                <a:solidFill>
                  <a:srgbClr val="00B0F0"/>
                </a:solidFill>
              </a:rPr>
              <a:t>„Prezident </a:t>
            </a:r>
            <a:r>
              <a:rPr lang="cs-CZ" sz="3200" b="1" dirty="0">
                <a:solidFill>
                  <a:srgbClr val="00B0F0"/>
                </a:solidFill>
              </a:rPr>
              <a:t>Havel učinil český národ hrdým. </a:t>
            </a:r>
            <a:r>
              <a:rPr lang="cs-CZ" sz="3200" b="1" dirty="0">
                <a:solidFill>
                  <a:schemeClr val="bg1"/>
                </a:solidFill>
              </a:rPr>
              <a:t>Pro mnoho lidí na celém světě </a:t>
            </a:r>
            <a:r>
              <a:rPr lang="cs-CZ" sz="3200" b="1" dirty="0">
                <a:solidFill>
                  <a:srgbClr val="00B0F0"/>
                </a:solidFill>
              </a:rPr>
              <a:t>znamená slovo </a:t>
            </a:r>
            <a:r>
              <a:rPr lang="cs-CZ" sz="3200" b="1" dirty="0" smtClean="0">
                <a:solidFill>
                  <a:srgbClr val="00B0F0"/>
                </a:solidFill>
              </a:rPr>
              <a:t>"Havel</a:t>
            </a:r>
            <a:r>
              <a:rPr lang="cs-CZ" sz="3200" b="1" dirty="0">
                <a:solidFill>
                  <a:srgbClr val="00B0F0"/>
                </a:solidFill>
              </a:rPr>
              <a:t>' a 'Čech' jedno a totéž</a:t>
            </a:r>
            <a:r>
              <a:rPr lang="cs-CZ" sz="3200" b="1" dirty="0" smtClean="0">
                <a:solidFill>
                  <a:srgbClr val="00B0F0"/>
                </a:solidFill>
              </a:rPr>
              <a:t>.</a:t>
            </a:r>
          </a:p>
          <a:p>
            <a:r>
              <a:rPr lang="cs-CZ" sz="3200" b="1" dirty="0" smtClean="0">
                <a:solidFill>
                  <a:schemeClr val="bg1"/>
                </a:solidFill>
              </a:rPr>
              <a:t>„Havel </a:t>
            </a:r>
            <a:r>
              <a:rPr lang="cs-CZ" sz="3200" b="1" dirty="0">
                <a:solidFill>
                  <a:srgbClr val="00B0F0"/>
                </a:solidFill>
              </a:rPr>
              <a:t>položil Prahu a ČR na mapu </a:t>
            </a:r>
            <a:r>
              <a:rPr lang="cs-CZ" sz="3200" b="1" dirty="0">
                <a:solidFill>
                  <a:schemeClr val="bg1"/>
                </a:solidFill>
              </a:rPr>
              <a:t>doby po studené válce," prohlásila o něm bývalá ministryně zahraničních věcí USA Madeleine Albrightová</a:t>
            </a:r>
          </a:p>
        </p:txBody>
      </p:sp>
    </p:spTree>
    <p:extLst>
      <p:ext uri="{BB962C8B-B14F-4D97-AF65-F5344CB8AC3E}">
        <p14:creationId xmlns:p14="http://schemas.microsoft.com/office/powerpoint/2010/main" val="42862416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23528" y="260648"/>
            <a:ext cx="8507288" cy="1152128"/>
          </a:xfrm>
        </p:spPr>
        <p:style>
          <a:lnRef idx="1">
            <a:schemeClr val="dk1"/>
          </a:lnRef>
          <a:fillRef idx="3">
            <a:schemeClr val="dk1"/>
          </a:fillRef>
          <a:effectRef idx="2">
            <a:schemeClr val="dk1"/>
          </a:effectRef>
          <a:fontRef idx="minor">
            <a:schemeClr val="lt1"/>
          </a:fontRef>
        </p:style>
        <p:txBody>
          <a:bodyPr>
            <a:normAutofit/>
          </a:bodyPr>
          <a:lstStyle/>
          <a:p>
            <a:pPr algn="ctr"/>
            <a:r>
              <a:rPr lang="cs-CZ" sz="5400" b="1" dirty="0" smtClean="0">
                <a:solidFill>
                  <a:schemeClr val="accent1"/>
                </a:solidFill>
                <a:latin typeface="Arial" pitchFamily="34" charset="0"/>
                <a:cs typeface="Arial" pitchFamily="34" charset="0"/>
              </a:rPr>
              <a:t>LITERÁRNÍ TERMÍNY</a:t>
            </a:r>
            <a:endParaRPr lang="cs-CZ" sz="5400" b="1" dirty="0">
              <a:solidFill>
                <a:schemeClr val="accent1"/>
              </a:solidFill>
              <a:latin typeface="Arial" pitchFamily="34" charset="0"/>
              <a:cs typeface="Arial" pitchFamily="34" charset="0"/>
            </a:endParaRPr>
          </a:p>
        </p:txBody>
      </p:sp>
      <p:sp>
        <p:nvSpPr>
          <p:cNvPr id="2" name="Zástupný symbol pro obsah 1"/>
          <p:cNvSpPr>
            <a:spLocks noGrp="1"/>
          </p:cNvSpPr>
          <p:nvPr>
            <p:ph idx="1"/>
          </p:nvPr>
        </p:nvSpPr>
        <p:spPr>
          <a:xfrm>
            <a:off x="323528" y="1556792"/>
            <a:ext cx="8424936" cy="5301208"/>
          </a:xfrm>
        </p:spPr>
        <p:style>
          <a:lnRef idx="1">
            <a:schemeClr val="accent1"/>
          </a:lnRef>
          <a:fillRef idx="3">
            <a:schemeClr val="accent1"/>
          </a:fillRef>
          <a:effectRef idx="2">
            <a:schemeClr val="accent1"/>
          </a:effectRef>
          <a:fontRef idx="minor">
            <a:schemeClr val="lt1"/>
          </a:fontRef>
        </p:style>
        <p:txBody>
          <a:bodyPr>
            <a:normAutofit fontScale="77500" lnSpcReduction="20000"/>
          </a:bodyPr>
          <a:lstStyle/>
          <a:p>
            <a:pPr marL="285750" indent="-285750">
              <a:buClr>
                <a:schemeClr val="tx2">
                  <a:lumMod val="25000"/>
                </a:schemeClr>
              </a:buClr>
              <a:buFont typeface="Wingdings" pitchFamily="2" charset="2"/>
              <a:buChar char="q"/>
            </a:pPr>
            <a:r>
              <a:rPr lang="cs-CZ" sz="3600" b="1" dirty="0" smtClean="0">
                <a:solidFill>
                  <a:schemeClr val="tx2">
                    <a:lumMod val="25000"/>
                  </a:schemeClr>
                </a:solidFill>
              </a:rPr>
              <a:t>DRAMATIK</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ESEJISTA</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FILMOVÝ REŽISÉR</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SCÉNÁRISTA</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DISIDENT</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CHARTA 77</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PRAŽSKÉ JARO</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OBČANSKÉ FÓRUM</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ABSURDNÍ DRAMA</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FRÁZE</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ČERNÝ HUMOR</a:t>
            </a:r>
          </a:p>
          <a:p>
            <a:pPr marL="285750" indent="-285750">
              <a:buClr>
                <a:schemeClr val="tx2">
                  <a:lumMod val="25000"/>
                </a:schemeClr>
              </a:buClr>
              <a:buFont typeface="Wingdings" pitchFamily="2" charset="2"/>
              <a:buChar char="q"/>
            </a:pPr>
            <a:r>
              <a:rPr lang="cs-CZ" sz="3600" b="1" dirty="0" smtClean="0">
                <a:solidFill>
                  <a:schemeClr val="tx2">
                    <a:lumMod val="25000"/>
                  </a:schemeClr>
                </a:solidFill>
              </a:rPr>
              <a:t>GROTESKNÍ SITUACE</a:t>
            </a:r>
          </a:p>
          <a:p>
            <a:pPr marL="285750" indent="-285750">
              <a:buClr>
                <a:schemeClr val="tx2">
                  <a:lumMod val="25000"/>
                </a:schemeClr>
              </a:buClr>
              <a:buFont typeface="Wingdings" pitchFamily="2" charset="2"/>
              <a:buChar char="q"/>
            </a:pPr>
            <a:endParaRPr lang="cs-CZ" sz="3600"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sz="3600"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sz="3600"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b="1" dirty="0" smtClean="0">
              <a:solidFill>
                <a:schemeClr val="tx2">
                  <a:lumMod val="25000"/>
                </a:schemeClr>
              </a:solidFill>
            </a:endParaRPr>
          </a:p>
          <a:p>
            <a:pPr marL="285750" indent="-285750">
              <a:buClr>
                <a:schemeClr val="tx2">
                  <a:lumMod val="25000"/>
                </a:schemeClr>
              </a:buClr>
              <a:buFont typeface="Wingdings" pitchFamily="2" charset="2"/>
              <a:buChar char="q"/>
            </a:pPr>
            <a:endParaRPr lang="cs-CZ" sz="2800" b="1" dirty="0" smtClean="0">
              <a:solidFill>
                <a:schemeClr val="tx2">
                  <a:lumMod val="25000"/>
                </a:schemeClr>
              </a:solidFill>
            </a:endParaRPr>
          </a:p>
          <a:p>
            <a:pPr marL="285750" indent="-285750">
              <a:buFont typeface="Wingdings" pitchFamily="2" charset="2"/>
              <a:buChar char="q"/>
            </a:pPr>
            <a:endParaRPr lang="cs-CZ" dirty="0" smtClean="0"/>
          </a:p>
          <a:p>
            <a:pPr marL="285750" indent="-285750">
              <a:buFont typeface="Wingdings" pitchFamily="2" charset="2"/>
              <a:buChar char="q"/>
            </a:pPr>
            <a:endParaRPr lang="cs-CZ" dirty="0" smtClean="0"/>
          </a:p>
          <a:p>
            <a:pPr marL="285750" indent="-285750">
              <a:buFont typeface="Wingdings" pitchFamily="2" charset="2"/>
              <a:buChar char="q"/>
            </a:pPr>
            <a:endParaRPr lang="cs-CZ" dirty="0"/>
          </a:p>
        </p:txBody>
      </p:sp>
    </p:spTree>
    <p:extLst>
      <p:ext uri="{BB962C8B-B14F-4D97-AF65-F5344CB8AC3E}">
        <p14:creationId xmlns:p14="http://schemas.microsoft.com/office/powerpoint/2010/main" val="219879010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52426" y="0"/>
            <a:ext cx="8324030" cy="764704"/>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cs-CZ" sz="3600" b="1" dirty="0">
                <a:solidFill>
                  <a:schemeClr val="bg1"/>
                </a:solidFill>
              </a:rPr>
              <a:t>Citace: fotografie, obrázky, kliparty</a:t>
            </a:r>
            <a:endParaRPr lang="cs-CZ" sz="3600" b="1" dirty="0">
              <a:solidFill>
                <a:schemeClr val="accent1"/>
              </a:solidFill>
              <a:latin typeface="Arial" pitchFamily="34" charset="0"/>
              <a:cs typeface="Arial" pitchFamily="34" charset="0"/>
            </a:endParaRPr>
          </a:p>
        </p:txBody>
      </p:sp>
      <p:sp>
        <p:nvSpPr>
          <p:cNvPr id="3" name="Zástupný symbol pro obsah 2"/>
          <p:cNvSpPr>
            <a:spLocks noGrp="1"/>
          </p:cNvSpPr>
          <p:nvPr>
            <p:ph idx="1"/>
          </p:nvPr>
        </p:nvSpPr>
        <p:spPr>
          <a:xfrm>
            <a:off x="107504" y="836712"/>
            <a:ext cx="9036496" cy="6021288"/>
          </a:xfrm>
        </p:spPr>
        <p:style>
          <a:lnRef idx="1">
            <a:schemeClr val="dk1"/>
          </a:lnRef>
          <a:fillRef idx="2">
            <a:schemeClr val="dk1"/>
          </a:fillRef>
          <a:effectRef idx="1">
            <a:schemeClr val="dk1"/>
          </a:effectRef>
          <a:fontRef idx="minor">
            <a:schemeClr val="dk1"/>
          </a:fontRef>
        </p:style>
        <p:txBody>
          <a:bodyPr>
            <a:normAutofit fontScale="77500" lnSpcReduction="20000"/>
          </a:bodyPr>
          <a:lstStyle/>
          <a:p>
            <a:pPr marL="285750" indent="-285750"/>
            <a:r>
              <a:rPr lang="cs-CZ" dirty="0" smtClean="0"/>
              <a:t>Vložil uživatel MINCE. </a:t>
            </a:r>
            <a:r>
              <a:rPr lang="cs-CZ" dirty="0"/>
              <a:t>Http://cz.wikipedia.org [online]. 28. 9. 2007, 09:15. [cit. 2011-11-29] </a:t>
            </a:r>
            <a:r>
              <a:rPr lang="cs-CZ" dirty="0" err="1"/>
              <a:t>Soubor:Václav</a:t>
            </a:r>
            <a:r>
              <a:rPr lang="cs-CZ" dirty="0"/>
              <a:t> Havel 9. června 2006, Café d'Europe.jpg. </a:t>
            </a:r>
            <a:r>
              <a:rPr lang="cs-CZ" dirty="0" smtClean="0"/>
              <a:t>Dostupné </a:t>
            </a:r>
            <a:r>
              <a:rPr lang="cs-CZ" dirty="0"/>
              <a:t>z WWW: &lt;http://cs.wikipedia.org/wiki/Soubor:V%C3%A1clav_Havel_9._%C4%8Dervna_2006,_</a:t>
            </a:r>
            <a:r>
              <a:rPr lang="cs-CZ" dirty="0" smtClean="0"/>
              <a:t>Caf%C3%A9_d%27Europe.jpg&gt;.</a:t>
            </a:r>
            <a:endParaRPr lang="cs-CZ" dirty="0"/>
          </a:p>
          <a:p>
            <a:pPr marL="285750" indent="-285750"/>
            <a:r>
              <a:rPr lang="cs-CZ" dirty="0" smtClean="0"/>
              <a:t>SLÁMA, Ondřej. </a:t>
            </a:r>
            <a:r>
              <a:rPr lang="cs-CZ" dirty="0"/>
              <a:t>Http</a:t>
            </a:r>
            <a:r>
              <a:rPr lang="cs-CZ" dirty="0" smtClean="0"/>
              <a:t>://cz.wikipedia.org</a:t>
            </a:r>
            <a:r>
              <a:rPr lang="cs-CZ" dirty="0"/>
              <a:t> [online]. 14. 8. 2011, </a:t>
            </a:r>
            <a:r>
              <a:rPr lang="cs-CZ" dirty="0" smtClean="0"/>
              <a:t>14:23. [</a:t>
            </a:r>
            <a:r>
              <a:rPr lang="cs-CZ" dirty="0"/>
              <a:t>cit. </a:t>
            </a:r>
            <a:r>
              <a:rPr lang="cs-CZ" dirty="0" smtClean="0"/>
              <a:t>2011-11-29]</a:t>
            </a:r>
            <a:r>
              <a:rPr lang="en-US" dirty="0"/>
              <a:t> </a:t>
            </a:r>
            <a:r>
              <a:rPr lang="en-US" dirty="0" err="1"/>
              <a:t>Soubor:Václav</a:t>
            </a:r>
            <a:r>
              <a:rPr lang="en-US" dirty="0"/>
              <a:t> Havel - Freedom and its adversaries conference.jpg</a:t>
            </a:r>
            <a:r>
              <a:rPr lang="cs-CZ" dirty="0" smtClean="0"/>
              <a:t>.  </a:t>
            </a:r>
            <a:r>
              <a:rPr lang="cs-CZ" dirty="0"/>
              <a:t>Dostupné z WWW: &lt; http://cs.wikipedia.org/wiki/Soubor:V%C3%A1clav_Havel_-_Freedom_and_its_adversaries_conference.jpg</a:t>
            </a:r>
            <a:r>
              <a:rPr lang="cs-CZ" dirty="0" smtClean="0"/>
              <a:t>&gt;.</a:t>
            </a:r>
          </a:p>
          <a:p>
            <a:pPr marL="285750" indent="-285750"/>
            <a:r>
              <a:rPr lang="cs-CZ" dirty="0"/>
              <a:t>SLÁMA, Ondřej. Http://cz.wikipedia.org [online]. 19. 12. 2011, 00:17. [cit. </a:t>
            </a:r>
            <a:r>
              <a:rPr lang="cs-CZ" dirty="0" smtClean="0"/>
              <a:t>2011-11-29] </a:t>
            </a:r>
            <a:r>
              <a:rPr lang="cs-CZ" dirty="0" err="1" smtClean="0"/>
              <a:t>Soubor:Václav</a:t>
            </a:r>
            <a:r>
              <a:rPr lang="cs-CZ" dirty="0" smtClean="0"/>
              <a:t> </a:t>
            </a:r>
            <a:r>
              <a:rPr lang="cs-CZ" dirty="0"/>
              <a:t>Havel </a:t>
            </a:r>
            <a:r>
              <a:rPr lang="cs-CZ" dirty="0" err="1"/>
              <a:t>cut</a:t>
            </a:r>
            <a:r>
              <a:rPr lang="cs-CZ" dirty="0"/>
              <a:t> out.jpg.  Dostupné z WWW: &lt;http://cs.wikipedia.org/wiki/Soubor:V%C3%A1clav_Havel_cut_out.jpg&gt;.</a:t>
            </a:r>
          </a:p>
          <a:p>
            <a:pPr marL="285750" indent="-285750"/>
            <a:r>
              <a:rPr lang="cs-CZ" dirty="0" smtClean="0"/>
              <a:t>Ostatní </a:t>
            </a:r>
            <a:r>
              <a:rPr lang="cs-CZ" dirty="0"/>
              <a:t>obrázky a fotografie – kliparty </a:t>
            </a:r>
            <a:r>
              <a:rPr lang="cs-CZ" dirty="0" err="1"/>
              <a:t>office</a:t>
            </a:r>
            <a:r>
              <a:rPr lang="cs-CZ" dirty="0"/>
              <a:t>- www.office.com</a:t>
            </a:r>
          </a:p>
          <a:p>
            <a:pPr marL="285750" indent="-285750"/>
            <a:r>
              <a:rPr lang="cs-CZ" dirty="0"/>
              <a:t> FOTOGRAFIE JSOU VKLÁDÁNY OPAKOVANĚ</a:t>
            </a:r>
          </a:p>
        </p:txBody>
      </p:sp>
    </p:spTree>
    <p:extLst>
      <p:ext uri="{BB962C8B-B14F-4D97-AF65-F5344CB8AC3E}">
        <p14:creationId xmlns:p14="http://schemas.microsoft.com/office/powerpoint/2010/main" val="144045213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329</TotalTime>
  <Words>550</Words>
  <Application>Microsoft Office PowerPoint</Application>
  <PresentationFormat>Předvádění na obrazovce (4:3)</PresentationFormat>
  <Paragraphs>116</Paragraphs>
  <Slides>15</Slides>
  <Notes>1</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Talent</vt:lpstr>
      <vt:lpstr>Prezentace aplikace PowerPoint</vt:lpstr>
      <vt:lpstr>ANOTACE</vt:lpstr>
      <vt:lpstr>KLÍČOVÁ SLOVA</vt:lpstr>
      <vt:lpstr>Prezentace aplikace PowerPoint</vt:lpstr>
      <vt:lpstr>KDO BYL  VÁCLAV HAVEL</vt:lpstr>
      <vt:lpstr>NEJZNÁMĚJŠÍ ČESKÝ DISIDENT</vt:lpstr>
      <vt:lpstr>NEJZNÁMĚJŠÍ ČESKÝ DISIDENT</vt:lpstr>
      <vt:lpstr>POLITIK SAMETOVÉ REVOLUCE</vt:lpstr>
      <vt:lpstr>LISTOPAD 1989</vt:lpstr>
      <vt:lpstr>DRAMATIK A ESEJISTA</vt:lpstr>
      <vt:lpstr>ABSURDNÍ DRAMA</vt:lpstr>
      <vt:lpstr>FILM ODCHÁZENÍ</vt:lpstr>
      <vt:lpstr>Prezentace aplikace PowerPoint</vt:lpstr>
      <vt:lpstr>LITERÁRNÍ TERMÍNY</vt:lpstr>
      <vt:lpstr>Citace: fotografie, obrázky, kliparty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Václav Havel (20.století)</dc:title>
  <dc:creator>EU12</dc:creator>
  <cp:lastModifiedBy>H Koláčková</cp:lastModifiedBy>
  <cp:revision>39</cp:revision>
  <dcterms:created xsi:type="dcterms:W3CDTF">2011-04-29T07:44:02Z</dcterms:created>
  <dcterms:modified xsi:type="dcterms:W3CDTF">2012-05-25T09:18:34Z</dcterms:modified>
</cp:coreProperties>
</file>