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sldIdLst>
    <p:sldId id="257" r:id="rId4"/>
    <p:sldId id="258" r:id="rId5"/>
    <p:sldId id="282" r:id="rId6"/>
    <p:sldId id="261" r:id="rId7"/>
    <p:sldId id="277" r:id="rId8"/>
    <p:sldId id="267" r:id="rId9"/>
    <p:sldId id="278" r:id="rId10"/>
    <p:sldId id="266" r:id="rId11"/>
    <p:sldId id="274" r:id="rId12"/>
    <p:sldId id="262" r:id="rId13"/>
    <p:sldId id="265" r:id="rId14"/>
    <p:sldId id="263" r:id="rId15"/>
    <p:sldId id="276" r:id="rId16"/>
    <p:sldId id="264" r:id="rId17"/>
    <p:sldId id="279" r:id="rId18"/>
    <p:sldId id="281" r:id="rId19"/>
    <p:sldId id="259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62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204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9051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74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002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09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88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6027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648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781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560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46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76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696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5722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19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3648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3827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1057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0471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3953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2981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4774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4833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8733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706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1084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8982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9103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684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8621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1918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38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558803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524427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E08CDBA-814D-4EAF-A196-A74A13120702}" type="datetimeFigureOut">
              <a:rPr lang="cs-CZ" smtClean="0">
                <a:solidFill>
                  <a:srgbClr val="D1282E">
                    <a:tint val="60000"/>
                    <a:satMod val="155000"/>
                  </a:srgbClr>
                </a:solidFill>
              </a:rPr>
              <a:pPr/>
              <a:t>25.5.2012</a:t>
            </a:fld>
            <a:endParaRPr lang="cs-CZ">
              <a:solidFill>
                <a:srgbClr val="D1282E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25E9667-27CD-453B-8E53-0A0956954513}" type="slidenum">
              <a:rPr lang="cs-CZ" smtClean="0">
                <a:solidFill>
                  <a:srgbClr val="C8C8B1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C8C8B1">
                  <a:shade val="90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419633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hyperlink" Target="http://www.ivanklima.cz/" TargetMode="Externa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hyperlink" Target="http://www.academia.cz/autori/ivan-klima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381000"/>
            <a:ext cx="8229600" cy="2209800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cs-CZ" sz="7000" u="dashHeavy" dirty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  <a:t/>
            </a:r>
            <a:br>
              <a:rPr lang="cs-CZ" sz="7000" u="dashHeavy" dirty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</a:br>
            <a:r>
              <a:rPr lang="cs-CZ" sz="7000" u="dashHeavy" dirty="0" smtClean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  <a:t/>
            </a:r>
            <a:br>
              <a:rPr lang="cs-CZ" sz="7000" u="dashHeavy" dirty="0" smtClean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</a:br>
            <a:endParaRPr lang="cs-CZ" sz="2000" b="1" dirty="0">
              <a:solidFill>
                <a:srgbClr val="FF0000"/>
              </a:solidFill>
              <a:uFill>
                <a:solidFill>
                  <a:srgbClr val="92D050"/>
                </a:solidFill>
              </a:uFill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2656"/>
            <a:ext cx="5688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23528" y="1186731"/>
            <a:ext cx="8424317" cy="517064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b="1" dirty="0">
                <a:solidFill>
                  <a:srgbClr val="D1282E">
                    <a:lumMod val="50000"/>
                  </a:srgb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rgbClr val="D1282E">
                    <a:lumMod val="50000"/>
                  </a:srgb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rgbClr val="D1282E">
                  <a:lumMod val="50000"/>
                </a:srgbClr>
              </a:solidFill>
            </a:endParaRPr>
          </a:p>
          <a:p>
            <a:pPr algn="ctr"/>
            <a:r>
              <a:rPr lang="cs-CZ" b="1" dirty="0">
                <a:solidFill>
                  <a:srgbClr val="D1282E">
                    <a:lumMod val="50000"/>
                  </a:srgb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rgbClr val="D1282E">
                    <a:lumMod val="50000"/>
                  </a:srgbClr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rgbClr val="D1282E">
                  <a:lumMod val="50000"/>
                </a:srgbClr>
              </a:solidFill>
            </a:endParaRPr>
          </a:p>
          <a:p>
            <a:endParaRPr lang="cs-CZ" dirty="0">
              <a:solidFill>
                <a:srgbClr val="D1282E">
                  <a:lumMod val="50000"/>
                </a:srgbClr>
              </a:solidFill>
            </a:endParaRPr>
          </a:p>
          <a:p>
            <a:r>
              <a:rPr lang="cs-CZ" sz="2000" b="1" dirty="0">
                <a:solidFill>
                  <a:srgbClr val="D1282E">
                    <a:lumMod val="50000"/>
                  </a:srgbClr>
                </a:solidFill>
              </a:rPr>
              <a:t>PŘEDMĚT: JAZYK ČESKÝ</a:t>
            </a:r>
          </a:p>
          <a:p>
            <a:r>
              <a:rPr lang="cs-CZ" sz="2000" b="1" dirty="0">
                <a:solidFill>
                  <a:srgbClr val="D1282E">
                    <a:lumMod val="50000"/>
                  </a:srgbClr>
                </a:solidFill>
              </a:rPr>
              <a:t>ROČNÍK: IX.</a:t>
            </a:r>
          </a:p>
          <a:p>
            <a:r>
              <a:rPr lang="cs-CZ" sz="2000" b="1" dirty="0">
                <a:solidFill>
                  <a:srgbClr val="D1282E">
                    <a:lumMod val="50000"/>
                  </a:srgbClr>
                </a:solidFill>
              </a:rPr>
              <a:t>TÉMA: </a:t>
            </a:r>
            <a:r>
              <a:rPr lang="cs-CZ" sz="2000" b="1" dirty="0" smtClean="0">
                <a:solidFill>
                  <a:srgbClr val="D1282E">
                    <a:lumMod val="50000"/>
                  </a:srgbClr>
                </a:solidFill>
              </a:rPr>
              <a:t>LITERATURA V EXILU A SAMIZDATU – IVAN KLÍMA</a:t>
            </a:r>
            <a:endParaRPr lang="cs-CZ" sz="2000" b="1" dirty="0">
              <a:solidFill>
                <a:srgbClr val="D1282E">
                  <a:lumMod val="50000"/>
                </a:srgbClr>
              </a:solidFill>
            </a:endParaRPr>
          </a:p>
          <a:p>
            <a:r>
              <a:rPr lang="cs-CZ" sz="2000" b="1" dirty="0">
                <a:solidFill>
                  <a:srgbClr val="D1282E">
                    <a:lumMod val="50000"/>
                  </a:srgbClr>
                </a:solidFill>
              </a:rPr>
              <a:t>AUTOR: MGR. HANA GINTEROVÁ</a:t>
            </a:r>
          </a:p>
          <a:p>
            <a:r>
              <a:rPr lang="cs-CZ" sz="2000" b="1" dirty="0">
                <a:solidFill>
                  <a:srgbClr val="D1282E">
                    <a:lumMod val="50000"/>
                  </a:srgbClr>
                </a:solidFill>
              </a:rPr>
              <a:t>DATUM VYTVOŘENÍ: 5</a:t>
            </a:r>
            <a:r>
              <a:rPr lang="cs-CZ" sz="2000" b="1" dirty="0" smtClean="0">
                <a:solidFill>
                  <a:srgbClr val="D1282E">
                    <a:lumMod val="50000"/>
                  </a:srgbClr>
                </a:solidFill>
              </a:rPr>
              <a:t>. 12. </a:t>
            </a:r>
            <a:r>
              <a:rPr lang="cs-CZ" sz="2000" b="1" dirty="0">
                <a:solidFill>
                  <a:srgbClr val="D1282E">
                    <a:lumMod val="50000"/>
                  </a:srgbClr>
                </a:solidFill>
              </a:rPr>
              <a:t>2011</a:t>
            </a:r>
          </a:p>
          <a:p>
            <a:endParaRPr lang="cs-CZ" dirty="0">
              <a:solidFill>
                <a:srgbClr val="FFFFFF"/>
              </a:solidFill>
            </a:endParaRPr>
          </a:p>
          <a:p>
            <a:pPr algn="ctr"/>
            <a:r>
              <a:rPr lang="cs-CZ" sz="3200" b="1" dirty="0">
                <a:solidFill>
                  <a:srgbClr val="C00000"/>
                </a:solidFill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VY_32_INOVACE_57_HG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93467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7859216" cy="58317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ANOTACE</a:t>
            </a:r>
            <a:endParaRPr lang="cs-CZ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90465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Clr>
                <a:schemeClr val="bg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PREZENTACE BYLA VYTVOŘENA JAKO DOPLNĚK K UČIVU 9. ROČNÍKU LITERATURA V EXILU A SAMIZDATU – IVAN KLÍMA</a:t>
            </a:r>
          </a:p>
          <a:p>
            <a:pPr>
              <a:buClr>
                <a:schemeClr val="bg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V RÁMCI PREZENTACE SE ŽÁCI SEZNÁMÍ S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OSOBNOSTÍ, ŽIVOTEM A DÍLEM SPISOVATELE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SE ZÁZNAMEM ROZHOVORU SE SPISOVATELEM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PRACUJÍ S TEXTEM A VYHLEDÁVAJÍ V NĚM INFORMACE PODLE ZADÁNÍ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DO PREZENTACE JSOU VLOŽENY HYPERTEXTOVÉ ODKAZY</a:t>
            </a:r>
          </a:p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Pilotáž: Prezentace pilotována ve třídách 9. ročníku. Jedná se o jednu z prezentací patřících do souboru nazvaného Literatura v exilu a samizdatu. Cílem je přiblížit žákům život a životní postoje spisovatele, který se i přes perzekuci rozhodl zůstat v republice a neemigroval do zahraničí. V rámci prezentace žáci pracují s brožurou věnovanou Ivanu Klímovi (</a:t>
            </a:r>
            <a:r>
              <a:rPr lang="cs-CZ" sz="2400" dirty="0" err="1">
                <a:solidFill>
                  <a:schemeClr val="bg2">
                    <a:lumMod val="50000"/>
                  </a:schemeClr>
                </a:solidFill>
              </a:rPr>
              <a:t>Hoznauer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, Miloslav: Bílá místa české literatury – Ivan Klíma, Praha , </a:t>
            </a:r>
            <a:r>
              <a:rPr lang="cs-CZ" sz="2400" dirty="0" err="1">
                <a:solidFill>
                  <a:schemeClr val="bg2">
                    <a:lumMod val="50000"/>
                  </a:schemeClr>
                </a:solidFill>
              </a:rPr>
              <a:t>Komenium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 1990, 1. vydání, strany 5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– 31), ale na snímcích je i řešení úkolů, takže  není nutné mít brožuru k dispozici. Využijte hypertextové odkazy na stránky autora a rozhovor s redaktorkou Klímova nakladatelství o jeho vydaných knihách.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84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KLÍČOVÁ SLOVA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496809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EMIGRACE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SAMIZDATOVÁ LITERATURA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EXILOVÁ LITERATURA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PUBLIKACE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PROZAIK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DRAMATIK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PUBLICISTA</a:t>
            </a:r>
          </a:p>
          <a:p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8401" y="1332799"/>
            <a:ext cx="5544616" cy="95410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ČEŠTÍ SPISOVATELÉ V EXILU A SAMIZDATU – SKUPINA 2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52028" y="188640"/>
            <a:ext cx="8229600" cy="93610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400" b="1" dirty="0" smtClean="0"/>
              <a:t/>
            </a:r>
            <a:br>
              <a:rPr lang="cs-CZ" sz="4400" b="1" dirty="0" smtClean="0"/>
            </a:br>
            <a:r>
              <a:rPr lang="cs-CZ" sz="6000" b="1" dirty="0" smtClean="0"/>
              <a:t>Ivan Klíma</a:t>
            </a:r>
            <a:endParaRPr lang="cs-CZ" sz="6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589240"/>
            <a:ext cx="8640960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i="1" dirty="0" smtClean="0">
                <a:solidFill>
                  <a:prstClr val="white"/>
                </a:solidFill>
              </a:rPr>
              <a:t>„</a:t>
            </a:r>
            <a:r>
              <a:rPr lang="cs-CZ" sz="2800" i="1" dirty="0"/>
              <a:t>Člověk buď překoná své slabosti </a:t>
            </a:r>
            <a:endParaRPr lang="cs-CZ" sz="2800" i="1" dirty="0" smtClean="0"/>
          </a:p>
          <a:p>
            <a:pPr algn="ctr"/>
            <a:r>
              <a:rPr lang="cs-CZ" sz="2800" i="1" dirty="0" smtClean="0"/>
              <a:t>anebo </a:t>
            </a:r>
            <a:r>
              <a:rPr lang="cs-CZ" sz="2800" i="1" dirty="0"/>
              <a:t>ony překonají jeho</a:t>
            </a:r>
            <a:r>
              <a:rPr lang="cs-CZ" sz="2800" i="1" dirty="0" smtClean="0"/>
              <a:t>.“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3093" y="4674578"/>
            <a:ext cx="5256583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Jeden z našich 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nejpřekládanějších spisovatelů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62856"/>
            <a:ext cx="2741290" cy="1096516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442" y="2586780"/>
            <a:ext cx="2090725" cy="291879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282" y="2459372"/>
            <a:ext cx="2653815" cy="213176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3685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412785"/>
            <a:ext cx="5112568" cy="84785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sz="4800" b="1" dirty="0" smtClean="0">
                <a:solidFill>
                  <a:schemeClr val="bg2">
                    <a:lumMod val="75000"/>
                  </a:schemeClr>
                </a:solidFill>
              </a:rPr>
              <a:t>ŽIVOT SPISOVATELE I.</a:t>
            </a:r>
            <a:endParaRPr lang="cs-CZ" sz="4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607633"/>
            <a:ext cx="8712968" cy="495111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Jeden z našich nejpřekládanějších autorů žije se svou ženou Helenou v tiché čtvrti v Praze-Hodkovičkách. </a:t>
            </a:r>
            <a:endParaRPr lang="cs-CZ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Pokud 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není mimo Prahu, tráví většinu dne ve své pracovně, což je středně velká místnost s výhledem do zahrady. Na bytelném stole je přenosný počítač a kupa nejrůznějších papírů či poznámek. </a:t>
            </a:r>
            <a:endParaRPr lang="cs-CZ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Člověka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, který vejde, však ze všeho nejvíc zaujme množství knih. Jsou uložené v policích či skříňkách od podlahy až téměř ke stropu. Tituly srovnal Ivan Klíma podle abecedního pořádku. </a:t>
            </a:r>
            <a:endParaRPr lang="cs-CZ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Svoje 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vlastní knížky (vyšly v sedmadvaceti jazycích) má na poličce vedle dveří. Dřív, když byl mladší, je ukrýval ve skříňce, aby je nikdo neviděl. Styděl se, když se o něm nahlas mluvilo jako o spisovateli</a:t>
            </a: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35896" y="6021288"/>
            <a:ext cx="5004048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PŘEČTI SI TEXT A SNAŽ SE ZAPAMATOVAT SI CO NEJVÍCE INFORMACÍ 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13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123051" y="341242"/>
            <a:ext cx="5222082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ZAPIŠTE SI CO NEJVÍCE ÚDAJŮ CO NEJSTRUČNĚJŠÍ FORMOU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749" y="1453750"/>
            <a:ext cx="6312039" cy="5049631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92817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404664"/>
            <a:ext cx="4978896" cy="77584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ŽIVOT SPISOVATELE II. </a:t>
            </a:r>
            <a:endParaRPr lang="cs-CZ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268761"/>
            <a:ext cx="8640960" cy="561662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Vstává kolem sedmé a hned po snídani se obvykle zavře v pracovně. </a:t>
            </a:r>
            <a:endParaRPr lang="cs-CZ" sz="2600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Zhruba </a:t>
            </a: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dvakrát týdně chodí na tenis, který hraje velmi slušně. Mezi jeho další koníčky patří houbaření, sbírání starých map a hraní mariáše. </a:t>
            </a:r>
            <a:endParaRPr lang="cs-CZ" sz="2600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Za </a:t>
            </a: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knížky, které mu nyní vycházejí v zahraničí, má vcelku vysoké honoráře, ale svůj životní styl příliš </a:t>
            </a: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nezměnil.</a:t>
            </a:r>
          </a:p>
          <a:p>
            <a:pPr marL="0" indent="0">
              <a:buNone/>
            </a:pP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Po </a:t>
            </a: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tatínkovi zdědil skromnost. Na módu si nepotrpí, obléká se až omšele. "Stydím se kupovat si drahé věci," říká. </a:t>
            </a: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„V </a:t>
            </a: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restauraci si vždycky dám nejlevnější jídlo</a:t>
            </a: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.“</a:t>
            </a:r>
          </a:p>
          <a:p>
            <a:pPr marL="0" indent="0">
              <a:buNone/>
            </a:pP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Společnost nevyhledával</a:t>
            </a: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. S přáteli se vždy scházel spíš doma. Do kaváren ani hospod si pro inspiraci nechodí. </a:t>
            </a: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„Jednak </a:t>
            </a:r>
            <a:r>
              <a:rPr lang="cs-CZ" sz="2600" i="1" dirty="0">
                <a:solidFill>
                  <a:schemeClr val="bg2">
                    <a:lumMod val="50000"/>
                  </a:schemeClr>
                </a:solidFill>
              </a:rPr>
              <a:t>nemám rád zakouřené místnosti, jednak to považuji za ztrátu času</a:t>
            </a:r>
            <a:r>
              <a:rPr lang="cs-CZ" sz="2600" i="1" dirty="0" smtClean="0">
                <a:solidFill>
                  <a:schemeClr val="bg2">
                    <a:lumMod val="50000"/>
                  </a:schemeClr>
                </a:solidFill>
              </a:rPr>
              <a:t>.“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6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548680"/>
            <a:ext cx="7272808" cy="13849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NA ZÁKLADĚ PŘEČTENÉHO TEXTU NAPIŠTE ALESPOŇ 7 JEDNOSLOVNÝCH CHARAKTERISTIK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PŘ. TENISTA…..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hkolackova\AppData\Local\Microsoft\Windows\Temporary Internet Files\Content.IE5\03ABCJ3J\MC900379817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08324"/>
            <a:ext cx="2400292" cy="207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kolackova\AppData\Local\Microsoft\Windows\Temporary Internet Files\Content.IE5\I89JM40D\MC900411902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854" y="3750820"/>
            <a:ext cx="2819012" cy="25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kolackova\AppData\Local\Microsoft\Windows\Temporary Internet Files\Content.IE5\9F5SIVNK\MP900402279[1]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836" y="2260987"/>
            <a:ext cx="2963846" cy="19751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18123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87624" y="487407"/>
            <a:ext cx="5040560" cy="77584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chemeClr val="bg2">
                    <a:lumMod val="75000"/>
                  </a:schemeClr>
                </a:solidFill>
              </a:rPr>
              <a:t>ŽIVOT SPISOVATELE</a:t>
            </a:r>
            <a:endParaRPr lang="cs-CZ" sz="4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556792"/>
            <a:ext cx="8568952" cy="502312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cs-CZ" sz="3000" i="1" dirty="0">
                <a:solidFill>
                  <a:schemeClr val="bg2">
                    <a:lumMod val="50000"/>
                  </a:schemeClr>
                </a:solidFill>
              </a:rPr>
              <a:t>Nemá slabost pro pití ani dobré jídlo. Snídá rohlík s tvarohovým sýrem, malý oběd si většinou připravuje sám, večeří opět rohlík se sýrem. Není vegetarián, ale maso jí málo</a:t>
            </a:r>
            <a:r>
              <a:rPr lang="cs-CZ" sz="3000" i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3000" i="1" dirty="0" smtClean="0">
                <a:solidFill>
                  <a:schemeClr val="bg2">
                    <a:lumMod val="50000"/>
                  </a:schemeClr>
                </a:solidFill>
              </a:rPr>
              <a:t>Z </a:t>
            </a:r>
            <a:r>
              <a:rPr lang="cs-CZ" sz="3000" i="1" dirty="0">
                <a:solidFill>
                  <a:schemeClr val="bg2">
                    <a:lumMod val="50000"/>
                  </a:schemeClr>
                </a:solidFill>
              </a:rPr>
              <a:t>pochutin má slabost snad jedině pro zmrzlinu. Alkohol téměř nepije, občas neodmítne sklenku červeného vína. </a:t>
            </a:r>
            <a:endParaRPr lang="cs-CZ" sz="3000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000" i="1" dirty="0" smtClean="0">
                <a:solidFill>
                  <a:schemeClr val="bg2">
                    <a:lumMod val="50000"/>
                  </a:schemeClr>
                </a:solidFill>
              </a:rPr>
              <a:t>Auto </a:t>
            </a:r>
            <a:r>
              <a:rPr lang="cs-CZ" sz="3000" i="1" dirty="0">
                <a:solidFill>
                  <a:schemeClr val="bg2">
                    <a:lumMod val="50000"/>
                  </a:schemeClr>
                </a:solidFill>
              </a:rPr>
              <a:t>používá velmi nerad. Říká, že jezdit po městě autem či mít narvanou ledničku je "nemravné vůči potomstvu</a:t>
            </a:r>
            <a:r>
              <a:rPr lang="cs-CZ" sz="3000" i="1" dirty="0" smtClean="0">
                <a:solidFill>
                  <a:schemeClr val="bg2">
                    <a:lumMod val="50000"/>
                  </a:schemeClr>
                </a:solidFill>
              </a:rPr>
              <a:t>".</a:t>
            </a:r>
            <a:endParaRPr lang="cs-CZ" sz="3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411760" y="5805264"/>
            <a:ext cx="626469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POKUSTE SE CHARAKTERIZOVAT SPISOVATELE JEDNÍM SLOVEM  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</a:rPr>
              <a:t>KDO JE IVAN KLIMA</a:t>
            </a:r>
            <a:endParaRPr lang="cs-CZ" sz="5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/>
              <a:t>Ivan Klíma je český spisovatel a dramatik </a:t>
            </a:r>
            <a:r>
              <a:rPr lang="cs-CZ" b="1" dirty="0"/>
              <a:t>židovského </a:t>
            </a:r>
            <a:r>
              <a:rPr lang="cs-CZ" b="1" dirty="0" smtClean="0"/>
              <a:t>původu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N</a:t>
            </a:r>
            <a:r>
              <a:rPr lang="cs-CZ" dirty="0" smtClean="0"/>
              <a:t>arodil </a:t>
            </a:r>
            <a:r>
              <a:rPr lang="cs-CZ" dirty="0"/>
              <a:t>v Praze a za druhé světové války strávil tři roky v </a:t>
            </a:r>
            <a:r>
              <a:rPr lang="cs-CZ" b="1" dirty="0"/>
              <a:t>koncentračním táboře</a:t>
            </a:r>
            <a:r>
              <a:rPr lang="cs-CZ" dirty="0"/>
              <a:t> Terezín. 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V roce 1969 odjel do USA, kde působil jako hostující profesor na Michiganské </a:t>
            </a:r>
            <a:r>
              <a:rPr lang="cs-CZ" dirty="0" smtClean="0"/>
              <a:t>univerzitě.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 </a:t>
            </a:r>
            <a:r>
              <a:rPr lang="cs-CZ" dirty="0"/>
              <a:t>návratu v roce 1970 už byl </a:t>
            </a:r>
            <a:r>
              <a:rPr lang="cs-CZ" b="1" dirty="0"/>
              <a:t>zakázaným autorem</a:t>
            </a:r>
            <a:r>
              <a:rPr lang="cs-CZ" dirty="0"/>
              <a:t>, publikovat mohl jen v </a:t>
            </a:r>
            <a:r>
              <a:rPr lang="cs-CZ" b="1" dirty="0"/>
              <a:t>samizdatu</a:t>
            </a:r>
            <a:r>
              <a:rPr lang="cs-CZ" dirty="0"/>
              <a:t> a </a:t>
            </a:r>
            <a:r>
              <a:rPr lang="cs-CZ" b="1" dirty="0"/>
              <a:t>exilu </a:t>
            </a:r>
            <a:r>
              <a:rPr lang="cs-CZ" dirty="0"/>
              <a:t>a živil se dělnickými profesemi.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70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5498068"/>
            <a:ext cx="540060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hlinkClick r:id="rId2"/>
              </a:rPr>
              <a:t>WEBOVÉ</a:t>
            </a:r>
            <a:r>
              <a:rPr lang="cs-CZ" sz="2800" b="1" dirty="0" smtClean="0"/>
              <a:t> STRÁNKY AUTORA</a:t>
            </a:r>
            <a:endParaRPr lang="cs-CZ" sz="2800" b="1" dirty="0"/>
          </a:p>
        </p:txBody>
      </p:sp>
      <p:pic>
        <p:nvPicPr>
          <p:cNvPr id="4098" name="Picture 2" descr="C:\Users\hkolackova\AppData\Local\Microsoft\Windows\Temporary Internet Files\Content.IE5\42BKXGOP\MC900283443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513" y="1966158"/>
            <a:ext cx="2712771" cy="266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19"/>
            <a:ext cx="4245957" cy="3410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99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4785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bg2">
                    <a:lumMod val="75000"/>
                  </a:schemeClr>
                </a:solidFill>
              </a:rPr>
              <a:t>SPISOVATELSKÁ JMENOVKA</a:t>
            </a:r>
            <a:endParaRPr lang="cs-CZ" sz="5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2832" y="2708920"/>
            <a:ext cx="8229600" cy="27908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b="1" dirty="0" smtClean="0"/>
              <a:t>Ivan </a:t>
            </a:r>
            <a:r>
              <a:rPr lang="cs-CZ" sz="4000" b="1" dirty="0"/>
              <a:t>K</a:t>
            </a:r>
            <a:r>
              <a:rPr lang="cs-CZ" sz="4000" b="1" dirty="0" smtClean="0"/>
              <a:t>líma</a:t>
            </a:r>
          </a:p>
          <a:p>
            <a:pPr lvl="0"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sz="3600" b="1" dirty="0" smtClean="0"/>
              <a:t>20</a:t>
            </a:r>
            <a:r>
              <a:rPr lang="cs-CZ" sz="3600" b="1" dirty="0"/>
              <a:t>. – 21. století /dosud žije/</a:t>
            </a:r>
          </a:p>
          <a:p>
            <a:pPr lvl="0"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sz="3600" b="1" dirty="0"/>
              <a:t>od roku 1970 zakázaným autorem</a:t>
            </a:r>
          </a:p>
          <a:p>
            <a:pPr lvl="0"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sz="3600" b="1" dirty="0"/>
              <a:t>prozaik, dramatik, publicista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9200" y="5733256"/>
            <a:ext cx="7776864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75000"/>
                  </a:schemeClr>
                </a:solidFill>
                <a:hlinkClick r:id="rId2"/>
              </a:rPr>
              <a:t>ROZHOVOR</a:t>
            </a:r>
            <a:r>
              <a:rPr lang="cs-CZ" sz="3200" b="1" dirty="0" smtClean="0">
                <a:solidFill>
                  <a:schemeClr val="bg2">
                    <a:lumMod val="75000"/>
                  </a:schemeClr>
                </a:solidFill>
              </a:rPr>
              <a:t> S IVANEM KLÍMOU - ZÁZNAM</a:t>
            </a:r>
            <a:endParaRPr lang="cs-CZ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1799238"/>
            <a:ext cx="3888432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ZAPIŠTE SI DO SEŠITU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123" name="Picture 3" descr="C:\Users\hkolackova\AppData\Local\Microsoft\Windows\Temporary Internet Files\Content.IE5\TBW76G51\MC9002806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47" y="1650628"/>
            <a:ext cx="199532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94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IVAN KLÍMA SLOVY PAVLA KOHOUTA</a:t>
            </a:r>
            <a:endParaRPr lang="cs-CZ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Ivan </a:t>
            </a:r>
            <a:r>
              <a:rPr lang="cs-CZ" dirty="0"/>
              <a:t>Klíma </a:t>
            </a:r>
            <a:r>
              <a:rPr lang="cs-CZ" dirty="0" smtClean="0"/>
              <a:t>si „prodělal </a:t>
            </a:r>
            <a:r>
              <a:rPr lang="cs-CZ" dirty="0"/>
              <a:t>vše, čemu se říká evropské vzdělání" - počínaje vězněním v koncentračním táboře Terezín a konče policejním pronásledováním v době normalizace.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Životními </a:t>
            </a:r>
            <a:r>
              <a:rPr lang="cs-CZ" dirty="0"/>
              <a:t>peripetiemi procházel však klidně a smířeně.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Jak </a:t>
            </a:r>
            <a:r>
              <a:rPr lang="cs-CZ" dirty="0"/>
              <a:t>tvrdí jeho přátelé, byl vždy </a:t>
            </a:r>
            <a:r>
              <a:rPr lang="cs-CZ" dirty="0" smtClean="0"/>
              <a:t>„spíše </a:t>
            </a:r>
            <a:r>
              <a:rPr lang="cs-CZ" dirty="0"/>
              <a:t>poslem dobrých zpráv" (Pavel Kohout).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72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548680"/>
            <a:ext cx="2242592" cy="100811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>
                <a:solidFill>
                  <a:schemeClr val="bg2">
                    <a:lumMod val="75000"/>
                  </a:schemeClr>
                </a:solidFill>
              </a:rPr>
              <a:t>Ú</a:t>
            </a:r>
            <a:r>
              <a:rPr lang="cs-CZ" sz="5400" dirty="0" smtClean="0">
                <a:solidFill>
                  <a:schemeClr val="bg2">
                    <a:lumMod val="75000"/>
                  </a:schemeClr>
                </a:solidFill>
              </a:rPr>
              <a:t>KOLY</a:t>
            </a:r>
            <a:endParaRPr lang="cs-CZ" sz="5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37832" y="1916832"/>
            <a:ext cx="8496944" cy="228682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bg2"/>
                </a:solidFill>
              </a:rPr>
              <a:t>1</a:t>
            </a:r>
            <a:r>
              <a:rPr lang="cs-CZ" dirty="0">
                <a:solidFill>
                  <a:schemeClr val="bg2"/>
                </a:solidFill>
              </a:rPr>
              <a:t>. Prohlédněte si brožuru a fotografie v ní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2. Ze strany 31 vypište do sešitu díla začínající na písmenko „M“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   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Př</a:t>
            </a: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. Milenci na jednu noc (povídky) …..bude jich 7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293095"/>
            <a:ext cx="3456384" cy="224676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Milenci na jednu noc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Milenci na jeden den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Moje veselá jitra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Moje první lásky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Moje zlatá řemesla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37511" y="4723981"/>
            <a:ext cx="2520280" cy="13849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Milostné léto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Malomocní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Ministr a anděl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Picture 2" descr="C:\Users\hkolackova\AppData\Local\Microsoft\Windows\Temporary Internet Files\Content.IE5\03ABCJ3J\MC9002340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69" y="404664"/>
            <a:ext cx="2713022" cy="135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90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build="p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2242592" cy="91986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</a:rPr>
              <a:t>ÚKOLY</a:t>
            </a:r>
            <a:endParaRPr lang="cs-CZ" sz="5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</a:t>
            </a:r>
            <a:r>
              <a:rPr lang="cs-CZ" dirty="0"/>
              <a:t>. Společně si přečtěte ukázku na straně 29 </a:t>
            </a:r>
            <a:r>
              <a:rPr lang="cs-CZ" dirty="0" smtClean="0"/>
              <a:t>   začínající </a:t>
            </a:r>
            <a:r>
              <a:rPr lang="cs-CZ" dirty="0"/>
              <a:t>slovy „Nikdy jsem nelitoval…“ </a:t>
            </a:r>
          </a:p>
          <a:p>
            <a:pPr marL="0" indent="0">
              <a:buNone/>
            </a:pPr>
            <a:r>
              <a:rPr lang="cs-CZ" dirty="0"/>
              <a:t>    a písemně vysvětlete:</a:t>
            </a:r>
          </a:p>
          <a:p>
            <a:pPr marL="0" indent="0">
              <a:buNone/>
            </a:pPr>
            <a:r>
              <a:rPr lang="cs-CZ" dirty="0" smtClean="0"/>
              <a:t>                </a:t>
            </a: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Co </a:t>
            </a:r>
            <a:r>
              <a:rPr lang="cs-CZ" sz="4000" b="1" dirty="0">
                <a:solidFill>
                  <a:schemeClr val="bg2">
                    <a:lumMod val="75000"/>
                  </a:schemeClr>
                </a:solidFill>
              </a:rPr>
              <a:t>je to </a:t>
            </a: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emigrace?</a:t>
            </a:r>
            <a:endParaRPr lang="cs-CZ" sz="40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             Jak </a:t>
            </a:r>
            <a:r>
              <a:rPr lang="cs-CZ" sz="4000" b="1" dirty="0">
                <a:solidFill>
                  <a:schemeClr val="bg2">
                    <a:lumMod val="75000"/>
                  </a:schemeClr>
                </a:solidFill>
              </a:rPr>
              <a:t>byli spisovatelé </a:t>
            </a: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stíháni?</a:t>
            </a:r>
            <a:endParaRPr lang="cs-CZ" sz="40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48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979712" y="476672"/>
            <a:ext cx="5554960" cy="854968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4800" b="1" dirty="0" smtClean="0">
                <a:solidFill>
                  <a:schemeClr val="bg2">
                    <a:lumMod val="50000"/>
                  </a:schemeClr>
                </a:solidFill>
              </a:rPr>
              <a:t>ODPOVĚDI A ZÁPIS</a:t>
            </a:r>
            <a:endParaRPr lang="cs-CZ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solidFill>
            <a:schemeClr val="tx1">
              <a:lumMod val="6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EMIGRACE:</a:t>
            </a:r>
          </a:p>
          <a:p>
            <a:pPr marL="0" indent="0">
              <a:buNone/>
            </a:pPr>
            <a:endParaRPr lang="cs-CZ" dirty="0" smtClean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Vynucený pobyt v cizině</a:t>
            </a:r>
          </a:p>
          <a:p>
            <a:pPr marL="0" indent="0">
              <a:buNone/>
            </a:pPr>
            <a:endParaRPr lang="cs-CZ" dirty="0" smtClean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Nedobrovolný  a podmínkami vynucený odchod do jiné země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JAK BYLI SPISOVATELÉ STÍHÁNI: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opakované výslechy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d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omovní prohlídky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abavování majetku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řicházeli o zaměstnání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b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yli vězněni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n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emohli publikovat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ykonávali nekvalifikované profese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967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LITERÁRNÍ TERMÍNY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496809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EMIGRACE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SAMIZDATOVÁ LITERATURA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EXILOVÁ LITERATURA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PUBLIKACE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PROZAIK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DRAMATIK</a:t>
            </a:r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PUBLICISTA</a:t>
            </a:r>
          </a:p>
          <a:p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1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58317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/>
              <a:t>CITACE: OBRÁZKY, FOTOGRAFIE, KRESBY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76064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cs-CZ" sz="3300" dirty="0" err="1" smtClean="0">
                <a:solidFill>
                  <a:schemeClr val="bg1"/>
                </a:solidFill>
              </a:rPr>
              <a:t>Hoznauer</a:t>
            </a:r>
            <a:r>
              <a:rPr lang="cs-CZ" sz="3300" dirty="0">
                <a:solidFill>
                  <a:schemeClr val="bg1"/>
                </a:solidFill>
              </a:rPr>
              <a:t>, Miloslav: Bílá místa české literatury </a:t>
            </a:r>
            <a:r>
              <a:rPr lang="cs-CZ" sz="3300" dirty="0" smtClean="0">
                <a:solidFill>
                  <a:schemeClr val="bg1"/>
                </a:solidFill>
              </a:rPr>
              <a:t>– Ivan Klíma, </a:t>
            </a:r>
            <a:r>
              <a:rPr lang="cs-CZ" sz="3300" dirty="0">
                <a:solidFill>
                  <a:schemeClr val="bg1"/>
                </a:solidFill>
              </a:rPr>
              <a:t>Praha , </a:t>
            </a:r>
            <a:r>
              <a:rPr lang="cs-CZ" sz="3300" dirty="0" err="1">
                <a:solidFill>
                  <a:schemeClr val="bg1"/>
                </a:solidFill>
              </a:rPr>
              <a:t>Komenium</a:t>
            </a:r>
            <a:r>
              <a:rPr lang="cs-CZ" sz="3300" dirty="0">
                <a:solidFill>
                  <a:schemeClr val="bg1"/>
                </a:solidFill>
              </a:rPr>
              <a:t> </a:t>
            </a:r>
            <a:r>
              <a:rPr lang="cs-CZ" sz="3300" dirty="0" smtClean="0">
                <a:solidFill>
                  <a:schemeClr val="bg1"/>
                </a:solidFill>
              </a:rPr>
              <a:t>1990, </a:t>
            </a:r>
            <a:r>
              <a:rPr lang="cs-CZ" sz="3300" dirty="0">
                <a:solidFill>
                  <a:schemeClr val="bg1"/>
                </a:solidFill>
              </a:rPr>
              <a:t>1. </a:t>
            </a:r>
            <a:r>
              <a:rPr lang="cs-CZ" sz="3300" dirty="0" smtClean="0">
                <a:solidFill>
                  <a:schemeClr val="bg1"/>
                </a:solidFill>
              </a:rPr>
              <a:t>vydání, strany 5 </a:t>
            </a:r>
            <a:r>
              <a:rPr lang="cs-CZ" sz="3300" dirty="0">
                <a:solidFill>
                  <a:schemeClr val="bg1"/>
                </a:solidFill>
              </a:rPr>
              <a:t>- </a:t>
            </a:r>
            <a:r>
              <a:rPr lang="cs-CZ" sz="3300" dirty="0" smtClean="0">
                <a:solidFill>
                  <a:schemeClr val="bg1"/>
                </a:solidFill>
              </a:rPr>
              <a:t>31</a:t>
            </a:r>
          </a:p>
          <a:p>
            <a:pPr marL="457200" indent="-457200">
              <a:buClrTx/>
            </a:pPr>
            <a:r>
              <a:rPr lang="cs-CZ" dirty="0" smtClean="0">
                <a:solidFill>
                  <a:schemeClr val="bg1"/>
                </a:solidFill>
              </a:rPr>
              <a:t>KOZÁK, Martin. Http://cz.wikipedia.org [online]. 21. 11. 2009, 00:49.  [cit. 2011-12-05 ] </a:t>
            </a:r>
            <a:r>
              <a:rPr lang="cs-CZ" dirty="0" err="1" smtClean="0">
                <a:solidFill>
                  <a:schemeClr val="bg1"/>
                </a:solidFill>
              </a:rPr>
              <a:t>Soubor:Ivan</a:t>
            </a:r>
            <a:r>
              <a:rPr lang="cs-CZ" dirty="0" smtClean="0">
                <a:solidFill>
                  <a:schemeClr val="bg1"/>
                </a:solidFill>
              </a:rPr>
              <a:t> Klíma, LIBRI 2009, 1.jpg. </a:t>
            </a:r>
            <a:r>
              <a:rPr lang="en-US" dirty="0" smtClean="0">
                <a:solidFill>
                  <a:schemeClr val="bg1"/>
                </a:solidFill>
              </a:rPr>
              <a:t>From Wikipedia, the free encyclopedia</a:t>
            </a:r>
            <a:r>
              <a:rPr lang="cs-CZ" dirty="0" smtClean="0">
                <a:solidFill>
                  <a:schemeClr val="bg1"/>
                </a:solidFill>
              </a:rPr>
              <a:t>. Dostupné z WWW: &lt;http://cs.wikipedia.org/wiki/Soubor:Ivan_Kl%C3%ADma,_LIBRI_2009,_1.jpg&gt;.</a:t>
            </a:r>
          </a:p>
          <a:p>
            <a:pPr marL="457200" indent="-457200">
              <a:buClrTx/>
            </a:pPr>
            <a:r>
              <a:rPr lang="cs-CZ" dirty="0" smtClean="0">
                <a:solidFill>
                  <a:schemeClr val="bg1"/>
                </a:solidFill>
              </a:rPr>
              <a:t>BAŤHA, Matěj. </a:t>
            </a:r>
            <a:r>
              <a:rPr lang="cs-CZ" dirty="0">
                <a:solidFill>
                  <a:schemeClr val="bg1"/>
                </a:solidFill>
              </a:rPr>
              <a:t>Http://cz.wikipedia.org [online]. 08:46, 22 May 2009.  [cit. 2011-12-05 </a:t>
            </a:r>
            <a:r>
              <a:rPr lang="cs-CZ" dirty="0" smtClean="0">
                <a:solidFill>
                  <a:schemeClr val="bg1"/>
                </a:solidFill>
              </a:rPr>
              <a:t>]File:Svět </a:t>
            </a:r>
            <a:r>
              <a:rPr lang="cs-CZ" dirty="0">
                <a:solidFill>
                  <a:schemeClr val="bg1"/>
                </a:solidFill>
              </a:rPr>
              <a:t>knihy 2009 - Ivan Klíma.jpg. </a:t>
            </a:r>
            <a:r>
              <a:rPr lang="en-US" dirty="0" smtClean="0">
                <a:solidFill>
                  <a:schemeClr val="bg1"/>
                </a:solidFill>
              </a:rPr>
              <a:t>From Wikipedia, the free encyclopedia</a:t>
            </a:r>
            <a:r>
              <a:rPr lang="cs-CZ" dirty="0" smtClean="0">
                <a:solidFill>
                  <a:schemeClr val="bg1"/>
                </a:solidFill>
              </a:rPr>
              <a:t>. Dostupné z WWW: &lt;http://en.wikipedia.org/wiki/File:Sv%C4%9Bt_knihy_2009_-_Ivan_Kl%C3%ADma.jpg&gt;.</a:t>
            </a:r>
          </a:p>
          <a:p>
            <a:pPr marL="457200" indent="-457200">
              <a:buClrTx/>
            </a:pPr>
            <a:r>
              <a:rPr lang="cs-CZ" dirty="0" smtClean="0">
                <a:solidFill>
                  <a:schemeClr val="bg1"/>
                </a:solidFill>
              </a:rPr>
              <a:t>Ostatní </a:t>
            </a:r>
            <a:r>
              <a:rPr lang="cs-CZ" dirty="0">
                <a:solidFill>
                  <a:schemeClr val="bg1"/>
                </a:solidFill>
              </a:rPr>
              <a:t>obrázky a fotografie – kliparty </a:t>
            </a:r>
            <a:r>
              <a:rPr lang="cs-CZ" dirty="0" err="1">
                <a:solidFill>
                  <a:schemeClr val="bg1"/>
                </a:solidFill>
              </a:rPr>
              <a:t>office</a:t>
            </a:r>
            <a:r>
              <a:rPr lang="cs-CZ" dirty="0">
                <a:solidFill>
                  <a:schemeClr val="bg1"/>
                </a:solidFill>
              </a:rPr>
              <a:t>- www.office.com</a:t>
            </a:r>
            <a:endParaRPr lang="cs-CZ" sz="2900" dirty="0"/>
          </a:p>
          <a:p>
            <a:r>
              <a:rPr lang="cs-CZ" sz="2600" dirty="0" smtClean="0">
                <a:solidFill>
                  <a:schemeClr val="bg1"/>
                </a:solidFill>
              </a:rPr>
              <a:t>NĚKTRÉ OBRÁZKY A FOTOGRAFIE JSOU VKLÁDÁNY OPAKOVANĚ</a:t>
            </a:r>
          </a:p>
          <a:p>
            <a:endParaRPr lang="cs-CZ" sz="2600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rgbClr val="C00000"/>
              </a:solidFill>
            </a:endParaRPr>
          </a:p>
          <a:p>
            <a:endParaRPr lang="cs-CZ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24176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Lití písma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Lití písma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Lití písma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963</Words>
  <Application>Microsoft Office PowerPoint</Application>
  <PresentationFormat>Předvádění na obrazovce (4:3)</PresentationFormat>
  <Paragraphs>126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1_Lití písma</vt:lpstr>
      <vt:lpstr>2_Lití písma</vt:lpstr>
      <vt:lpstr>3_Lití písma</vt:lpstr>
      <vt:lpstr>  </vt:lpstr>
      <vt:lpstr>ANOTACE</vt:lpstr>
      <vt:lpstr>KLÍČOVÁ SLOVA</vt:lpstr>
      <vt:lpstr>            Ivan Klíma</vt:lpstr>
      <vt:lpstr>ŽIVOT SPISOVATELE I.</vt:lpstr>
      <vt:lpstr>Prezentace aplikace PowerPoint</vt:lpstr>
      <vt:lpstr>ŽIVOT SPISOVATELE II. </vt:lpstr>
      <vt:lpstr>Prezentace aplikace PowerPoint</vt:lpstr>
      <vt:lpstr>ŽIVOT SPISOVATELE</vt:lpstr>
      <vt:lpstr>KDO JE IVAN KLIMA</vt:lpstr>
      <vt:lpstr>Prezentace aplikace PowerPoint</vt:lpstr>
      <vt:lpstr>SPISOVATELSKÁ JMENOVKA</vt:lpstr>
      <vt:lpstr>IVAN KLÍMA SLOVY PAVLA KOHOUTA</vt:lpstr>
      <vt:lpstr>ÚKOLY</vt:lpstr>
      <vt:lpstr>ÚKOLY</vt:lpstr>
      <vt:lpstr>ODPOVĚDI A ZÁPIS</vt:lpstr>
      <vt:lpstr>LITERÁRNÍ TERMÍNY</vt:lpstr>
      <vt:lpstr> CITACE: OBRÁZKY, FOTOGRAFIE, KRESBY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EU12</dc:creator>
  <cp:lastModifiedBy>H Koláčková</cp:lastModifiedBy>
  <cp:revision>29</cp:revision>
  <dcterms:created xsi:type="dcterms:W3CDTF">2011-12-03T13:49:31Z</dcterms:created>
  <dcterms:modified xsi:type="dcterms:W3CDTF">2012-05-25T09:30:43Z</dcterms:modified>
</cp:coreProperties>
</file>