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</p:sldMasterIdLst>
  <p:sldIdLst>
    <p:sldId id="257" r:id="rId6"/>
    <p:sldId id="258" r:id="rId7"/>
    <p:sldId id="275" r:id="rId8"/>
    <p:sldId id="262" r:id="rId9"/>
    <p:sldId id="261" r:id="rId10"/>
    <p:sldId id="272" r:id="rId11"/>
    <p:sldId id="274" r:id="rId12"/>
    <p:sldId id="273" r:id="rId13"/>
    <p:sldId id="269" r:id="rId14"/>
    <p:sldId id="263" r:id="rId15"/>
    <p:sldId id="264" r:id="rId16"/>
    <p:sldId id="265" r:id="rId17"/>
    <p:sldId id="268" r:id="rId18"/>
    <p:sldId id="259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227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395EC49-2B95-475D-AA7E-D15C8CC390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02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3937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7102133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8609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1472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195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092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71856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7859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334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1947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395EC49-2B95-475D-AA7E-D15C8CC390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4374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8753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4784918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8100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34210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723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19912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4609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4944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42688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31730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395EC49-2B95-475D-AA7E-D15C8CC390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419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93617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2152271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7138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3308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29736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81937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9053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7024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00769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65769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395EC49-2B95-475D-AA7E-D15C8CC390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5753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57442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9603261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61495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7460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626181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6326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85848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32022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24226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199687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395EC49-2B95-475D-AA7E-D15C8CC390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653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75798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1469079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78517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9078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340021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38418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999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94052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03301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924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17744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4670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3451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10505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0BEBB90-51DC-42B9-9FE9-F79A994795BC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395EC49-2B95-475D-AA7E-D15C8CC3908D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7255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5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ludvikvaculik.cz/index.php?pid=56&amp;sid=37" TargetMode="Externa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ludvikvaculik.cz/index.php?pid=193&amp;PHPSESSID=a1a6beeb0f89530b94c6a2f5df973c42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60648"/>
            <a:ext cx="568801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1340768"/>
            <a:ext cx="8640960" cy="5478423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64A73B">
                    <a:lumMod val="75000"/>
                  </a:srgbClr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64A73B">
                    <a:lumMod val="75000"/>
                  </a:srgbClr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prstClr val="white"/>
              </a:solidFill>
            </a:endParaRPr>
          </a:p>
          <a:p>
            <a:pPr algn="ctr"/>
            <a:r>
              <a:rPr lang="cs-CZ" b="1" dirty="0">
                <a:solidFill>
                  <a:srgbClr val="0070C0"/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rgbClr val="0070C0"/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rgbClr val="0070C0"/>
              </a:solidFill>
            </a:endParaRPr>
          </a:p>
          <a:p>
            <a:pPr algn="ctr"/>
            <a:r>
              <a:rPr lang="cs-CZ" b="1" dirty="0">
                <a:solidFill>
                  <a:srgbClr val="0070C0"/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rgbClr val="0070C0"/>
                </a:solidFill>
              </a:rPr>
              <a:t>NÁZEV:  INOVACE A ZKVALITNĚNÍ VÝUKY PROSTŘEDNICTVÍM ICT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sz="2000" b="1" dirty="0">
                <a:solidFill>
                  <a:srgbClr val="0070C0"/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rgbClr val="0070C0"/>
                </a:solidFill>
              </a:rPr>
              <a:t>ROČNÍK: IX.</a:t>
            </a:r>
          </a:p>
          <a:p>
            <a:r>
              <a:rPr lang="cs-CZ" sz="2000" b="1" dirty="0">
                <a:solidFill>
                  <a:srgbClr val="0070C0"/>
                </a:solidFill>
              </a:rPr>
              <a:t>TÉMA: </a:t>
            </a:r>
            <a:r>
              <a:rPr lang="cs-CZ" sz="2000" b="1" dirty="0" smtClean="0">
                <a:solidFill>
                  <a:srgbClr val="0070C0"/>
                </a:solidFill>
              </a:rPr>
              <a:t>LITERATURA V EXILU A SAMIZDATU 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                                                LUDVÍK VACULÍK</a:t>
            </a:r>
            <a:endParaRPr lang="cs-CZ" sz="2000" b="1" dirty="0">
              <a:solidFill>
                <a:srgbClr val="0070C0"/>
              </a:solidFill>
            </a:endParaRPr>
          </a:p>
          <a:p>
            <a:r>
              <a:rPr lang="cs-CZ" sz="2000" b="1" dirty="0">
                <a:solidFill>
                  <a:srgbClr val="0070C0"/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srgbClr val="0070C0"/>
                </a:solidFill>
              </a:rPr>
              <a:t>DATUM VYTVOŘENÍ: </a:t>
            </a:r>
            <a:r>
              <a:rPr lang="cs-CZ" sz="2000" b="1" dirty="0" smtClean="0">
                <a:solidFill>
                  <a:srgbClr val="0070C0"/>
                </a:solidFill>
              </a:rPr>
              <a:t>10. 12. </a:t>
            </a:r>
            <a:r>
              <a:rPr lang="cs-CZ" sz="2000" b="1" dirty="0">
                <a:solidFill>
                  <a:srgbClr val="0070C0"/>
                </a:solidFill>
              </a:rPr>
              <a:t>2011</a:t>
            </a:r>
          </a:p>
          <a:p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VY_32_INOVACE_58_HG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53051"/>
            <a:ext cx="2243902" cy="1850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045529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41226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</a:rPr>
              <a:t>ANOTACE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8928992" cy="5904656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>
              <a:buClr>
                <a:srgbClr val="0000FF"/>
              </a:buClr>
            </a:pPr>
            <a:r>
              <a:rPr lang="cs-CZ" sz="2400" dirty="0" smtClean="0">
                <a:solidFill>
                  <a:srgbClr val="002060"/>
                </a:solidFill>
              </a:rPr>
              <a:t>PREZENTACE BYLA VYTVOŘENA JAKO DOPLNĚNÍ K UČIVU 9. ROČNÍKU LITERATURA V EXILU A SAMIZDATU – LUDVÍK VACULÍK</a:t>
            </a:r>
          </a:p>
          <a:p>
            <a:pPr>
              <a:buClr>
                <a:srgbClr val="0000FF"/>
              </a:buClr>
            </a:pPr>
            <a:r>
              <a:rPr lang="cs-CZ" sz="2400" dirty="0" smtClean="0">
                <a:solidFill>
                  <a:srgbClr val="002060"/>
                </a:solidFill>
              </a:rPr>
              <a:t>V RÁMCI PREZENTACE MAJÍ ŽÁCI MOŽNOST SEZNÁMIT SE </a:t>
            </a:r>
          </a:p>
          <a:p>
            <a:pPr marL="578358" indent="-514350">
              <a:buClr>
                <a:srgbClr val="0000FF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rgbClr val="002060"/>
                </a:solidFill>
              </a:rPr>
              <a:t>S OSOBNOSTÍ A ŽIVOTNÍMI OSUDY SPISOVATELE</a:t>
            </a:r>
          </a:p>
          <a:p>
            <a:pPr marL="578358" indent="-514350">
              <a:buClr>
                <a:srgbClr val="0000FF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rgbClr val="002060"/>
                </a:solidFill>
              </a:rPr>
              <a:t>S PROHLÁŠENÍM 2000 SLOV</a:t>
            </a:r>
          </a:p>
          <a:p>
            <a:pPr marL="578358" indent="-514350">
              <a:buClr>
                <a:srgbClr val="0000FF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rgbClr val="002060"/>
                </a:solidFill>
              </a:rPr>
              <a:t>SE SAMIZDATOVOU EDICÍ PETLICE</a:t>
            </a:r>
          </a:p>
          <a:p>
            <a:pPr marL="64008" indent="0" algn="ctr">
              <a:buClr>
                <a:srgbClr val="0000FF"/>
              </a:buClr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DO PREZENTACE JSOU VLOŽENY HYPERTEXTOVÉ ODKAZY</a:t>
            </a:r>
          </a:p>
          <a:p>
            <a:pPr marL="64008" indent="0">
              <a:buClr>
                <a:srgbClr val="0000FF"/>
              </a:buClr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Pilotáž: Prezentace pilotována ve třídách 9. ročníku. Je součástí souboru prezentací, které patří k projektu Literatura v exilu a samizdatu. V rámci prezentace žáci pracují s brožurou věnovanou Ludvíku Vaculíkovi, ale do prezentace jsou vloženy i snímky s vypracovanými úkoly, takže není podmínkou tuto publikaci mít k dispozici. Doporučuji navštívit hypertextové odkazy, zejména stránky Edice Petlice.</a:t>
            </a:r>
          </a:p>
        </p:txBody>
      </p:sp>
    </p:spTree>
    <p:extLst>
      <p:ext uri="{BB962C8B-B14F-4D97-AF65-F5344CB8AC3E}">
        <p14:creationId xmlns:p14="http://schemas.microsoft.com/office/powerpoint/2010/main" val="1084733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/>
              <a:t>KLÍČOVÁ SLOVA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PROZAIK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PUBLICISTA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IV. SJEZD SPISOVATELŮ 1967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2000 SLOV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EDICE PETLICE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SAMIZDAT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MEDAILON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VIDEOSEKVENCE</a:t>
            </a:r>
            <a:endParaRPr lang="cs-CZ" sz="4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4912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332656"/>
            <a:ext cx="5760640" cy="893961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l"/>
            <a:r>
              <a:rPr lang="cs-CZ" sz="5400" b="1" dirty="0" smtClean="0">
                <a:solidFill>
                  <a:srgbClr val="0070C0"/>
                </a:solidFill>
              </a:rPr>
              <a:t>Ludvík Vaculík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48064" y="1732618"/>
            <a:ext cx="3599408" cy="4720717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endParaRPr lang="cs-CZ" sz="7200" dirty="0" smtClean="0">
              <a:solidFill>
                <a:schemeClr val="tx1"/>
              </a:solidFill>
            </a:endParaRPr>
          </a:p>
          <a:p>
            <a:r>
              <a:rPr lang="cs-CZ" sz="4400" dirty="0" smtClean="0">
                <a:solidFill>
                  <a:schemeClr val="tx1"/>
                </a:solidFill>
              </a:rPr>
              <a:t> </a:t>
            </a:r>
            <a:endParaRPr lang="cs-CZ" sz="4400" dirty="0">
              <a:solidFill>
                <a:schemeClr val="tx1"/>
              </a:solidFill>
            </a:endParaRPr>
          </a:p>
          <a:p>
            <a:endParaRPr lang="cs-CZ" sz="4400" dirty="0">
              <a:solidFill>
                <a:schemeClr val="tx1"/>
              </a:solidFill>
            </a:endParaRPr>
          </a:p>
          <a:p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5277" y="5661248"/>
            <a:ext cx="4752528" cy="95410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2060"/>
                </a:solidFill>
              </a:rPr>
              <a:t>ČEŠTÍ SPISOVATELÉ V EXILU A SAMIZDATU – SKUPINA 3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545" y="1989133"/>
            <a:ext cx="3611991" cy="2980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286" y="2761328"/>
            <a:ext cx="3230352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5692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5626968" cy="114528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ROZCHOD S KSČ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Clr>
                <a:srgbClr val="002060"/>
              </a:buClr>
            </a:pPr>
            <a:r>
              <a:rPr lang="cs-CZ" dirty="0">
                <a:solidFill>
                  <a:srgbClr val="002060"/>
                </a:solidFill>
              </a:rPr>
              <a:t>Přesvědčený komunista Vaculík byl brzy rozčarován z toho, jak komunistický režim zneužil idealismus svých příznivců. 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buClr>
                <a:srgbClr val="002060"/>
              </a:buClr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Clr>
                <a:srgbClr val="002060"/>
              </a:buClr>
            </a:pPr>
            <a:r>
              <a:rPr lang="cs-CZ" dirty="0" smtClean="0">
                <a:solidFill>
                  <a:srgbClr val="002060"/>
                </a:solidFill>
              </a:rPr>
              <a:t>Jeho </a:t>
            </a:r>
            <a:r>
              <a:rPr lang="cs-CZ" dirty="0">
                <a:solidFill>
                  <a:srgbClr val="002060"/>
                </a:solidFill>
              </a:rPr>
              <a:t>kritický postoj vyvrcholil </a:t>
            </a:r>
            <a:r>
              <a:rPr lang="cs-CZ" b="1" dirty="0">
                <a:solidFill>
                  <a:srgbClr val="002060"/>
                </a:solidFill>
              </a:rPr>
              <a:t>v roce 1967 na IV. sjezdu spisovatelů</a:t>
            </a:r>
            <a:r>
              <a:rPr lang="cs-CZ" dirty="0">
                <a:solidFill>
                  <a:srgbClr val="002060"/>
                </a:solidFill>
              </a:rPr>
              <a:t>, kde pronesl </a:t>
            </a:r>
            <a:r>
              <a:rPr lang="cs-CZ" b="1" dirty="0">
                <a:solidFill>
                  <a:srgbClr val="002060"/>
                </a:solidFill>
              </a:rPr>
              <a:t>kritický </a:t>
            </a:r>
            <a:r>
              <a:rPr lang="cs-CZ" b="1" dirty="0" smtClean="0">
                <a:solidFill>
                  <a:srgbClr val="002060"/>
                </a:solidFill>
              </a:rPr>
              <a:t>projev.</a:t>
            </a:r>
          </a:p>
          <a:p>
            <a:pPr>
              <a:buClr>
                <a:srgbClr val="002060"/>
              </a:buClr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Clr>
                <a:srgbClr val="002060"/>
              </a:buClr>
            </a:pPr>
            <a:r>
              <a:rPr lang="cs-CZ" b="1" dirty="0" smtClean="0">
                <a:solidFill>
                  <a:srgbClr val="002060"/>
                </a:solidFill>
              </a:rPr>
              <a:t>Za </a:t>
            </a:r>
            <a:r>
              <a:rPr lang="cs-CZ" b="1" dirty="0">
                <a:solidFill>
                  <a:srgbClr val="002060"/>
                </a:solidFill>
              </a:rPr>
              <a:t>to byl vyloučen ze </a:t>
            </a:r>
            <a:r>
              <a:rPr lang="cs-CZ" b="1" dirty="0" smtClean="0">
                <a:solidFill>
                  <a:srgbClr val="002060"/>
                </a:solidFill>
              </a:rPr>
              <a:t>strany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pPr marL="6400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080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14528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IV. SJEZD SPISOVATELŮ 1967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7351" y="5013176"/>
            <a:ext cx="3672408" cy="15696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02060"/>
                </a:solidFill>
              </a:rPr>
              <a:t>Tři nejaktivnější účastníci sjezdu</a:t>
            </a:r>
            <a:r>
              <a:rPr lang="cs-CZ" sz="2400" b="1" dirty="0" smtClean="0">
                <a:solidFill>
                  <a:srgbClr val="002060"/>
                </a:solidFill>
              </a:rPr>
              <a:t>:</a:t>
            </a:r>
          </a:p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>
                <a:solidFill>
                  <a:srgbClr val="002060"/>
                </a:solidFill>
              </a:rPr>
              <a:t>L. Vaculík, M. Kundera a I. Klíma.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067944" y="1746354"/>
            <a:ext cx="4896544" cy="470898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100" b="1" dirty="0">
                <a:solidFill>
                  <a:srgbClr val="002060"/>
                </a:solidFill>
              </a:rPr>
              <a:t>Ludvík Vaculík je svérázný a hloubavý typ člověka, značně kritický, otevřený, s výraznými prvky individualismu. </a:t>
            </a:r>
            <a:r>
              <a:rPr lang="cs-CZ" sz="2400" b="1" dirty="0">
                <a:solidFill>
                  <a:srgbClr val="002060"/>
                </a:solidFill>
              </a:rPr>
              <a:t>Např. v přihlášce za člena strany uvedl: </a:t>
            </a:r>
            <a:r>
              <a:rPr lang="cs-CZ" sz="2100" b="1" dirty="0">
                <a:solidFill>
                  <a:srgbClr val="002060"/>
                </a:solidFill>
              </a:rPr>
              <a:t>"Podepsal jsem, že souhlasím se zásadami komunismu, ovšem jak těmto zásadám rozumím. Není vyloučeno, že jim někdy budu rozumět lépe nebo jinak... Nenávidím agitaci, jednostrannost, fanatismus jakéhokoliv </a:t>
            </a:r>
            <a:r>
              <a:rPr lang="cs-CZ" sz="2100" b="1" dirty="0" smtClean="0">
                <a:solidFill>
                  <a:srgbClr val="002060"/>
                </a:solidFill>
              </a:rPr>
              <a:t>druhu…… </a:t>
            </a:r>
          </a:p>
          <a:p>
            <a:r>
              <a:rPr lang="cs-CZ" sz="2100" b="1" dirty="0" smtClean="0">
                <a:solidFill>
                  <a:srgbClr val="002060"/>
                </a:solidFill>
              </a:rPr>
              <a:t>Z DOKUMENTU STB – NÁVRHU NA VYLOUČENÍ Z KSČ</a:t>
            </a:r>
            <a:endParaRPr lang="cs-CZ" sz="2100" b="1" dirty="0">
              <a:solidFill>
                <a:srgbClr val="002060"/>
              </a:solidFill>
            </a:endParaRPr>
          </a:p>
        </p:txBody>
      </p:sp>
      <p:pic>
        <p:nvPicPr>
          <p:cNvPr id="6146" name="Picture 2" descr="C:\Users\hkolackova\AppData\Local\Microsoft\Windows\Temporary Internet Files\Content.IE5\39GGZ9GD\MC900233081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521" y="1916832"/>
            <a:ext cx="2636067" cy="2669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3239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7494"/>
            <a:ext cx="6203032" cy="139903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2">
                    <a:lumMod val="50000"/>
                  </a:schemeClr>
                </a:solidFill>
              </a:rPr>
              <a:t>DVA TISÍCE SLOV</a:t>
            </a:r>
            <a:endParaRPr lang="cs-CZ" sz="5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4861841"/>
            <a:ext cx="3672408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DVA TISÍCE SLOV  </a:t>
            </a:r>
            <a:r>
              <a:rPr lang="cs-CZ" sz="2400" b="1" dirty="0" smtClean="0">
                <a:solidFill>
                  <a:srgbClr val="002060"/>
                </a:solidFill>
                <a:hlinkClick r:id="rId2"/>
              </a:rPr>
              <a:t>UKÁZKA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Z WEBOVÝCH STRÁNEK AUTORA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3" name="Picture 2" descr="C:\Users\hkolackova\AppData\Local\Microsoft\Windows\Temporary Internet Files\Content.IE5\2ZC9WCRC\MP900439385[1]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348880"/>
            <a:ext cx="388843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hkolackova\AppData\Local\Microsoft\Windows\Temporary Internet Files\Content.IE5\6O1YWS52\MP900401619[1]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3" y="1988840"/>
            <a:ext cx="1704907" cy="2556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7230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4330824" cy="139903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</a:rPr>
              <a:t>2000 SLOV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>
              <a:buClr>
                <a:srgbClr val="002060"/>
              </a:buClr>
            </a:pPr>
            <a:r>
              <a:rPr lang="cs-CZ" dirty="0">
                <a:solidFill>
                  <a:srgbClr val="002060"/>
                </a:solidFill>
              </a:rPr>
              <a:t>V roce 1968 byl Ludvík Vaculík autorem </a:t>
            </a:r>
            <a:r>
              <a:rPr lang="cs-CZ" b="1" dirty="0">
                <a:solidFill>
                  <a:srgbClr val="002060"/>
                </a:solidFill>
              </a:rPr>
              <a:t>prohlášení </a:t>
            </a:r>
            <a:r>
              <a:rPr lang="cs-CZ" b="1" dirty="0" smtClean="0">
                <a:solidFill>
                  <a:srgbClr val="002060"/>
                </a:solidFill>
              </a:rPr>
              <a:t>„2000 </a:t>
            </a:r>
            <a:r>
              <a:rPr lang="cs-CZ" b="1" dirty="0">
                <a:solidFill>
                  <a:srgbClr val="002060"/>
                </a:solidFill>
              </a:rPr>
              <a:t>slov"</a:t>
            </a:r>
            <a:r>
              <a:rPr lang="cs-CZ" dirty="0">
                <a:solidFill>
                  <a:srgbClr val="002060"/>
                </a:solidFill>
              </a:rPr>
              <a:t> a po potlačení </a:t>
            </a:r>
            <a:r>
              <a:rPr lang="cs-CZ" b="1" dirty="0">
                <a:solidFill>
                  <a:srgbClr val="002060"/>
                </a:solidFill>
              </a:rPr>
              <a:t>pražského jara</a:t>
            </a:r>
            <a:r>
              <a:rPr lang="cs-CZ" dirty="0">
                <a:solidFill>
                  <a:srgbClr val="002060"/>
                </a:solidFill>
              </a:rPr>
              <a:t> to pro něho znamenalo </a:t>
            </a:r>
            <a:r>
              <a:rPr lang="cs-CZ" b="1" dirty="0">
                <a:solidFill>
                  <a:srgbClr val="002060"/>
                </a:solidFill>
              </a:rPr>
              <a:t>dvacet let zákazu </a:t>
            </a:r>
            <a:r>
              <a:rPr lang="cs-CZ" b="1" dirty="0" smtClean="0">
                <a:solidFill>
                  <a:srgbClr val="002060"/>
                </a:solidFill>
              </a:rPr>
              <a:t>publikování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pPr>
              <a:buClr>
                <a:srgbClr val="002060"/>
              </a:buClr>
            </a:pPr>
            <a:r>
              <a:rPr lang="cs-CZ" dirty="0" smtClean="0">
                <a:solidFill>
                  <a:srgbClr val="002060"/>
                </a:solidFill>
              </a:rPr>
              <a:t>Ludvík </a:t>
            </a:r>
            <a:r>
              <a:rPr lang="cs-CZ" dirty="0">
                <a:solidFill>
                  <a:srgbClr val="002060"/>
                </a:solidFill>
              </a:rPr>
              <a:t>Vaculík nezvolil variantu emigrace, zůstal doma a ujal se samizdatového vydávání zakázané literatury </a:t>
            </a:r>
            <a:r>
              <a:rPr lang="cs-CZ" b="1" dirty="0">
                <a:solidFill>
                  <a:srgbClr val="002060"/>
                </a:solidFill>
              </a:rPr>
              <a:t>v Edici Petlice</a:t>
            </a:r>
            <a:r>
              <a:rPr lang="cs-CZ" dirty="0">
                <a:solidFill>
                  <a:srgbClr val="002060"/>
                </a:solidFill>
              </a:rPr>
              <a:t>. 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buClr>
                <a:srgbClr val="002060"/>
              </a:buClr>
            </a:pPr>
            <a:r>
              <a:rPr lang="cs-CZ" dirty="0" smtClean="0">
                <a:solidFill>
                  <a:srgbClr val="002060"/>
                </a:solidFill>
              </a:rPr>
              <a:t>Po </a:t>
            </a:r>
            <a:r>
              <a:rPr lang="cs-CZ" dirty="0">
                <a:solidFill>
                  <a:srgbClr val="002060"/>
                </a:solidFill>
              </a:rPr>
              <a:t>listopadu 1989 pokračuje ve své svobodné tvůrčí činnosti.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306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7920880" cy="193899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WEBOVÉ</a:t>
            </a:r>
            <a:r>
              <a:rPr lang="cs-CZ" dirty="0" smtClean="0"/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STRÁNKY EDICE PETLICE 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 -  JAK SE DĚLÁ CHLAPEC MEDAILON (VIDEOSEKVENCE K AUTOBIOGRAFICKÉ KNIZE )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solidFill>
                  <a:srgbClr val="002060"/>
                </a:solidFill>
              </a:rPr>
              <a:t>ZÁZNAMY RŮZNÝCH VYSTOUPENÍ L. VACULÍKA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solidFill>
                  <a:srgbClr val="002060"/>
                </a:solidFill>
              </a:rPr>
              <a:t>SEZNAM KNIH VYDANÝCH V EDICI PETLICE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4098" name="Picture 2" descr="C:\Users\hkolackova\AppData\Local\Microsoft\Windows\Temporary Internet Files\Content.IE5\39GGZ9GD\MP90030926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902" y="3212976"/>
            <a:ext cx="3657600" cy="2395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kolackova\AppData\Local\Microsoft\Windows\Temporary Internet Files\Content.IE5\42BKXGOP\MP900309270[1].jpg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8351" y="4005064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5927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tx2">
                    <a:lumMod val="25000"/>
                  </a:schemeClr>
                </a:solidFill>
              </a:rPr>
              <a:t>SPISOVATELSKÁ JMENOVKA</a:t>
            </a:r>
            <a:endParaRPr lang="cs-CZ" sz="4400"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798384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70000" lnSpcReduction="20000"/>
          </a:bodyPr>
          <a:lstStyle/>
          <a:p>
            <a:pPr marL="64008" indent="0">
              <a:buNone/>
            </a:pPr>
            <a:r>
              <a:rPr lang="cs-CZ" sz="4000" b="1" dirty="0">
                <a:solidFill>
                  <a:srgbClr val="002060"/>
                </a:solidFill>
              </a:rPr>
              <a:t>LUDVÍK VACULÍK</a:t>
            </a:r>
          </a:p>
          <a:p>
            <a:pPr lvl="0">
              <a:buClr>
                <a:schemeClr val="tx2">
                  <a:lumMod val="25000"/>
                </a:schemeClr>
              </a:buClr>
              <a:buFont typeface="Wingdings" pitchFamily="2" charset="2"/>
              <a:buChar char="§"/>
            </a:pPr>
            <a:r>
              <a:rPr lang="cs-CZ" sz="3600" b="1" dirty="0">
                <a:solidFill>
                  <a:srgbClr val="002060"/>
                </a:solidFill>
              </a:rPr>
              <a:t>20. – 21. století /dosud žije/</a:t>
            </a:r>
          </a:p>
          <a:p>
            <a:pPr lvl="0">
              <a:buClr>
                <a:schemeClr val="tx2">
                  <a:lumMod val="25000"/>
                </a:schemeClr>
              </a:buClr>
              <a:buFont typeface="Wingdings" pitchFamily="2" charset="2"/>
              <a:buChar char="§"/>
            </a:pPr>
            <a:r>
              <a:rPr lang="cs-CZ" sz="3600" b="1" dirty="0">
                <a:solidFill>
                  <a:srgbClr val="002060"/>
                </a:solidFill>
              </a:rPr>
              <a:t>autor prohlášení „2000 slov“ – zákaz vydávání knih</a:t>
            </a:r>
          </a:p>
          <a:p>
            <a:pPr lvl="0">
              <a:buClr>
                <a:schemeClr val="tx2">
                  <a:lumMod val="25000"/>
                </a:schemeClr>
              </a:buClr>
              <a:buFont typeface="Wingdings" pitchFamily="2" charset="2"/>
              <a:buChar char="§"/>
            </a:pPr>
            <a:r>
              <a:rPr lang="cs-CZ" sz="3600" b="1" dirty="0">
                <a:solidFill>
                  <a:srgbClr val="002060"/>
                </a:solidFill>
              </a:rPr>
              <a:t>neemigroval</a:t>
            </a:r>
          </a:p>
          <a:p>
            <a:pPr lvl="0">
              <a:buClr>
                <a:schemeClr val="tx2">
                  <a:lumMod val="25000"/>
                </a:schemeClr>
              </a:buClr>
              <a:buFont typeface="Wingdings" pitchFamily="2" charset="2"/>
              <a:buChar char="§"/>
            </a:pPr>
            <a:r>
              <a:rPr lang="cs-CZ" sz="3600" b="1" dirty="0">
                <a:solidFill>
                  <a:srgbClr val="002060"/>
                </a:solidFill>
              </a:rPr>
              <a:t>zakladatel samizdatového vydavatelství Edice Petlice </a:t>
            </a:r>
          </a:p>
          <a:p>
            <a:pPr lvl="0">
              <a:buClr>
                <a:schemeClr val="tx2">
                  <a:lumMod val="25000"/>
                </a:schemeClr>
              </a:buClr>
              <a:buFont typeface="Wingdings" pitchFamily="2" charset="2"/>
              <a:buChar char="§"/>
            </a:pPr>
            <a:r>
              <a:rPr lang="cs-CZ" sz="3600" b="1" dirty="0">
                <a:solidFill>
                  <a:srgbClr val="002060"/>
                </a:solidFill>
              </a:rPr>
              <a:t>prozaik, publicista</a:t>
            </a:r>
          </a:p>
          <a:p>
            <a:pPr marL="64008" indent="0">
              <a:buNone/>
            </a:pPr>
            <a:r>
              <a:rPr lang="cs-CZ" sz="3600" b="1" dirty="0">
                <a:solidFill>
                  <a:srgbClr val="002060"/>
                </a:solidFill>
              </a:rPr>
              <a:t>Dílo: romány: Sekyra  </a:t>
            </a:r>
            <a:br>
              <a:rPr lang="cs-CZ" sz="3600" b="1" dirty="0">
                <a:solidFill>
                  <a:srgbClr val="002060"/>
                </a:solidFill>
              </a:rPr>
            </a:br>
            <a:r>
              <a:rPr lang="cs-CZ" sz="3600" b="1" dirty="0">
                <a:solidFill>
                  <a:srgbClr val="002060"/>
                </a:solidFill>
              </a:rPr>
              <a:t>                         Morčata </a:t>
            </a:r>
          </a:p>
          <a:p>
            <a:pPr marL="64008" indent="0">
              <a:buNone/>
            </a:pPr>
            <a:r>
              <a:rPr lang="cs-CZ" sz="3600" b="1" dirty="0">
                <a:solidFill>
                  <a:srgbClr val="002060"/>
                </a:solidFill>
              </a:rPr>
              <a:t>                         Český snář </a:t>
            </a:r>
          </a:p>
          <a:p>
            <a:pPr marL="64008" indent="0">
              <a:buNone/>
            </a:pPr>
            <a:r>
              <a:rPr lang="cs-CZ" sz="3600" b="1" dirty="0">
                <a:solidFill>
                  <a:srgbClr val="002060"/>
                </a:solidFill>
              </a:rPr>
              <a:t>          deníky z mládí: Milí spolužáci! </a:t>
            </a:r>
            <a:br>
              <a:rPr lang="cs-CZ" sz="3600" b="1" dirty="0">
                <a:solidFill>
                  <a:srgbClr val="002060"/>
                </a:solidFill>
              </a:rPr>
            </a:br>
            <a:r>
              <a:rPr lang="cs-CZ" sz="3600" b="1" dirty="0">
                <a:solidFill>
                  <a:srgbClr val="002060"/>
                </a:solidFill>
              </a:rPr>
              <a:t>          fejetony: Jaro je tady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52020" y="1425110"/>
            <a:ext cx="4104456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ZAPIŠTE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5496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51520" y="232715"/>
            <a:ext cx="2736304" cy="121729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just"/>
            <a:r>
              <a:rPr lang="cs-CZ" sz="5400" b="1" dirty="0" smtClean="0"/>
              <a:t>ÚKOLY</a:t>
            </a:r>
            <a:endParaRPr lang="cs-CZ" sz="54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74499" y="2060848"/>
            <a:ext cx="8229600" cy="970128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64008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1. Na </a:t>
            </a:r>
            <a:r>
              <a:rPr lang="cs-CZ" b="1" dirty="0">
                <a:solidFill>
                  <a:srgbClr val="002060"/>
                </a:solidFill>
              </a:rPr>
              <a:t>obrázcích vidíte obaly dalších knih 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>
                <a:solidFill>
                  <a:srgbClr val="002060"/>
                </a:solidFill>
              </a:rPr>
              <a:t>připište je do sešitu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415" y="3284984"/>
            <a:ext cx="1545239" cy="1978990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249" y="4438235"/>
            <a:ext cx="1814134" cy="2238284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144" y="3231492"/>
            <a:ext cx="1554955" cy="2085974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245" y="3297209"/>
            <a:ext cx="1570856" cy="2202004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4398211"/>
            <a:ext cx="1469876" cy="2278308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2" name="TextovéPole 1"/>
          <p:cNvSpPr txBox="1"/>
          <p:nvPr/>
        </p:nvSpPr>
        <p:spPr>
          <a:xfrm>
            <a:off x="3203848" y="260648"/>
            <a:ext cx="5760640" cy="15696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02060"/>
                </a:solidFill>
              </a:rPr>
              <a:t>Tvorba Ludvíka Vaculíka byla 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od </a:t>
            </a:r>
            <a:r>
              <a:rPr lang="cs-CZ" sz="2400" b="1" dirty="0">
                <a:solidFill>
                  <a:srgbClr val="002060"/>
                </a:solidFill>
              </a:rPr>
              <a:t>roku 1969 až po listopad 1989 vydávána v samizdatu nebo v zahraničí.</a:t>
            </a:r>
          </a:p>
        </p:txBody>
      </p:sp>
    </p:spTree>
    <p:extLst>
      <p:ext uri="{BB962C8B-B14F-4D97-AF65-F5344CB8AC3E}">
        <p14:creationId xmlns:p14="http://schemas.microsoft.com/office/powerpoint/2010/main" val="1319477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3466728" cy="139903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>
                    <a:lumMod val="25000"/>
                  </a:schemeClr>
                </a:solidFill>
              </a:rPr>
              <a:t>ÚKOLY</a:t>
            </a:r>
            <a:endParaRPr lang="cs-CZ" sz="6000"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2770328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3600" b="1" dirty="0">
                <a:solidFill>
                  <a:schemeClr val="tx2">
                    <a:lumMod val="25000"/>
                  </a:schemeClr>
                </a:solidFill>
              </a:rPr>
              <a:t>2. Prohlédněte si brožuru a fotografie v </a:t>
            </a:r>
            <a:r>
              <a:rPr lang="cs-CZ" sz="3600" b="1" dirty="0" smtClean="0">
                <a:solidFill>
                  <a:schemeClr val="tx2">
                    <a:lumMod val="25000"/>
                  </a:schemeClr>
                </a:solidFill>
              </a:rPr>
              <a:t>ní.</a:t>
            </a:r>
            <a:endParaRPr lang="cs-CZ" sz="3600" b="1" dirty="0">
              <a:solidFill>
                <a:schemeClr val="tx2">
                  <a:lumMod val="25000"/>
                </a:schemeClr>
              </a:solidFill>
            </a:endParaRPr>
          </a:p>
          <a:p>
            <a:pPr marL="64008" indent="0">
              <a:buNone/>
            </a:pPr>
            <a:r>
              <a:rPr lang="cs-CZ" sz="3600" b="1" dirty="0">
                <a:solidFill>
                  <a:schemeClr val="tx2">
                    <a:lumMod val="25000"/>
                  </a:schemeClr>
                </a:solidFill>
              </a:rPr>
              <a:t>3. Přečtěte si ukázku na straně 8 - Jak vzniklo jméno </a:t>
            </a:r>
            <a:r>
              <a:rPr lang="cs-CZ" sz="3600" b="1" dirty="0" err="1">
                <a:solidFill>
                  <a:schemeClr val="tx2">
                    <a:lumMod val="25000"/>
                  </a:schemeClr>
                </a:solidFill>
              </a:rPr>
              <a:t>Luculík</a:t>
            </a:r>
            <a:r>
              <a:rPr lang="cs-CZ" sz="3600" b="1" dirty="0" smtClean="0">
                <a:solidFill>
                  <a:schemeClr val="tx2">
                    <a:lumMod val="25000"/>
                  </a:schemeClr>
                </a:solidFill>
              </a:rPr>
              <a:t>?</a:t>
            </a:r>
            <a:endParaRPr lang="cs-CZ" sz="3600" b="1" dirty="0">
              <a:solidFill>
                <a:schemeClr val="tx2">
                  <a:lumMod val="2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7170" name="Picture 2" descr="C:\Users\hkolackova\AppData\Local\Microsoft\Windows\Temporary Internet Files\Content.IE5\3IGX0MIJ\MC900439818[1].pn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675087"/>
            <a:ext cx="1994273" cy="1994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646385"/>
            <a:ext cx="1993900" cy="199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230" y="4675087"/>
            <a:ext cx="1993900" cy="199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3173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96752"/>
            <a:ext cx="5712893" cy="4706644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816667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/>
              <a:t>Literární termíny</a:t>
            </a:r>
            <a:endParaRPr lang="cs-CZ" sz="6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PROZAIK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PUBLICISTA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IV. SJEZD SPISOVATELŮ 1967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2000 SLOV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EDICE PETLICE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SAMIZDAT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MEDAILON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VIDEOSEKVENCE</a:t>
            </a:r>
            <a:endParaRPr lang="cs-CZ" sz="4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828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72008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CITACE: OBRÁZKY, FOTOGRAFIE, KRESBY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576064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Hoznauer</a:t>
            </a:r>
            <a:r>
              <a:rPr lang="cs-CZ" sz="3200" dirty="0">
                <a:solidFill>
                  <a:schemeClr val="bg1"/>
                </a:solidFill>
              </a:rPr>
              <a:t>, Miloslav: Bílá místa české literatury – </a:t>
            </a:r>
            <a:r>
              <a:rPr lang="cs-CZ" sz="3200" dirty="0" smtClean="0">
                <a:solidFill>
                  <a:schemeClr val="bg1"/>
                </a:solidFill>
              </a:rPr>
              <a:t>Ludvík Vaculík, </a:t>
            </a:r>
            <a:r>
              <a:rPr lang="cs-CZ" sz="3200" dirty="0">
                <a:solidFill>
                  <a:schemeClr val="bg1"/>
                </a:solidFill>
              </a:rPr>
              <a:t>Praha , </a:t>
            </a:r>
            <a:r>
              <a:rPr lang="cs-CZ" sz="3200" dirty="0" err="1">
                <a:solidFill>
                  <a:schemeClr val="bg1"/>
                </a:solidFill>
              </a:rPr>
              <a:t>Komenium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1990, </a:t>
            </a:r>
            <a:r>
              <a:rPr lang="cs-CZ" sz="3200" dirty="0">
                <a:solidFill>
                  <a:schemeClr val="bg1"/>
                </a:solidFill>
              </a:rPr>
              <a:t>1. </a:t>
            </a:r>
            <a:r>
              <a:rPr lang="cs-CZ" sz="3200" dirty="0" smtClean="0">
                <a:solidFill>
                  <a:schemeClr val="bg1"/>
                </a:solidFill>
              </a:rPr>
              <a:t>vydání, strany 5 </a:t>
            </a:r>
            <a:r>
              <a:rPr lang="cs-CZ" sz="3200" dirty="0">
                <a:solidFill>
                  <a:schemeClr val="bg1"/>
                </a:solidFill>
              </a:rPr>
              <a:t>- </a:t>
            </a:r>
            <a:r>
              <a:rPr lang="cs-CZ" sz="3200" dirty="0" smtClean="0">
                <a:solidFill>
                  <a:schemeClr val="bg1"/>
                </a:solidFill>
              </a:rPr>
              <a:t>35</a:t>
            </a:r>
            <a:endParaRPr lang="cs-CZ" sz="3200" dirty="0">
              <a:solidFill>
                <a:schemeClr val="bg1"/>
              </a:solidFill>
            </a:endParaRPr>
          </a:p>
          <a:p>
            <a:pPr marL="457200" indent="-457200">
              <a:buClrTx/>
            </a:pPr>
            <a:r>
              <a:rPr lang="cs-CZ" dirty="0" smtClean="0">
                <a:solidFill>
                  <a:schemeClr val="bg1"/>
                </a:solidFill>
              </a:rPr>
              <a:t>Vložil uživatel </a:t>
            </a:r>
            <a:r>
              <a:rPr lang="cs-CZ" dirty="0" err="1" smtClean="0">
                <a:solidFill>
                  <a:schemeClr val="bg1"/>
                </a:solidFill>
              </a:rPr>
              <a:t>Vitjan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>
                <a:solidFill>
                  <a:schemeClr val="bg1"/>
                </a:solidFill>
              </a:rPr>
              <a:t>Http://cz.wikipedia.org [online]. 16. 4. 2007, 21:26. </a:t>
            </a:r>
            <a:r>
              <a:rPr lang="cs-CZ" dirty="0" smtClean="0">
                <a:solidFill>
                  <a:schemeClr val="bg1"/>
                </a:solidFill>
              </a:rPr>
              <a:t>[</a:t>
            </a:r>
            <a:r>
              <a:rPr lang="cs-CZ" dirty="0">
                <a:solidFill>
                  <a:schemeClr val="bg1"/>
                </a:solidFill>
              </a:rPr>
              <a:t>cit. </a:t>
            </a:r>
            <a:r>
              <a:rPr lang="cs-CZ" dirty="0" smtClean="0">
                <a:solidFill>
                  <a:schemeClr val="bg1"/>
                </a:solidFill>
              </a:rPr>
              <a:t>2011-12-10 ]</a:t>
            </a:r>
            <a:r>
              <a:rPr lang="cs-CZ" dirty="0" err="1" smtClean="0">
                <a:solidFill>
                  <a:schemeClr val="bg1"/>
                </a:solidFill>
              </a:rPr>
              <a:t>Soubor:Foto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Ludvik Vaculik.jpg. </a:t>
            </a:r>
            <a:r>
              <a:rPr lang="en-US" dirty="0" smtClean="0">
                <a:solidFill>
                  <a:schemeClr val="bg1"/>
                </a:solidFill>
              </a:rPr>
              <a:t>From Wikipedia, the free encyclopedia</a:t>
            </a:r>
            <a:r>
              <a:rPr lang="cs-CZ" dirty="0" smtClean="0">
                <a:solidFill>
                  <a:schemeClr val="bg1"/>
                </a:solidFill>
              </a:rPr>
              <a:t>. Dostupné z WWW: &lt; http://cs.wikipedia.org/wiki/Soubor:Foto_Ludvik_Vaculik.jpg &gt;.</a:t>
            </a:r>
          </a:p>
          <a:p>
            <a:pPr marL="457200" indent="-457200">
              <a:buClrTx/>
            </a:pPr>
            <a:r>
              <a:rPr lang="cs-CZ" dirty="0" smtClean="0">
                <a:solidFill>
                  <a:schemeClr val="bg1"/>
                </a:solidFill>
              </a:rPr>
              <a:t>Ostatní </a:t>
            </a:r>
            <a:r>
              <a:rPr lang="cs-CZ" dirty="0">
                <a:solidFill>
                  <a:schemeClr val="bg1"/>
                </a:solidFill>
              </a:rPr>
              <a:t>obrázky a fotografie – kliparty </a:t>
            </a:r>
            <a:r>
              <a:rPr lang="cs-CZ" dirty="0" err="1">
                <a:solidFill>
                  <a:schemeClr val="bg1"/>
                </a:solidFill>
              </a:rPr>
              <a:t>office</a:t>
            </a:r>
            <a:r>
              <a:rPr lang="cs-CZ" dirty="0">
                <a:solidFill>
                  <a:schemeClr val="bg1"/>
                </a:solidFill>
              </a:rPr>
              <a:t>- www.office.com</a:t>
            </a:r>
            <a:endParaRPr lang="cs-CZ" sz="2800" dirty="0"/>
          </a:p>
          <a:p>
            <a:r>
              <a:rPr lang="cs-CZ" sz="2400" dirty="0">
                <a:solidFill>
                  <a:schemeClr val="bg1"/>
                </a:solidFill>
              </a:rPr>
              <a:t>NĚKTRÉ OBRÁZKY A FOTOGRAFIE JSOU VKLÁDÁNY </a:t>
            </a:r>
            <a:r>
              <a:rPr lang="cs-CZ" sz="2400" dirty="0" smtClean="0">
                <a:solidFill>
                  <a:schemeClr val="bg1"/>
                </a:solidFill>
              </a:rPr>
              <a:t>OPAKOVANĚ</a:t>
            </a:r>
            <a:endParaRPr lang="cs-CZ" dirty="0" smtClean="0">
              <a:solidFill>
                <a:srgbClr val="A22712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845054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Talent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Talent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Talent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Talent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3154</TotalTime>
  <Words>579</Words>
  <Application>Microsoft Office PowerPoint</Application>
  <PresentationFormat>Předvádění na obrazovce (4:3)</PresentationFormat>
  <Paragraphs>97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Talent</vt:lpstr>
      <vt:lpstr>1_Talent</vt:lpstr>
      <vt:lpstr>2_Talent</vt:lpstr>
      <vt:lpstr>3_Talent</vt:lpstr>
      <vt:lpstr>4_Talent</vt:lpstr>
      <vt:lpstr>Prezentace aplikace PowerPoint</vt:lpstr>
      <vt:lpstr>ANOTACE</vt:lpstr>
      <vt:lpstr>KLÍČOVÁ SLOVA</vt:lpstr>
      <vt:lpstr>Ludvík Vaculík</vt:lpstr>
      <vt:lpstr>ROZCHOD S KSČ</vt:lpstr>
      <vt:lpstr>IV. SJEZD SPISOVATELŮ 1967</vt:lpstr>
      <vt:lpstr>DVA TISÍCE SLOV</vt:lpstr>
      <vt:lpstr>2000 SLOV</vt:lpstr>
      <vt:lpstr>Prezentace aplikace PowerPoint</vt:lpstr>
      <vt:lpstr>SPISOVATELSKÁ JMENOVKA</vt:lpstr>
      <vt:lpstr>ÚKOLY</vt:lpstr>
      <vt:lpstr>ÚKOLY</vt:lpstr>
      <vt:lpstr>Prezentace aplikace PowerPoint</vt:lpstr>
      <vt:lpstr>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EU12</dc:creator>
  <cp:lastModifiedBy>H Koláčková</cp:lastModifiedBy>
  <cp:revision>25</cp:revision>
  <dcterms:created xsi:type="dcterms:W3CDTF">2011-12-03T13:54:19Z</dcterms:created>
  <dcterms:modified xsi:type="dcterms:W3CDTF">2012-05-25T09:31:40Z</dcterms:modified>
</cp:coreProperties>
</file>