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  <p:sldMasterId id="2147483696" r:id="rId4"/>
    <p:sldMasterId id="2147483708" r:id="rId5"/>
  </p:sldMasterIdLst>
  <p:sldIdLst>
    <p:sldId id="257" r:id="rId6"/>
    <p:sldId id="258" r:id="rId7"/>
    <p:sldId id="273" r:id="rId8"/>
    <p:sldId id="261" r:id="rId9"/>
    <p:sldId id="274" r:id="rId10"/>
    <p:sldId id="263" r:id="rId11"/>
    <p:sldId id="271" r:id="rId12"/>
    <p:sldId id="272" r:id="rId13"/>
    <p:sldId id="264" r:id="rId14"/>
    <p:sldId id="259" r:id="rId15"/>
    <p:sldId id="26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66"/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53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10.xml"/><Relationship Id="rId10" Type="http://schemas.openxmlformats.org/officeDocument/2006/relationships/slide" Target="slides/slide5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slide" Target="slides/slide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6642F-63CA-4CAA-B312-07AC5843ECC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24. 10. 2013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BE39-B141-4F3C-9F58-CF0BDB34E29E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061292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6642F-63CA-4CAA-B312-07AC5843ECC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24. 10. 2013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BE39-B141-4F3C-9F58-CF0BDB34E29E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501337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6642F-63CA-4CAA-B312-07AC5843ECC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24. 10. 2013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BE39-B141-4F3C-9F58-CF0BDB34E29E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975324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6642F-63CA-4CAA-B312-07AC5843ECC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24. 10. 2013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BE39-B141-4F3C-9F58-CF0BDB34E29E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633759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6642F-63CA-4CAA-B312-07AC5843ECC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24. 10. 2013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BE39-B141-4F3C-9F58-CF0BDB34E29E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394589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6642F-63CA-4CAA-B312-07AC5843ECC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24. 10. 2013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BE39-B141-4F3C-9F58-CF0BDB34E29E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265816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6642F-63CA-4CAA-B312-07AC5843ECC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24. 10. 2013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BE39-B141-4F3C-9F58-CF0BDB34E29E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87155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6642F-63CA-4CAA-B312-07AC5843ECC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24. 10. 2013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BE39-B141-4F3C-9F58-CF0BDB34E29E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98114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6642F-63CA-4CAA-B312-07AC5843ECC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24. 10. 2013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BE39-B141-4F3C-9F58-CF0BDB34E29E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174214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6642F-63CA-4CAA-B312-07AC5843ECC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24. 10. 2013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BE39-B141-4F3C-9F58-CF0BDB34E29E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423782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6642F-63CA-4CAA-B312-07AC5843ECC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24. 10. 2013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BE39-B141-4F3C-9F58-CF0BDB34E29E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342384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6642F-63CA-4CAA-B312-07AC5843ECC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24. 10. 2013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BE39-B141-4F3C-9F58-CF0BDB34E29E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77535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6642F-63CA-4CAA-B312-07AC5843ECC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24. 10. 2013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BE39-B141-4F3C-9F58-CF0BDB34E29E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245261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6642F-63CA-4CAA-B312-07AC5843ECC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24. 10. 2013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BE39-B141-4F3C-9F58-CF0BDB34E29E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746505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6642F-63CA-4CAA-B312-07AC5843ECC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24. 10. 2013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BE39-B141-4F3C-9F58-CF0BDB34E29E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871869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6642F-63CA-4CAA-B312-07AC5843ECC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24. 10. 2013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BE39-B141-4F3C-9F58-CF0BDB34E29E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928377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6642F-63CA-4CAA-B312-07AC5843ECC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24. 10. 2013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BE39-B141-4F3C-9F58-CF0BDB34E29E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296917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6642F-63CA-4CAA-B312-07AC5843ECC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24. 10. 2013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BE39-B141-4F3C-9F58-CF0BDB34E29E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376165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6642F-63CA-4CAA-B312-07AC5843ECC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24. 10. 2013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BE39-B141-4F3C-9F58-CF0BDB34E29E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700332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6642F-63CA-4CAA-B312-07AC5843ECC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24. 10. 2013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BE39-B141-4F3C-9F58-CF0BDB34E29E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391547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6642F-63CA-4CAA-B312-07AC5843ECC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24. 10. 2013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BE39-B141-4F3C-9F58-CF0BDB34E29E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129388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6642F-63CA-4CAA-B312-07AC5843ECC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24. 10. 2013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BE39-B141-4F3C-9F58-CF0BDB34E29E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515734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6642F-63CA-4CAA-B312-07AC5843ECC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24. 10. 2013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BE39-B141-4F3C-9F58-CF0BDB34E29E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634458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6642F-63CA-4CAA-B312-07AC5843ECC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24. 10. 2013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BE39-B141-4F3C-9F58-CF0BDB34E29E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895077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6642F-63CA-4CAA-B312-07AC5843ECC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24. 10. 2013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BE39-B141-4F3C-9F58-CF0BDB34E29E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470177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6642F-63CA-4CAA-B312-07AC5843ECC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24. 10. 2013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BE39-B141-4F3C-9F58-CF0BDB34E29E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474260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6642F-63CA-4CAA-B312-07AC5843ECC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24. 10. 2013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BE39-B141-4F3C-9F58-CF0BDB34E29E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791243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6642F-63CA-4CAA-B312-07AC5843ECC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24. 10. 2013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BE39-B141-4F3C-9F58-CF0BDB34E29E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593984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6642F-63CA-4CAA-B312-07AC5843ECC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24. 10. 2013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BE39-B141-4F3C-9F58-CF0BDB34E29E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438848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6642F-63CA-4CAA-B312-07AC5843ECC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24. 10. 2013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BE39-B141-4F3C-9F58-CF0BDB34E29E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13190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6642F-63CA-4CAA-B312-07AC5843ECC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24. 10. 2013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BE39-B141-4F3C-9F58-CF0BDB34E29E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964834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6642F-63CA-4CAA-B312-07AC5843ECC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24. 10. 2013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BE39-B141-4F3C-9F58-CF0BDB34E29E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48593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6642F-63CA-4CAA-B312-07AC5843ECC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24. 10. 2013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BE39-B141-4F3C-9F58-CF0BDB34E29E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251244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6642F-63CA-4CAA-B312-07AC5843ECC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24. 10. 2013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BE39-B141-4F3C-9F58-CF0BDB34E29E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15067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6642F-63CA-4CAA-B312-07AC5843ECC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24. 10. 2013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BE39-B141-4F3C-9F58-CF0BDB34E29E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925583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6642F-63CA-4CAA-B312-07AC5843ECC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24. 10. 2013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BE39-B141-4F3C-9F58-CF0BDB34E29E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715883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6642F-63CA-4CAA-B312-07AC5843ECC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24. 10. 2013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BE39-B141-4F3C-9F58-CF0BDB34E29E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809237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6642F-63CA-4CAA-B312-07AC5843ECC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24. 10. 2013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BE39-B141-4F3C-9F58-CF0BDB34E29E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054031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6642F-63CA-4CAA-B312-07AC5843ECC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24. 10. 2013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BE39-B141-4F3C-9F58-CF0BDB34E29E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171014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6642F-63CA-4CAA-B312-07AC5843ECC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24. 10. 2013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BE39-B141-4F3C-9F58-CF0BDB34E29E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605297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6642F-63CA-4CAA-B312-07AC5843ECC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24. 10. 2013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BE39-B141-4F3C-9F58-CF0BDB34E29E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567654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6642F-63CA-4CAA-B312-07AC5843ECC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24. 10. 2013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BE39-B141-4F3C-9F58-CF0BDB34E29E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670507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6642F-63CA-4CAA-B312-07AC5843ECC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24. 10. 2013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BE39-B141-4F3C-9F58-CF0BDB34E29E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48398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6642F-63CA-4CAA-B312-07AC5843ECC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24. 10. 2013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BE39-B141-4F3C-9F58-CF0BDB34E29E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935635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6642F-63CA-4CAA-B312-07AC5843ECC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24. 10. 2013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BE39-B141-4F3C-9F58-CF0BDB34E29E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45883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6642F-63CA-4CAA-B312-07AC5843ECC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24. 10. 2013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BE39-B141-4F3C-9F58-CF0BDB34E29E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535595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6642F-63CA-4CAA-B312-07AC5843ECC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24. 10. 2013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BE39-B141-4F3C-9F58-CF0BDB34E29E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487989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6642F-63CA-4CAA-B312-07AC5843ECC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24. 10. 2013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BE39-B141-4F3C-9F58-CF0BDB34E29E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183797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6642F-63CA-4CAA-B312-07AC5843ECC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24. 10. 2013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BE39-B141-4F3C-9F58-CF0BDB34E29E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490689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6642F-63CA-4CAA-B312-07AC5843ECC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24. 10. 2013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BE39-B141-4F3C-9F58-CF0BDB34E29E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458551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6642F-63CA-4CAA-B312-07AC5843ECC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24. 10. 2013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BE39-B141-4F3C-9F58-CF0BDB34E29E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338398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6642F-63CA-4CAA-B312-07AC5843ECC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24. 10. 2013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BE39-B141-4F3C-9F58-CF0BDB34E29E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239269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6642F-63CA-4CAA-B312-07AC5843ECC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24. 10. 2013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BE39-B141-4F3C-9F58-CF0BDB34E29E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017102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6642F-63CA-4CAA-B312-07AC5843ECC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24. 10. 2013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BE39-B141-4F3C-9F58-CF0BDB34E29E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343036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6642F-63CA-4CAA-B312-07AC5843ECC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24. 10. 2013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BE39-B141-4F3C-9F58-CF0BDB34E29E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423044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16642F-63CA-4CAA-B312-07AC5843ECC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24. 10. 2013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81BE39-B141-4F3C-9F58-CF0BDB34E29E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99591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16642F-63CA-4CAA-B312-07AC5843ECC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24. 10. 2013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81BE39-B141-4F3C-9F58-CF0BDB34E29E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204546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16642F-63CA-4CAA-B312-07AC5843ECC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24. 10. 2013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81BE39-B141-4F3C-9F58-CF0BDB34E29E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247752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16642F-63CA-4CAA-B312-07AC5843ECC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24. 10. 2013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81BE39-B141-4F3C-9F58-CF0BDB34E29E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597901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16642F-63CA-4CAA-B312-07AC5843ECC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24. 10. 2013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81BE39-B141-4F3C-9F58-CF0BDB34E29E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111436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0.xml"/><Relationship Id="rId5" Type="http://schemas.microsoft.com/office/2007/relationships/hdphoto" Target="../media/hdphoto1.wdp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hyperlink" Target="http://www.academia.cz/autori/pavel-kohout.html" TargetMode="External"/><Relationship Id="rId1" Type="http://schemas.openxmlformats.org/officeDocument/2006/relationships/slideLayout" Target="../slideLayouts/slideLayout4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hyperlink" Target="http://charta77.wordpress.com/" TargetMode="External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academia.cz/autori/pavel-kohout.html" TargetMode="External"/><Relationship Id="rId1" Type="http://schemas.openxmlformats.org/officeDocument/2006/relationships/slideLayout" Target="../slideLayouts/slideLayout3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07504" y="1340768"/>
            <a:ext cx="8928992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>
                <a:solidFill>
                  <a:srgbClr val="00B050"/>
                </a:solidFill>
              </a:rPr>
              <a:t>ZÁKLADNÍ ŠKOLA SLOVAN, KROMĚŘÍŽ, </a:t>
            </a:r>
          </a:p>
          <a:p>
            <a:pPr algn="ctr"/>
            <a:r>
              <a:rPr lang="cs-CZ" b="1" dirty="0">
                <a:solidFill>
                  <a:srgbClr val="00B050"/>
                </a:solidFill>
              </a:rPr>
              <a:t>PŘÍSPĚVKOVÁ ORGANIZACE</a:t>
            </a:r>
          </a:p>
          <a:p>
            <a:pPr algn="ctr"/>
            <a:r>
              <a:rPr lang="cs-CZ" b="1" dirty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>
              <a:solidFill>
                <a:prstClr val="white"/>
              </a:solidFill>
            </a:endParaRPr>
          </a:p>
          <a:p>
            <a:pPr algn="ctr"/>
            <a:r>
              <a:rPr lang="cs-CZ" b="1" dirty="0">
                <a:solidFill>
                  <a:prstClr val="white"/>
                </a:solidFill>
              </a:rPr>
              <a:t>projekt v rámci vzdělávacího programu</a:t>
            </a:r>
          </a:p>
          <a:p>
            <a:pPr algn="ctr"/>
            <a:r>
              <a:rPr lang="cs-CZ" b="1" dirty="0">
                <a:solidFill>
                  <a:prstClr val="white"/>
                </a:solidFill>
              </a:rPr>
              <a:t>VZDĚLÁNÍ PRO KONKURENCESCHOPNOST</a:t>
            </a:r>
          </a:p>
          <a:p>
            <a:pPr algn="ctr"/>
            <a:endParaRPr lang="cs-CZ" b="1" dirty="0">
              <a:solidFill>
                <a:prstClr val="white"/>
              </a:solidFill>
            </a:endParaRPr>
          </a:p>
          <a:p>
            <a:pPr algn="ctr"/>
            <a:r>
              <a:rPr lang="cs-CZ" b="1" dirty="0">
                <a:solidFill>
                  <a:prstClr val="white"/>
                </a:solidFill>
              </a:rPr>
              <a:t>ŠABLONA ČÍSLO: III/2</a:t>
            </a:r>
          </a:p>
          <a:p>
            <a:pPr algn="ctr"/>
            <a:r>
              <a:rPr lang="cs-CZ" b="1" dirty="0">
                <a:solidFill>
                  <a:prstClr val="white"/>
                </a:solidFill>
              </a:rPr>
              <a:t>NÁZEV:  INOVACE A ZKVALITNĚNÍ VÝUKY PROSTŘEDNICTVÍM ICT</a:t>
            </a:r>
          </a:p>
          <a:p>
            <a:endParaRPr lang="cs-CZ" dirty="0">
              <a:solidFill>
                <a:prstClr val="white"/>
              </a:solidFill>
            </a:endParaRPr>
          </a:p>
          <a:p>
            <a:r>
              <a:rPr lang="cs-CZ" b="1" dirty="0" smtClean="0">
                <a:solidFill>
                  <a:prstClr val="white"/>
                </a:solidFill>
              </a:rPr>
              <a:t>PŘEDMĚT</a:t>
            </a:r>
            <a:r>
              <a:rPr lang="cs-CZ" b="1" dirty="0">
                <a:solidFill>
                  <a:prstClr val="white"/>
                </a:solidFill>
              </a:rPr>
              <a:t>: JAZYK ČESKÝ</a:t>
            </a:r>
          </a:p>
          <a:p>
            <a:r>
              <a:rPr lang="cs-CZ" b="1" dirty="0">
                <a:solidFill>
                  <a:prstClr val="white"/>
                </a:solidFill>
              </a:rPr>
              <a:t>ROČNÍK: IX.</a:t>
            </a:r>
          </a:p>
          <a:p>
            <a:r>
              <a:rPr lang="cs-CZ" b="1" dirty="0">
                <a:solidFill>
                  <a:prstClr val="white"/>
                </a:solidFill>
              </a:rPr>
              <a:t>TÉMA: </a:t>
            </a:r>
            <a:r>
              <a:rPr lang="cs-CZ" b="1" dirty="0" smtClean="0">
                <a:solidFill>
                  <a:prstClr val="white"/>
                </a:solidFill>
              </a:rPr>
              <a:t>LITERATURA V EXILU A SAMIZDATU </a:t>
            </a:r>
          </a:p>
          <a:p>
            <a:r>
              <a:rPr lang="cs-CZ" b="1" dirty="0">
                <a:solidFill>
                  <a:prstClr val="white"/>
                </a:solidFill>
              </a:rPr>
              <a:t> </a:t>
            </a:r>
            <a:r>
              <a:rPr lang="cs-CZ" b="1" dirty="0" smtClean="0">
                <a:solidFill>
                  <a:prstClr val="white"/>
                </a:solidFill>
              </a:rPr>
              <a:t>                                                      PAVEL KOHOUT</a:t>
            </a:r>
          </a:p>
          <a:p>
            <a:r>
              <a:rPr lang="cs-CZ" b="1" dirty="0" smtClean="0">
                <a:solidFill>
                  <a:prstClr val="white"/>
                </a:solidFill>
              </a:rPr>
              <a:t>AUTOR</a:t>
            </a:r>
            <a:r>
              <a:rPr lang="cs-CZ" b="1" dirty="0">
                <a:solidFill>
                  <a:prstClr val="white"/>
                </a:solidFill>
              </a:rPr>
              <a:t>: MGR. HANA GINTEROVÁ</a:t>
            </a:r>
          </a:p>
          <a:p>
            <a:r>
              <a:rPr lang="cs-CZ" b="1" dirty="0">
                <a:solidFill>
                  <a:prstClr val="white"/>
                </a:solidFill>
              </a:rPr>
              <a:t>DATUM VYTVOŘENÍ: </a:t>
            </a:r>
            <a:r>
              <a:rPr lang="cs-CZ" b="1" dirty="0" smtClean="0">
                <a:solidFill>
                  <a:prstClr val="white"/>
                </a:solidFill>
              </a:rPr>
              <a:t>16. 12. </a:t>
            </a:r>
            <a:r>
              <a:rPr lang="cs-CZ" b="1" dirty="0">
                <a:solidFill>
                  <a:prstClr val="white"/>
                </a:solidFill>
              </a:rPr>
              <a:t>2011</a:t>
            </a:r>
          </a:p>
          <a:p>
            <a:endParaRPr lang="cs-CZ" dirty="0">
              <a:solidFill>
                <a:prstClr val="white"/>
              </a:solidFill>
            </a:endParaRPr>
          </a:p>
          <a:p>
            <a:pPr algn="ctr"/>
            <a:r>
              <a:rPr lang="cs-CZ" dirty="0">
                <a:solidFill>
                  <a:prstClr val="white"/>
                </a:solidFill>
              </a:rPr>
              <a:t> </a:t>
            </a:r>
            <a:r>
              <a:rPr lang="cs-CZ" sz="2800" b="1" dirty="0" smtClean="0">
                <a:solidFill>
                  <a:srgbClr val="C00000"/>
                </a:solidFill>
              </a:rPr>
              <a:t>VY_32_INOVACE_59_HG</a:t>
            </a:r>
            <a:endParaRPr lang="cs-CZ" sz="2800" b="1" dirty="0">
              <a:solidFill>
                <a:srgbClr val="C00000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30473" y="4149080"/>
            <a:ext cx="1393499" cy="18479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260648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7243892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568952" cy="720081"/>
          </a:xfr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sz="4400" b="1" dirty="0" smtClean="0">
                <a:solidFill>
                  <a:srgbClr val="002060"/>
                </a:solidFill>
              </a:rPr>
              <a:t>ANOTACE</a:t>
            </a:r>
            <a:endParaRPr lang="cs-CZ" sz="44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980728"/>
            <a:ext cx="8928992" cy="5877272"/>
          </a:xfr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>
              <a:buClr>
                <a:srgbClr val="002060"/>
              </a:buClr>
            </a:pPr>
            <a:r>
              <a:rPr lang="cs-CZ" sz="2000" smtClean="0">
                <a:solidFill>
                  <a:srgbClr val="000066"/>
                </a:solidFill>
              </a:rPr>
              <a:t>PREZENTACE </a:t>
            </a:r>
            <a:r>
              <a:rPr lang="cs-CZ" sz="2000" dirty="0" smtClean="0">
                <a:solidFill>
                  <a:srgbClr val="000066"/>
                </a:solidFill>
              </a:rPr>
              <a:t>VYTVOŘENA JAKO DOPLNĚK K UČIVU 9. ROČNÍKU LITERATURA V EXILU A SAMIZDATU – PAVEL KOHOUT</a:t>
            </a:r>
          </a:p>
          <a:p>
            <a:pPr>
              <a:buClr>
                <a:srgbClr val="002060"/>
              </a:buClr>
            </a:pPr>
            <a:r>
              <a:rPr lang="cs-CZ" sz="2000" dirty="0" smtClean="0">
                <a:solidFill>
                  <a:srgbClr val="000066"/>
                </a:solidFill>
              </a:rPr>
              <a:t>V RÁMCI PREZENTACE SE ŽÁCI SEZNÁMÍ</a:t>
            </a:r>
          </a:p>
          <a:p>
            <a:pPr marL="514350" indent="-514350">
              <a:buClr>
                <a:srgbClr val="002060"/>
              </a:buClr>
              <a:buFont typeface="+mj-lt"/>
              <a:buAutoNum type="arabicPeriod"/>
            </a:pPr>
            <a:r>
              <a:rPr lang="cs-CZ" dirty="0" smtClean="0">
                <a:solidFill>
                  <a:srgbClr val="000066"/>
                </a:solidFill>
              </a:rPr>
              <a:t>S OSOBNOSTÍ A DÍLEM SPISOVATELE</a:t>
            </a:r>
          </a:p>
          <a:p>
            <a:pPr marL="514350" indent="-514350">
              <a:buClr>
                <a:srgbClr val="002060"/>
              </a:buClr>
              <a:buFont typeface="+mj-lt"/>
              <a:buAutoNum type="arabicPeriod"/>
            </a:pPr>
            <a:r>
              <a:rPr lang="cs-CZ" dirty="0" smtClean="0">
                <a:solidFill>
                  <a:srgbClr val="000066"/>
                </a:solidFill>
              </a:rPr>
              <a:t>S ROMÁNEM KATYNĚ</a:t>
            </a:r>
          </a:p>
          <a:p>
            <a:pPr marL="514350" indent="-514350">
              <a:buClr>
                <a:srgbClr val="002060"/>
              </a:buClr>
              <a:buFont typeface="+mj-lt"/>
              <a:buAutoNum type="arabicPeriod"/>
            </a:pPr>
            <a:r>
              <a:rPr lang="cs-CZ" dirty="0" smtClean="0">
                <a:solidFill>
                  <a:srgbClr val="000066"/>
                </a:solidFill>
              </a:rPr>
              <a:t>S CHARTOU 77</a:t>
            </a:r>
          </a:p>
          <a:p>
            <a:pPr marL="0" indent="0" algn="ctr">
              <a:buNone/>
            </a:pPr>
            <a:r>
              <a:rPr lang="cs-CZ" sz="2000" dirty="0" smtClean="0">
                <a:solidFill>
                  <a:srgbClr val="000066"/>
                </a:solidFill>
              </a:rPr>
              <a:t>DO PREZENTACE JSOU VLOŽENY HYPERTEXTOVÉ ODKAZY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rgbClr val="000066"/>
                </a:solidFill>
              </a:rPr>
              <a:t>Pilotáž: Prezentace pilotována ve třídách 9. ročníku. Je součástí bloku prezentací projektu Literatura v exilu a samizdatu. Doporučuji využít hypertextový odkaz vedoucí k rozhovoru s Pavlem Kohoutem, ve kterém se žáci nejen seznámí se samotným spisovatelem, ale také se dozvědí informace o jeho knihách. Prezentaci využijte k objasnění pojmu Charta 77 (opět je vložen hypertextový odkaz). </a:t>
            </a:r>
            <a:endParaRPr lang="cs-CZ" sz="2000" dirty="0">
              <a:solidFill>
                <a:srgbClr val="0000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4163141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404664"/>
            <a:ext cx="7125113" cy="924475"/>
          </a:xfrm>
          <a:solidFill>
            <a:schemeClr val="accent6">
              <a:lumMod val="75000"/>
            </a:schemeClr>
          </a:solidFill>
          <a:ln w="57150">
            <a:solidFill>
              <a:srgbClr val="000066"/>
            </a:solidFill>
          </a:ln>
        </p:spPr>
        <p:txBody>
          <a:bodyPr/>
          <a:lstStyle/>
          <a:p>
            <a:pPr algn="ctr"/>
            <a:r>
              <a:rPr lang="cs-CZ" sz="5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00206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lgerian" pitchFamily="82" charset="0"/>
              </a:rPr>
              <a:t>Klíčová slova</a:t>
            </a:r>
            <a:endParaRPr lang="cs-CZ" sz="5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002060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459099" cy="4752528"/>
          </a:xfr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PROZAIK</a:t>
            </a:r>
          </a:p>
          <a:p>
            <a:r>
              <a:rPr lang="cs-CZ" sz="2400" b="1" dirty="0" smtClean="0">
                <a:solidFill>
                  <a:srgbClr val="002060"/>
                </a:solidFill>
              </a:rPr>
              <a:t>DRAMATIK</a:t>
            </a:r>
          </a:p>
          <a:p>
            <a:r>
              <a:rPr lang="cs-CZ" sz="2400" b="1" dirty="0" smtClean="0">
                <a:solidFill>
                  <a:srgbClr val="002060"/>
                </a:solidFill>
              </a:rPr>
              <a:t>BÁSNÍK</a:t>
            </a:r>
          </a:p>
          <a:p>
            <a:r>
              <a:rPr lang="cs-CZ" sz="2400" b="1" dirty="0" smtClean="0">
                <a:solidFill>
                  <a:srgbClr val="002060"/>
                </a:solidFill>
              </a:rPr>
              <a:t>SIGNATÁŘ</a:t>
            </a:r>
          </a:p>
          <a:p>
            <a:r>
              <a:rPr lang="cs-CZ" sz="2400" b="1" dirty="0" smtClean="0">
                <a:solidFill>
                  <a:srgbClr val="002060"/>
                </a:solidFill>
              </a:rPr>
              <a:t>CHARTA 77</a:t>
            </a:r>
          </a:p>
          <a:p>
            <a:r>
              <a:rPr lang="cs-CZ" sz="2400" b="1" dirty="0" smtClean="0">
                <a:solidFill>
                  <a:srgbClr val="002060"/>
                </a:solidFill>
              </a:rPr>
              <a:t>EMIGRACE</a:t>
            </a:r>
          </a:p>
          <a:p>
            <a:r>
              <a:rPr lang="cs-CZ" sz="2400" b="1" dirty="0" smtClean="0">
                <a:solidFill>
                  <a:srgbClr val="002060"/>
                </a:solidFill>
              </a:rPr>
              <a:t>TRILLER</a:t>
            </a:r>
          </a:p>
          <a:p>
            <a:r>
              <a:rPr lang="cs-CZ" sz="2400" b="1" dirty="0" smtClean="0">
                <a:solidFill>
                  <a:srgbClr val="002060"/>
                </a:solidFill>
              </a:rPr>
              <a:t>FIKTIVNÍ PŘÍBĚH</a:t>
            </a:r>
          </a:p>
        </p:txBody>
      </p:sp>
    </p:spTree>
    <p:extLst>
      <p:ext uri="{BB962C8B-B14F-4D97-AF65-F5344CB8AC3E}">
        <p14:creationId xmlns:p14="http://schemas.microsoft.com/office/powerpoint/2010/main" val="28293492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476672"/>
            <a:ext cx="8810548" cy="1152128"/>
          </a:xfrm>
          <a:ln w="76200">
            <a:solidFill>
              <a:srgbClr val="000066"/>
            </a:solidFill>
          </a:ln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sz="6000" dirty="0" smtClean="0">
                <a:ln w="57150" cmpd="sng">
                  <a:noFill/>
                  <a:prstDash val="solid"/>
                </a:ln>
                <a:solidFill>
                  <a:srgbClr val="00206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lgerian" pitchFamily="82" charset="0"/>
              </a:rPr>
              <a:t>Pavel kohout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74513" y="5614422"/>
            <a:ext cx="7149008" cy="954107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>
                <a:solidFill>
                  <a:srgbClr val="002060"/>
                </a:solidFill>
              </a:rPr>
              <a:t>ČEŠTÍ SPISOVATELÉ V EXILU A SAMIZDATU – SKUPINA </a:t>
            </a:r>
            <a:r>
              <a:rPr lang="cs-CZ" sz="2800" b="1" dirty="0" smtClean="0">
                <a:solidFill>
                  <a:srgbClr val="002060"/>
                </a:solidFill>
              </a:rPr>
              <a:t>4</a:t>
            </a:r>
            <a:endParaRPr lang="cs-CZ" sz="2800" b="1" dirty="0">
              <a:solidFill>
                <a:srgbClr val="002060"/>
              </a:solidFill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867952"/>
            <a:ext cx="2449628" cy="3266171"/>
          </a:xfrm>
          <a:prstGeom prst="rect">
            <a:avLst/>
          </a:prstGeom>
          <a:ln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</p:pic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844823"/>
            <a:ext cx="2449628" cy="3266171"/>
          </a:xfrm>
          <a:prstGeom prst="rect">
            <a:avLst/>
          </a:prstGeom>
          <a:ln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artisticPhotocopy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7399" y="1988840"/>
            <a:ext cx="2487613" cy="3298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007199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7811029" cy="924475"/>
          </a:xfr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sz="3600" b="1" dirty="0" smtClean="0">
                <a:solidFill>
                  <a:srgbClr val="002060"/>
                </a:solidFill>
              </a:rPr>
              <a:t>SPISOVATELSKÁ JMENOVKA</a:t>
            </a:r>
            <a:endParaRPr lang="cs-CZ" sz="36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1" y="1341332"/>
            <a:ext cx="8640961" cy="4677495"/>
          </a:xfr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>
                <a:solidFill>
                  <a:srgbClr val="002060"/>
                </a:solidFill>
              </a:rPr>
              <a:t>PAVEL KOHOUT</a:t>
            </a:r>
          </a:p>
          <a:p>
            <a:pPr lvl="0">
              <a:buClr>
                <a:srgbClr val="002060"/>
              </a:buClr>
              <a:buFont typeface="Wingdings" pitchFamily="2" charset="2"/>
              <a:buChar char="q"/>
            </a:pPr>
            <a:r>
              <a:rPr lang="cs-CZ" sz="2000" b="1" dirty="0">
                <a:solidFill>
                  <a:srgbClr val="002060"/>
                </a:solidFill>
              </a:rPr>
              <a:t>20. – 21. století /dosud žije/</a:t>
            </a:r>
          </a:p>
          <a:p>
            <a:pPr lvl="0">
              <a:buClr>
                <a:srgbClr val="002060"/>
              </a:buClr>
              <a:buFont typeface="Wingdings" pitchFamily="2" charset="2"/>
              <a:buChar char="q"/>
            </a:pPr>
            <a:r>
              <a:rPr lang="cs-CZ" sz="2000" b="1" dirty="0">
                <a:solidFill>
                  <a:srgbClr val="002060"/>
                </a:solidFill>
              </a:rPr>
              <a:t>mezinárodně úspěšný spisovatel</a:t>
            </a:r>
          </a:p>
          <a:p>
            <a:pPr lvl="0">
              <a:buClr>
                <a:srgbClr val="002060"/>
              </a:buClr>
              <a:buFont typeface="Wingdings" pitchFamily="2" charset="2"/>
              <a:buChar char="q"/>
            </a:pPr>
            <a:r>
              <a:rPr lang="cs-CZ" sz="2000" b="1" dirty="0">
                <a:solidFill>
                  <a:srgbClr val="002060"/>
                </a:solidFill>
              </a:rPr>
              <a:t>signatář Charty 77</a:t>
            </a:r>
          </a:p>
          <a:p>
            <a:pPr lvl="0">
              <a:buClr>
                <a:srgbClr val="002060"/>
              </a:buClr>
              <a:buFont typeface="Wingdings" pitchFamily="2" charset="2"/>
              <a:buChar char="q"/>
            </a:pPr>
            <a:r>
              <a:rPr lang="cs-CZ" sz="2000" b="1" dirty="0">
                <a:solidFill>
                  <a:srgbClr val="002060"/>
                </a:solidFill>
              </a:rPr>
              <a:t>nucená emigrace</a:t>
            </a:r>
          </a:p>
          <a:p>
            <a:pPr lvl="0">
              <a:buClr>
                <a:srgbClr val="002060"/>
              </a:buClr>
              <a:buFont typeface="Wingdings" pitchFamily="2" charset="2"/>
              <a:buChar char="q"/>
            </a:pPr>
            <a:r>
              <a:rPr lang="cs-CZ" sz="2000" b="1" dirty="0">
                <a:solidFill>
                  <a:srgbClr val="002060"/>
                </a:solidFill>
              </a:rPr>
              <a:t>prozaik, dramatik, básník</a:t>
            </a:r>
          </a:p>
          <a:p>
            <a:pPr marL="0" indent="0">
              <a:buNone/>
            </a:pPr>
            <a:r>
              <a:rPr lang="cs-CZ" sz="2000" b="1" dirty="0">
                <a:solidFill>
                  <a:srgbClr val="002060"/>
                </a:solidFill>
              </a:rPr>
              <a:t>Dílo: romány: Kde je zakopán pes </a:t>
            </a:r>
            <a:endParaRPr lang="cs-CZ" sz="2000" b="1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z="2000" b="1" dirty="0">
                <a:solidFill>
                  <a:srgbClr val="002060"/>
                </a:solidFill>
              </a:rPr>
              <a:t> </a:t>
            </a:r>
            <a:r>
              <a:rPr lang="cs-CZ" sz="2000" b="1" dirty="0" smtClean="0">
                <a:solidFill>
                  <a:srgbClr val="002060"/>
                </a:solidFill>
              </a:rPr>
              <a:t>                       Katyně </a:t>
            </a:r>
            <a:r>
              <a:rPr lang="cs-CZ" sz="2000" b="1" dirty="0">
                <a:solidFill>
                  <a:srgbClr val="002060"/>
                </a:solidFill>
              </a:rPr>
              <a:t/>
            </a:r>
            <a:br>
              <a:rPr lang="cs-CZ" sz="2000" b="1" dirty="0">
                <a:solidFill>
                  <a:srgbClr val="002060"/>
                </a:solidFill>
              </a:rPr>
            </a:br>
            <a:r>
              <a:rPr lang="cs-CZ" sz="2000" b="1" dirty="0">
                <a:solidFill>
                  <a:srgbClr val="002060"/>
                </a:solidFill>
              </a:rPr>
              <a:t>             </a:t>
            </a:r>
            <a:r>
              <a:rPr lang="cs-CZ" sz="2000" b="1" dirty="0" smtClean="0">
                <a:solidFill>
                  <a:srgbClr val="002060"/>
                </a:solidFill>
              </a:rPr>
              <a:t>           Nápady </a:t>
            </a:r>
            <a:r>
              <a:rPr lang="cs-CZ" sz="2000" b="1" dirty="0">
                <a:solidFill>
                  <a:srgbClr val="002060"/>
                </a:solidFill>
              </a:rPr>
              <a:t>svaté Kláry </a:t>
            </a:r>
            <a:br>
              <a:rPr lang="cs-CZ" sz="2000" b="1" dirty="0">
                <a:solidFill>
                  <a:srgbClr val="002060"/>
                </a:solidFill>
              </a:rPr>
            </a:br>
            <a:r>
              <a:rPr lang="cs-CZ" sz="2000" b="1" dirty="0">
                <a:solidFill>
                  <a:srgbClr val="002060"/>
                </a:solidFill>
              </a:rPr>
              <a:t>             </a:t>
            </a:r>
            <a:r>
              <a:rPr lang="cs-CZ" sz="2000" b="1" dirty="0" smtClean="0">
                <a:solidFill>
                  <a:srgbClr val="002060"/>
                </a:solidFill>
              </a:rPr>
              <a:t>           Hodina </a:t>
            </a:r>
            <a:r>
              <a:rPr lang="cs-CZ" sz="2000" b="1" dirty="0">
                <a:solidFill>
                  <a:srgbClr val="002060"/>
                </a:solidFill>
              </a:rPr>
              <a:t>tance a lásky</a:t>
            </a:r>
          </a:p>
          <a:p>
            <a:pPr marL="0" indent="0">
              <a:buNone/>
            </a:pPr>
            <a:r>
              <a:rPr lang="cs-CZ" sz="2000" b="1" dirty="0">
                <a:solidFill>
                  <a:srgbClr val="002060"/>
                </a:solidFill>
              </a:rPr>
              <a:t>             </a:t>
            </a:r>
            <a:r>
              <a:rPr lang="cs-CZ" sz="2000" b="1" dirty="0" smtClean="0">
                <a:solidFill>
                  <a:srgbClr val="002060"/>
                </a:solidFill>
              </a:rPr>
              <a:t>           Konec </a:t>
            </a:r>
            <a:r>
              <a:rPr lang="cs-CZ" sz="2000" b="1" dirty="0">
                <a:solidFill>
                  <a:srgbClr val="002060"/>
                </a:solidFill>
              </a:rPr>
              <a:t>velkých prázdnin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79511" y="6018828"/>
            <a:ext cx="8784976" cy="830997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  <a:hlinkClick r:id="rId2"/>
              </a:rPr>
              <a:t>HOVOŘÍ</a:t>
            </a:r>
            <a:r>
              <a:rPr lang="cs-CZ" sz="2400" b="1" dirty="0" smtClean="0">
                <a:solidFill>
                  <a:srgbClr val="002060"/>
                </a:solidFill>
              </a:rPr>
              <a:t> PAVEL KOHOUT O SVÝCH DÍLECH – ZÁZNAM 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175450" y="879668"/>
            <a:ext cx="4968550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C00000"/>
                </a:solidFill>
              </a:rPr>
              <a:t>ZAPIŠTE SI DO SEŠITU</a:t>
            </a:r>
            <a:endParaRPr lang="cs-CZ" sz="2400" b="1" dirty="0">
              <a:solidFill>
                <a:srgbClr val="C00000"/>
              </a:solidFill>
            </a:endParaRPr>
          </a:p>
        </p:txBody>
      </p:sp>
      <p:pic>
        <p:nvPicPr>
          <p:cNvPr id="3075" name="Picture 3" descr="C:\Users\hkolackova\AppData\Local\Microsoft\Windows\Temporary Internet Files\Content.IE5\TBW76G51\MC90019922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420888"/>
            <a:ext cx="2452310" cy="1911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153939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23528" y="332656"/>
            <a:ext cx="4354645" cy="924475"/>
          </a:xfr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sz="4400" b="1" dirty="0" smtClean="0">
                <a:solidFill>
                  <a:srgbClr val="002060"/>
                </a:solidFill>
              </a:rPr>
              <a:t>CHARTA 77</a:t>
            </a:r>
            <a:endParaRPr lang="cs-CZ" sz="4400" b="1" dirty="0">
              <a:solidFill>
                <a:srgbClr val="00206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51520" y="1484784"/>
            <a:ext cx="8568952" cy="4824536"/>
          </a:xfr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/>
          <a:lstStyle/>
          <a:p>
            <a:pPr>
              <a:buClr>
                <a:srgbClr val="000066"/>
              </a:buClr>
            </a:pPr>
            <a:r>
              <a:rPr lang="cs-CZ" sz="2400" dirty="0">
                <a:solidFill>
                  <a:srgbClr val="002060"/>
                </a:solidFill>
              </a:rPr>
              <a:t>Pavel Kohout je </a:t>
            </a:r>
            <a:r>
              <a:rPr lang="cs-CZ" sz="2400" b="1" dirty="0">
                <a:solidFill>
                  <a:srgbClr val="002060"/>
                </a:solidFill>
              </a:rPr>
              <a:t>mezinárodně</a:t>
            </a:r>
            <a:r>
              <a:rPr lang="cs-CZ" sz="2400" dirty="0">
                <a:solidFill>
                  <a:srgbClr val="002060"/>
                </a:solidFill>
              </a:rPr>
              <a:t> úspěšný dramatik, básník a prozaik</a:t>
            </a:r>
          </a:p>
          <a:p>
            <a:pPr>
              <a:buClr>
                <a:srgbClr val="000066"/>
              </a:buClr>
            </a:pPr>
            <a:r>
              <a:rPr lang="cs-CZ" sz="2400" dirty="0">
                <a:solidFill>
                  <a:srgbClr val="002060"/>
                </a:solidFill>
              </a:rPr>
              <a:t>Výrazně se podílel na událostech roku 1968, s kritickým projevem vystoupil na IV. sjezdu spisovatelů (1967). </a:t>
            </a:r>
            <a:endParaRPr lang="cs-CZ" sz="2400" dirty="0" smtClean="0">
              <a:solidFill>
                <a:srgbClr val="002060"/>
              </a:solidFill>
            </a:endParaRPr>
          </a:p>
          <a:p>
            <a:pPr>
              <a:buClr>
                <a:srgbClr val="000066"/>
              </a:buClr>
            </a:pPr>
            <a:r>
              <a:rPr lang="cs-CZ" sz="2400" dirty="0" smtClean="0">
                <a:solidFill>
                  <a:srgbClr val="002060"/>
                </a:solidFill>
              </a:rPr>
              <a:t>Roku </a:t>
            </a:r>
            <a:r>
              <a:rPr lang="cs-CZ" sz="2400" dirty="0">
                <a:solidFill>
                  <a:srgbClr val="002060"/>
                </a:solidFill>
              </a:rPr>
              <a:t>1977 se stal </a:t>
            </a:r>
            <a:r>
              <a:rPr lang="cs-CZ" sz="2400" b="1" dirty="0">
                <a:solidFill>
                  <a:srgbClr val="002060"/>
                </a:solidFill>
              </a:rPr>
              <a:t>signatářem a spoluautorem Charty 77</a:t>
            </a:r>
            <a:r>
              <a:rPr lang="cs-CZ" sz="2400" dirty="0">
                <a:solidFill>
                  <a:srgbClr val="002060"/>
                </a:solidFill>
              </a:rPr>
              <a:t>, v roce 1979 </a:t>
            </a:r>
            <a:r>
              <a:rPr lang="cs-CZ" sz="2400" b="1" dirty="0">
                <a:solidFill>
                  <a:srgbClr val="002060"/>
                </a:solidFill>
              </a:rPr>
              <a:t>nebyl při návratu ze stáže v</a:t>
            </a:r>
            <a:r>
              <a:rPr lang="cs-CZ" sz="2400" dirty="0">
                <a:solidFill>
                  <a:srgbClr val="002060"/>
                </a:solidFill>
              </a:rPr>
              <a:t> </a:t>
            </a:r>
            <a:r>
              <a:rPr lang="cs-CZ" sz="2400" b="1" dirty="0">
                <a:solidFill>
                  <a:srgbClr val="002060"/>
                </a:solidFill>
              </a:rPr>
              <a:t>Rakousku vpuštěn do vlasti, následovala nucená emigrace</a:t>
            </a:r>
            <a:r>
              <a:rPr lang="cs-CZ" sz="2400" dirty="0">
                <a:solidFill>
                  <a:srgbClr val="002060"/>
                </a:solidFill>
              </a:rPr>
              <a:t>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17878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827584" y="764704"/>
            <a:ext cx="3946107" cy="1200329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002060"/>
                </a:solidFill>
              </a:rPr>
              <a:t>CHARTA 77 - </a:t>
            </a:r>
            <a:r>
              <a:rPr lang="cs-CZ" sz="3600" b="1" dirty="0" smtClean="0">
                <a:solidFill>
                  <a:srgbClr val="002060"/>
                </a:solidFill>
                <a:hlinkClick r:id="rId2"/>
              </a:rPr>
              <a:t>TEXT</a:t>
            </a:r>
            <a:endParaRPr lang="cs-CZ" sz="3600" b="1" dirty="0">
              <a:solidFill>
                <a:srgbClr val="002060"/>
              </a:solidFill>
            </a:endParaRPr>
          </a:p>
        </p:txBody>
      </p:sp>
      <p:pic>
        <p:nvPicPr>
          <p:cNvPr id="2050" name="Picture 2" descr="C:\Users\hkolackova\AppData\Local\Microsoft\Windows\Temporary Internet Files\Content.IE5\3IGX0MIJ\MC900310998[1].wmf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548680"/>
            <a:ext cx="1870862" cy="1818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hkolackova\AppData\Local\Microsoft\Windows\Temporary Internet Files\Content.IE5\03ABCJ3J\MC900311384[1].wmf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957324"/>
            <a:ext cx="1801368" cy="1810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hkolackova\AppData\Local\Microsoft\Windows\Temporary Internet Files\Content.IE5\42BKXGOP\MC900034442[1].wmf"/>
          <p:cNvPicPr>
            <a:picLocks noChangeAspect="1" noChangeArrowheads="1"/>
          </p:cNvPicPr>
          <p:nvPr/>
        </p:nvPicPr>
        <p:blipFill>
          <a:blip r:embed="rId5" cstate="print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909" y="3510600"/>
            <a:ext cx="2460728" cy="24124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hkolackova\AppData\Local\Microsoft\Windows\Temporary Internet Files\Content.IE5\2ZC9WCRC\MC900034552[1].wmf"/>
          <p:cNvPicPr>
            <a:picLocks noChangeAspect="1" noChangeArrowheads="1"/>
          </p:cNvPicPr>
          <p:nvPr/>
        </p:nvPicPr>
        <p:blipFill>
          <a:blip r:embed="rId6" cstate="print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924944"/>
            <a:ext cx="2889967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649825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5506774" cy="924475"/>
          </a:xfr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sz="3600" b="1" dirty="0" smtClean="0">
                <a:solidFill>
                  <a:srgbClr val="002060"/>
                </a:solidFill>
              </a:rPr>
              <a:t>CO BYLA CHARTA 77</a:t>
            </a:r>
            <a:endParaRPr lang="cs-CZ" sz="3600" b="1" dirty="0">
              <a:solidFill>
                <a:srgbClr val="00206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14547" y="1484784"/>
            <a:ext cx="8064896" cy="156966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2400" dirty="0">
                <a:solidFill>
                  <a:srgbClr val="002060"/>
                </a:solidFill>
              </a:rPr>
              <a:t>V neděli 6. ledna 1977 večer bylo poprvé zveřejněno Prohlášení Charty 77.  </a:t>
            </a:r>
            <a:endParaRPr lang="cs-CZ" sz="2400" dirty="0" smtClean="0">
              <a:solidFill>
                <a:srgbClr val="002060"/>
              </a:solidFill>
            </a:endParaRPr>
          </a:p>
          <a:p>
            <a:pPr algn="ctr"/>
            <a:r>
              <a:rPr lang="cs-CZ" sz="2400" dirty="0" smtClean="0">
                <a:solidFill>
                  <a:srgbClr val="002060"/>
                </a:solidFill>
              </a:rPr>
              <a:t>Jeho </a:t>
            </a:r>
            <a:r>
              <a:rPr lang="cs-CZ" sz="2400" dirty="0">
                <a:solidFill>
                  <a:srgbClr val="002060"/>
                </a:solidFill>
              </a:rPr>
              <a:t>signatáři kritizovali „politickou a státní moc“ za nedodržování lidských a občanských </a:t>
            </a:r>
            <a:r>
              <a:rPr lang="cs-CZ" sz="2400" dirty="0" smtClean="0">
                <a:solidFill>
                  <a:srgbClr val="002060"/>
                </a:solidFill>
              </a:rPr>
              <a:t>práv.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827584" y="3501008"/>
            <a:ext cx="7848872" cy="1569660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dirty="0"/>
              <a:t> </a:t>
            </a:r>
            <a:r>
              <a:rPr lang="cs-CZ" sz="2400" dirty="0">
                <a:solidFill>
                  <a:srgbClr val="002060"/>
                </a:solidFill>
              </a:rPr>
              <a:t>K Chartě 77 se mohl přihlásit každý podpisem </a:t>
            </a:r>
            <a:endParaRPr lang="cs-CZ" sz="2400" dirty="0" smtClean="0">
              <a:solidFill>
                <a:srgbClr val="002060"/>
              </a:solidFill>
            </a:endParaRPr>
          </a:p>
          <a:p>
            <a:pPr algn="ctr"/>
            <a:r>
              <a:rPr lang="cs-CZ" sz="2400" dirty="0" smtClean="0">
                <a:solidFill>
                  <a:srgbClr val="002060"/>
                </a:solidFill>
              </a:rPr>
              <a:t>(</a:t>
            </a:r>
            <a:r>
              <a:rPr lang="cs-CZ" sz="2400" dirty="0">
                <a:solidFill>
                  <a:srgbClr val="002060"/>
                </a:solidFill>
              </a:rPr>
              <a:t>v Prohlášení Charty 77 byla uvedena následující podmínka: „souhlasí s její myšlenkou, účastní se její práce a podporuje ji”).</a:t>
            </a:r>
          </a:p>
        </p:txBody>
      </p:sp>
      <p:sp>
        <p:nvSpPr>
          <p:cNvPr id="5" name="Obdélník 4"/>
          <p:cNvSpPr/>
          <p:nvPr/>
        </p:nvSpPr>
        <p:spPr>
          <a:xfrm>
            <a:off x="530571" y="5404266"/>
            <a:ext cx="7848872" cy="954107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Hlavními autory textu byli </a:t>
            </a:r>
          </a:p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Václav Havel a </a:t>
            </a:r>
            <a:r>
              <a:rPr lang="cs-CZ" sz="2800" b="1" dirty="0">
                <a:solidFill>
                  <a:srgbClr val="002060"/>
                </a:solidFill>
              </a:rPr>
              <a:t>P</a:t>
            </a:r>
            <a:r>
              <a:rPr lang="cs-CZ" sz="2800" b="1" dirty="0" smtClean="0">
                <a:solidFill>
                  <a:srgbClr val="002060"/>
                </a:solidFill>
              </a:rPr>
              <a:t>avel Kohout</a:t>
            </a:r>
          </a:p>
        </p:txBody>
      </p:sp>
    </p:spTree>
    <p:extLst>
      <p:ext uri="{BB962C8B-B14F-4D97-AF65-F5344CB8AC3E}">
        <p14:creationId xmlns:p14="http://schemas.microsoft.com/office/powerpoint/2010/main" val="24428191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16632"/>
            <a:ext cx="2338421" cy="924475"/>
          </a:xfr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sz="4000" b="1" dirty="0" smtClean="0">
                <a:solidFill>
                  <a:srgbClr val="002060"/>
                </a:solidFill>
              </a:rPr>
              <a:t>ÚKOLY</a:t>
            </a:r>
            <a:endParaRPr lang="cs-CZ" sz="40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24744"/>
            <a:ext cx="8856984" cy="5616624"/>
          </a:xfr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>
            <a:normAutofit fontScale="92500" lnSpcReduction="20000"/>
          </a:bodyPr>
          <a:lstStyle/>
          <a:p>
            <a:pPr marL="0" indent="0">
              <a:lnSpc>
                <a:spcPct val="120000"/>
              </a:lnSpc>
              <a:buClr>
                <a:srgbClr val="000066"/>
              </a:buClr>
              <a:buNone/>
            </a:pPr>
            <a:r>
              <a:rPr lang="cs-CZ" sz="2000" b="1" dirty="0" smtClean="0">
                <a:solidFill>
                  <a:srgbClr val="000066"/>
                </a:solidFill>
              </a:rPr>
              <a:t>1</a:t>
            </a:r>
            <a:r>
              <a:rPr lang="cs-CZ" sz="2000" b="1" dirty="0">
                <a:solidFill>
                  <a:srgbClr val="000066"/>
                </a:solidFill>
              </a:rPr>
              <a:t>. Přečtěte si obsah </a:t>
            </a:r>
            <a:r>
              <a:rPr lang="cs-CZ" sz="2200" b="1" u="sng" dirty="0">
                <a:solidFill>
                  <a:srgbClr val="000066"/>
                </a:solidFill>
              </a:rPr>
              <a:t>románu Katyně</a:t>
            </a:r>
            <a:r>
              <a:rPr lang="cs-CZ" sz="2000" b="1" dirty="0">
                <a:solidFill>
                  <a:srgbClr val="000066"/>
                </a:solidFill>
              </a:rPr>
              <a:t>:</a:t>
            </a:r>
          </a:p>
          <a:p>
            <a:pPr>
              <a:lnSpc>
                <a:spcPct val="120000"/>
              </a:lnSpc>
              <a:buClr>
                <a:srgbClr val="000066"/>
              </a:buClr>
              <a:buFont typeface="Wingdings" pitchFamily="2" charset="2"/>
              <a:buChar char="§"/>
            </a:pPr>
            <a:r>
              <a:rPr lang="cs-CZ" sz="2000" b="1" dirty="0">
                <a:solidFill>
                  <a:srgbClr val="000066"/>
                </a:solidFill>
              </a:rPr>
              <a:t>Děj začíná rodičovskou starostí, kam po ukončení základní školy umístit sice velmi krásnou, ale umělecky nenadanou dceru, která se nehodí dokonce ani na gymnázium. </a:t>
            </a:r>
          </a:p>
          <a:p>
            <a:pPr>
              <a:lnSpc>
                <a:spcPct val="120000"/>
              </a:lnSpc>
              <a:buClr>
                <a:srgbClr val="000066"/>
              </a:buClr>
              <a:buFont typeface="Wingdings" pitchFamily="2" charset="2"/>
              <a:buChar char="§"/>
            </a:pPr>
            <a:r>
              <a:rPr lang="cs-CZ" sz="2000" b="1" dirty="0" smtClean="0">
                <a:solidFill>
                  <a:srgbClr val="000066"/>
                </a:solidFill>
              </a:rPr>
              <a:t>Matka </a:t>
            </a:r>
            <a:r>
              <a:rPr lang="cs-CZ" sz="2000" b="1" dirty="0">
                <a:solidFill>
                  <a:srgbClr val="000066"/>
                </a:solidFill>
              </a:rPr>
              <a:t>konečně nalezne obor, na který nádherná Lízinka složí úspěšně přijímací zkoušky. Je to </a:t>
            </a:r>
            <a:r>
              <a:rPr lang="cs-CZ" sz="2200" b="1" u="sng" dirty="0">
                <a:solidFill>
                  <a:srgbClr val="000066"/>
                </a:solidFill>
              </a:rPr>
              <a:t>učiliště pro budoucí </a:t>
            </a:r>
            <a:r>
              <a:rPr lang="cs-CZ" sz="2200" b="1" u="sng" dirty="0" smtClean="0">
                <a:solidFill>
                  <a:srgbClr val="000066"/>
                </a:solidFill>
              </a:rPr>
              <a:t>katy</a:t>
            </a:r>
            <a:r>
              <a:rPr lang="cs-CZ" sz="2000" b="1" dirty="0" smtClean="0">
                <a:solidFill>
                  <a:srgbClr val="000066"/>
                </a:solidFill>
              </a:rPr>
              <a:t>.</a:t>
            </a:r>
          </a:p>
          <a:p>
            <a:pPr>
              <a:lnSpc>
                <a:spcPct val="120000"/>
              </a:lnSpc>
              <a:buClr>
                <a:srgbClr val="000066"/>
              </a:buClr>
              <a:buFont typeface="Wingdings" pitchFamily="2" charset="2"/>
              <a:buChar char="§"/>
            </a:pPr>
            <a:r>
              <a:rPr lang="cs-CZ" sz="2000" b="1" dirty="0" smtClean="0">
                <a:solidFill>
                  <a:srgbClr val="000066"/>
                </a:solidFill>
              </a:rPr>
              <a:t>Máme </a:t>
            </a:r>
            <a:r>
              <a:rPr lang="cs-CZ" sz="2000" b="1" dirty="0">
                <a:solidFill>
                  <a:srgbClr val="000066"/>
                </a:solidFill>
              </a:rPr>
              <a:t>možnost sledovat první rok existence ročního katovského učiliště od výběru studentů, průběh přijímací zkoušky, vznik dokumentů, přes zařizování odborných učeben, až po maturitní a mistrovské </a:t>
            </a:r>
            <a:r>
              <a:rPr lang="cs-CZ" sz="2000" b="1" dirty="0" smtClean="0">
                <a:solidFill>
                  <a:srgbClr val="000066"/>
                </a:solidFill>
              </a:rPr>
              <a:t>zkoušky.</a:t>
            </a:r>
          </a:p>
          <a:p>
            <a:pPr>
              <a:lnSpc>
                <a:spcPct val="120000"/>
              </a:lnSpc>
              <a:buClr>
                <a:srgbClr val="000066"/>
              </a:buClr>
              <a:buFont typeface="Wingdings" pitchFamily="2" charset="2"/>
              <a:buChar char="§"/>
            </a:pPr>
            <a:r>
              <a:rPr lang="cs-CZ" sz="2000" b="1" dirty="0" smtClean="0">
                <a:solidFill>
                  <a:srgbClr val="000066"/>
                </a:solidFill>
              </a:rPr>
              <a:t>Na </a:t>
            </a:r>
            <a:r>
              <a:rPr lang="cs-CZ" sz="2000" b="1" dirty="0">
                <a:solidFill>
                  <a:srgbClr val="000066"/>
                </a:solidFill>
              </a:rPr>
              <a:t>pozadí školního roku jsou nám předkládány osudy 7 studentů i pedagogů, podle toho, jak vstupují do života hlavní hrdinky – </a:t>
            </a:r>
            <a:r>
              <a:rPr lang="cs-CZ" sz="2000" b="1" u="sng" dirty="0">
                <a:solidFill>
                  <a:srgbClr val="000066"/>
                </a:solidFill>
              </a:rPr>
              <a:t>K</a:t>
            </a:r>
            <a:r>
              <a:rPr lang="cs-CZ" sz="2000" b="1" u="sng" dirty="0" smtClean="0">
                <a:solidFill>
                  <a:srgbClr val="000066"/>
                </a:solidFill>
              </a:rPr>
              <a:t>atyně </a:t>
            </a:r>
            <a:r>
              <a:rPr lang="cs-CZ" sz="2000" b="1" u="sng" dirty="0">
                <a:solidFill>
                  <a:srgbClr val="000066"/>
                </a:solidFill>
              </a:rPr>
              <a:t>– Lízinky Tachecí</a:t>
            </a:r>
            <a:r>
              <a:rPr lang="cs-CZ" sz="2000" b="1" dirty="0">
                <a:solidFill>
                  <a:srgbClr val="000066"/>
                </a:solidFill>
              </a:rPr>
              <a:t>.</a:t>
            </a:r>
          </a:p>
          <a:p>
            <a:pPr marL="0" indent="0">
              <a:lnSpc>
                <a:spcPct val="120000"/>
              </a:lnSpc>
              <a:buClr>
                <a:srgbClr val="000066"/>
              </a:buClr>
              <a:buNone/>
            </a:pPr>
            <a:r>
              <a:rPr lang="cs-CZ" sz="2000" b="1" dirty="0">
                <a:solidFill>
                  <a:srgbClr val="000066"/>
                </a:solidFill>
              </a:rPr>
              <a:t>2. V brožurce na straně 17-18 si přečtěte ukázku z díla</a:t>
            </a:r>
          </a:p>
          <a:p>
            <a:pPr marL="0" indent="0">
              <a:lnSpc>
                <a:spcPct val="120000"/>
              </a:lnSpc>
              <a:buClr>
                <a:srgbClr val="000066"/>
              </a:buClr>
              <a:buNone/>
            </a:pPr>
            <a:r>
              <a:rPr lang="cs-CZ" sz="2000" b="1" dirty="0">
                <a:solidFill>
                  <a:srgbClr val="000066"/>
                </a:solidFill>
              </a:rPr>
              <a:t>3. Prohlédněte si fotografie v </a:t>
            </a:r>
            <a:r>
              <a:rPr lang="cs-CZ" sz="2000" b="1" dirty="0" smtClean="0">
                <a:solidFill>
                  <a:srgbClr val="000066"/>
                </a:solidFill>
              </a:rPr>
              <a:t>brožurce</a:t>
            </a:r>
            <a:endParaRPr lang="cs-CZ" sz="2000" b="1" dirty="0">
              <a:solidFill>
                <a:srgbClr val="0000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20286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404664"/>
            <a:ext cx="7125113" cy="924475"/>
          </a:xfrm>
          <a:solidFill>
            <a:schemeClr val="accent6">
              <a:lumMod val="75000"/>
            </a:schemeClr>
          </a:solidFill>
          <a:ln w="57150">
            <a:solidFill>
              <a:srgbClr val="000066"/>
            </a:solidFill>
          </a:ln>
        </p:spPr>
        <p:txBody>
          <a:bodyPr/>
          <a:lstStyle/>
          <a:p>
            <a:pPr algn="ctr"/>
            <a:r>
              <a:rPr lang="cs-CZ" sz="5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00206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lgerian" pitchFamily="82" charset="0"/>
              </a:rPr>
              <a:t>LITERÁRNÍ TERMÍNY</a:t>
            </a:r>
            <a:endParaRPr lang="cs-CZ" sz="5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002060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459099" cy="4752528"/>
          </a:xfr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PROZAIK</a:t>
            </a:r>
          </a:p>
          <a:p>
            <a:r>
              <a:rPr lang="cs-CZ" sz="2400" b="1" dirty="0" smtClean="0">
                <a:solidFill>
                  <a:srgbClr val="002060"/>
                </a:solidFill>
              </a:rPr>
              <a:t>DRAMATIK</a:t>
            </a:r>
          </a:p>
          <a:p>
            <a:r>
              <a:rPr lang="cs-CZ" sz="2400" b="1" dirty="0" smtClean="0">
                <a:solidFill>
                  <a:srgbClr val="002060"/>
                </a:solidFill>
              </a:rPr>
              <a:t>BÁSNÍK</a:t>
            </a:r>
          </a:p>
          <a:p>
            <a:r>
              <a:rPr lang="cs-CZ" sz="2400" b="1" dirty="0" smtClean="0">
                <a:solidFill>
                  <a:srgbClr val="002060"/>
                </a:solidFill>
              </a:rPr>
              <a:t>SIGNATÁŘ</a:t>
            </a:r>
          </a:p>
          <a:p>
            <a:r>
              <a:rPr lang="cs-CZ" sz="2400" b="1" dirty="0" smtClean="0">
                <a:solidFill>
                  <a:srgbClr val="002060"/>
                </a:solidFill>
              </a:rPr>
              <a:t>CHARTA 77</a:t>
            </a:r>
          </a:p>
          <a:p>
            <a:r>
              <a:rPr lang="cs-CZ" sz="2400" b="1" dirty="0" smtClean="0">
                <a:solidFill>
                  <a:srgbClr val="002060"/>
                </a:solidFill>
              </a:rPr>
              <a:t>EMIGRACE</a:t>
            </a:r>
          </a:p>
          <a:p>
            <a:r>
              <a:rPr lang="cs-CZ" sz="2400" b="1" dirty="0" smtClean="0">
                <a:solidFill>
                  <a:srgbClr val="002060"/>
                </a:solidFill>
              </a:rPr>
              <a:t>TRILLER</a:t>
            </a:r>
          </a:p>
          <a:p>
            <a:r>
              <a:rPr lang="cs-CZ" sz="2400" b="1" dirty="0" smtClean="0">
                <a:solidFill>
                  <a:srgbClr val="002060"/>
                </a:solidFill>
              </a:rPr>
              <a:t>FIKTIVNÍ PŘÍBĚH</a:t>
            </a:r>
          </a:p>
        </p:txBody>
      </p:sp>
    </p:spTree>
    <p:extLst>
      <p:ext uri="{BB962C8B-B14F-4D97-AF65-F5344CB8AC3E}">
        <p14:creationId xmlns:p14="http://schemas.microsoft.com/office/powerpoint/2010/main" val="32798962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80920" cy="720080"/>
          </a:xfrm>
          <a:solidFill>
            <a:schemeClr val="accent6">
              <a:lumMod val="75000"/>
            </a:schemeClr>
          </a:solidFill>
          <a:ln w="57150">
            <a:solidFill>
              <a:srgbClr val="000066"/>
            </a:solidFill>
          </a:ln>
        </p:spPr>
        <p:txBody>
          <a:bodyPr/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CITACE: OBRÁZKY, FOTOGRAFIE, KRESBY</a:t>
            </a:r>
            <a:endParaRPr lang="cs-CZ" sz="2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002060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980728"/>
            <a:ext cx="8928992" cy="5760640"/>
          </a:xfr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>
            <a:normAutofit fontScale="92500" lnSpcReduction="20000"/>
          </a:bodyPr>
          <a:lstStyle/>
          <a:p>
            <a:endParaRPr lang="cs-CZ" sz="2000" dirty="0" smtClean="0">
              <a:hlinkClick r:id="rId2"/>
            </a:endParaRPr>
          </a:p>
          <a:p>
            <a:endParaRPr lang="cs-CZ" sz="2000" dirty="0">
              <a:hlinkClick r:id="rId2"/>
            </a:endParaRPr>
          </a:p>
          <a:p>
            <a:r>
              <a:rPr lang="cs-CZ" sz="2000" dirty="0" err="1" smtClean="0">
                <a:solidFill>
                  <a:schemeClr val="bg1"/>
                </a:solidFill>
              </a:rPr>
              <a:t>Hoznauer</a:t>
            </a:r>
            <a:r>
              <a:rPr lang="cs-CZ" sz="2000" dirty="0">
                <a:solidFill>
                  <a:schemeClr val="bg1"/>
                </a:solidFill>
              </a:rPr>
              <a:t>, Miloslav: Bílá místa české literatury – </a:t>
            </a:r>
            <a:r>
              <a:rPr lang="cs-CZ" sz="2000" dirty="0" smtClean="0">
                <a:solidFill>
                  <a:schemeClr val="bg1"/>
                </a:solidFill>
              </a:rPr>
              <a:t>Pavel Kohout, </a:t>
            </a:r>
            <a:r>
              <a:rPr lang="cs-CZ" sz="2000" dirty="0">
                <a:solidFill>
                  <a:schemeClr val="bg1"/>
                </a:solidFill>
              </a:rPr>
              <a:t>Praha , </a:t>
            </a:r>
            <a:r>
              <a:rPr lang="cs-CZ" sz="2000" dirty="0" err="1">
                <a:solidFill>
                  <a:schemeClr val="bg1"/>
                </a:solidFill>
              </a:rPr>
              <a:t>Komenium</a:t>
            </a:r>
            <a:r>
              <a:rPr lang="cs-CZ" sz="2000" dirty="0">
                <a:solidFill>
                  <a:schemeClr val="bg1"/>
                </a:solidFill>
              </a:rPr>
              <a:t> 1991, 1. vydání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chemeClr val="bg1"/>
                </a:solidFill>
              </a:rPr>
              <a:t>     </a:t>
            </a:r>
            <a:r>
              <a:rPr lang="cs-CZ" sz="2000" dirty="0">
                <a:solidFill>
                  <a:schemeClr val="bg1"/>
                </a:solidFill>
              </a:rPr>
              <a:t>ISBN 80 – </a:t>
            </a:r>
            <a:r>
              <a:rPr lang="cs-CZ" sz="2000" dirty="0" smtClean="0">
                <a:solidFill>
                  <a:schemeClr val="bg1"/>
                </a:solidFill>
              </a:rPr>
              <a:t>85426-00-5, </a:t>
            </a:r>
            <a:r>
              <a:rPr lang="cs-CZ" sz="2000" dirty="0">
                <a:solidFill>
                  <a:schemeClr val="bg1"/>
                </a:solidFill>
              </a:rPr>
              <a:t>strany </a:t>
            </a:r>
            <a:r>
              <a:rPr lang="cs-CZ" sz="2000" dirty="0" smtClean="0">
                <a:solidFill>
                  <a:schemeClr val="bg1"/>
                </a:solidFill>
              </a:rPr>
              <a:t>5 – 48</a:t>
            </a:r>
          </a:p>
          <a:p>
            <a:pPr marL="457200" indent="-457200">
              <a:buClrTx/>
            </a:pPr>
            <a:r>
              <a:rPr lang="cs-CZ" sz="2000" dirty="0" smtClean="0">
                <a:solidFill>
                  <a:schemeClr val="bg1"/>
                </a:solidFill>
              </a:rPr>
              <a:t>KUBIK, Mariusz. Http://cz.wikipedia.org [</a:t>
            </a:r>
            <a:r>
              <a:rPr lang="cs-CZ" sz="2000" dirty="0">
                <a:solidFill>
                  <a:schemeClr val="bg1"/>
                </a:solidFill>
              </a:rPr>
              <a:t>online]. 13. 3. 2008, 11:29. </a:t>
            </a:r>
            <a:r>
              <a:rPr lang="cs-CZ" sz="2000" dirty="0" smtClean="0">
                <a:solidFill>
                  <a:schemeClr val="bg1"/>
                </a:solidFill>
              </a:rPr>
              <a:t>[cit. 2011-12-16 ] </a:t>
            </a:r>
            <a:r>
              <a:rPr lang="en-US" sz="2000" dirty="0" smtClean="0">
                <a:solidFill>
                  <a:schemeClr val="bg1"/>
                </a:solidFill>
              </a:rPr>
              <a:t>Soubor:2008.03.12</a:t>
            </a:r>
            <a:r>
              <a:rPr lang="en-US" sz="2000" dirty="0">
                <a:solidFill>
                  <a:schemeClr val="bg1"/>
                </a:solidFill>
              </a:rPr>
              <a:t>. </a:t>
            </a:r>
            <a:r>
              <a:rPr lang="en-US" sz="2000" dirty="0" err="1">
                <a:solidFill>
                  <a:schemeClr val="bg1"/>
                </a:solidFill>
              </a:rPr>
              <a:t>Pavel</a:t>
            </a:r>
            <a:r>
              <a:rPr lang="en-US" sz="2000" dirty="0">
                <a:solidFill>
                  <a:schemeClr val="bg1"/>
                </a:solidFill>
              </a:rPr>
              <a:t> </a:t>
            </a:r>
            <a:r>
              <a:rPr lang="en-US" sz="2000" dirty="0" err="1">
                <a:solidFill>
                  <a:schemeClr val="bg1"/>
                </a:solidFill>
              </a:rPr>
              <a:t>Kohout</a:t>
            </a:r>
            <a:r>
              <a:rPr lang="en-US" sz="2000" dirty="0">
                <a:solidFill>
                  <a:schemeClr val="bg1"/>
                </a:solidFill>
              </a:rPr>
              <a:t> by </a:t>
            </a:r>
            <a:r>
              <a:rPr lang="en-US" sz="2000" dirty="0" err="1">
                <a:solidFill>
                  <a:schemeClr val="bg1"/>
                </a:solidFill>
              </a:rPr>
              <a:t>Kubik</a:t>
            </a:r>
            <a:r>
              <a:rPr lang="en-US" sz="2000" dirty="0">
                <a:solidFill>
                  <a:schemeClr val="bg1"/>
                </a:solidFill>
              </a:rPr>
              <a:t> 02.JPG</a:t>
            </a:r>
            <a:r>
              <a:rPr lang="cs-CZ" sz="2000" dirty="0" smtClean="0">
                <a:solidFill>
                  <a:schemeClr val="bg1"/>
                </a:solidFill>
              </a:rPr>
              <a:t>. </a:t>
            </a:r>
            <a:r>
              <a:rPr lang="en-US" sz="2000" dirty="0" smtClean="0">
                <a:solidFill>
                  <a:schemeClr val="bg1"/>
                </a:solidFill>
              </a:rPr>
              <a:t>From Wikipedia, the free encyclopedia</a:t>
            </a:r>
            <a:r>
              <a:rPr lang="cs-CZ" sz="2000" dirty="0" smtClean="0">
                <a:solidFill>
                  <a:schemeClr val="bg1"/>
                </a:solidFill>
              </a:rPr>
              <a:t>. Dostupné z WWW: &lt;http://cs.wikipedia.org/wiki/Soubor:2008.03.12._Pavel_Kohout_by_Kubik_02.JPG&gt;.</a:t>
            </a:r>
          </a:p>
          <a:p>
            <a:pPr marL="457200" indent="-457200">
              <a:buClrTx/>
            </a:pPr>
            <a:r>
              <a:rPr lang="cs-CZ" sz="2000" dirty="0" smtClean="0">
                <a:solidFill>
                  <a:schemeClr val="bg1"/>
                </a:solidFill>
              </a:rPr>
              <a:t>KUBIK, Mariusz. Http://cz.wikipedia.org [</a:t>
            </a:r>
            <a:r>
              <a:rPr lang="cs-CZ" sz="2000" dirty="0">
                <a:solidFill>
                  <a:schemeClr val="bg1"/>
                </a:solidFill>
              </a:rPr>
              <a:t>online]. 13. 3. 2008, 11:30. </a:t>
            </a:r>
            <a:r>
              <a:rPr lang="cs-CZ" sz="2000" dirty="0" smtClean="0">
                <a:solidFill>
                  <a:schemeClr val="bg1"/>
                </a:solidFill>
              </a:rPr>
              <a:t>[cit. 2011-12-16 ] </a:t>
            </a:r>
            <a:r>
              <a:rPr lang="en-US" sz="2000" dirty="0" smtClean="0">
                <a:solidFill>
                  <a:schemeClr val="bg1"/>
                </a:solidFill>
              </a:rPr>
              <a:t>Soubor:2008.03.12.</a:t>
            </a:r>
            <a:r>
              <a:rPr lang="cs-CZ" sz="2000" dirty="0" smtClean="0">
                <a:solidFill>
                  <a:schemeClr val="bg1"/>
                </a:solidFill>
              </a:rPr>
              <a:t> </a:t>
            </a:r>
            <a:r>
              <a:rPr lang="en-US" sz="2000" dirty="0" smtClean="0">
                <a:solidFill>
                  <a:schemeClr val="bg1"/>
                </a:solidFill>
              </a:rPr>
              <a:t>Soubor:2008.03.12</a:t>
            </a:r>
            <a:r>
              <a:rPr lang="en-US" sz="2000" dirty="0">
                <a:solidFill>
                  <a:schemeClr val="bg1"/>
                </a:solidFill>
              </a:rPr>
              <a:t>. </a:t>
            </a:r>
            <a:r>
              <a:rPr lang="en-US" sz="2000" dirty="0" err="1">
                <a:solidFill>
                  <a:schemeClr val="bg1"/>
                </a:solidFill>
              </a:rPr>
              <a:t>Pavel</a:t>
            </a:r>
            <a:r>
              <a:rPr lang="en-US" sz="2000" dirty="0">
                <a:solidFill>
                  <a:schemeClr val="bg1"/>
                </a:solidFill>
              </a:rPr>
              <a:t> </a:t>
            </a:r>
            <a:r>
              <a:rPr lang="en-US" sz="2000" dirty="0" err="1">
                <a:solidFill>
                  <a:schemeClr val="bg1"/>
                </a:solidFill>
              </a:rPr>
              <a:t>Kohout</a:t>
            </a:r>
            <a:r>
              <a:rPr lang="en-US" sz="2000" dirty="0">
                <a:solidFill>
                  <a:schemeClr val="bg1"/>
                </a:solidFill>
              </a:rPr>
              <a:t> by </a:t>
            </a:r>
            <a:r>
              <a:rPr lang="en-US" sz="2000" dirty="0" err="1">
                <a:solidFill>
                  <a:schemeClr val="bg1"/>
                </a:solidFill>
              </a:rPr>
              <a:t>Kubik</a:t>
            </a:r>
            <a:r>
              <a:rPr lang="en-US" sz="2000" dirty="0">
                <a:solidFill>
                  <a:schemeClr val="bg1"/>
                </a:solidFill>
              </a:rPr>
              <a:t> 03.JPG</a:t>
            </a:r>
            <a:r>
              <a:rPr lang="cs-CZ" sz="2000" dirty="0" smtClean="0">
                <a:solidFill>
                  <a:schemeClr val="bg1"/>
                </a:solidFill>
              </a:rPr>
              <a:t>. </a:t>
            </a:r>
            <a:r>
              <a:rPr lang="en-US" sz="2000" dirty="0" smtClean="0">
                <a:solidFill>
                  <a:schemeClr val="bg1"/>
                </a:solidFill>
              </a:rPr>
              <a:t>From Wikipedia, the free encyclopedia</a:t>
            </a:r>
            <a:r>
              <a:rPr lang="cs-CZ" sz="2000" dirty="0" smtClean="0">
                <a:solidFill>
                  <a:schemeClr val="bg1"/>
                </a:solidFill>
              </a:rPr>
              <a:t>. Dostupné z WWW: &lt;http://cs.wikipedia.org/wiki/Soubor:2008.03.12._Pavel_Kohout_by_Kubik_03.JPG&gt;.</a:t>
            </a:r>
          </a:p>
          <a:p>
            <a:pPr marL="457200" indent="-457200">
              <a:buClrTx/>
            </a:pPr>
            <a:r>
              <a:rPr lang="cs-CZ" sz="2000" dirty="0" smtClean="0">
                <a:solidFill>
                  <a:schemeClr val="bg1"/>
                </a:solidFill>
              </a:rPr>
              <a:t>Ostatní </a:t>
            </a:r>
            <a:r>
              <a:rPr lang="cs-CZ" sz="2000" dirty="0">
                <a:solidFill>
                  <a:schemeClr val="bg1"/>
                </a:solidFill>
              </a:rPr>
              <a:t>obrázky a fotografie – kliparty </a:t>
            </a:r>
            <a:r>
              <a:rPr lang="cs-CZ" sz="2000" dirty="0" err="1">
                <a:solidFill>
                  <a:schemeClr val="bg1"/>
                </a:solidFill>
              </a:rPr>
              <a:t>office</a:t>
            </a:r>
            <a:r>
              <a:rPr lang="cs-CZ" sz="2000" dirty="0">
                <a:solidFill>
                  <a:schemeClr val="bg1"/>
                </a:solidFill>
              </a:rPr>
              <a:t>- www.office.com</a:t>
            </a:r>
            <a:endParaRPr lang="cs-CZ" sz="2000" dirty="0"/>
          </a:p>
          <a:p>
            <a:r>
              <a:rPr lang="cs-CZ" sz="1600" dirty="0">
                <a:solidFill>
                  <a:schemeClr val="bg1"/>
                </a:solidFill>
              </a:rPr>
              <a:t>NĚKTRÉ OBRÁZKY A FOTOGRAFIE JSOU VKLÁDÁNY OPAKOVANĚ</a:t>
            </a:r>
            <a:endParaRPr lang="cs-CZ" sz="2000" dirty="0">
              <a:solidFill>
                <a:srgbClr val="A22712"/>
              </a:solidFill>
            </a:endParaRPr>
          </a:p>
          <a:p>
            <a:pPr marL="0" indent="0">
              <a:buNone/>
            </a:pPr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9671160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Summer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Summer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3_Summer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4_Summer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402</TotalTime>
  <Words>540</Words>
  <Application>Microsoft Office PowerPoint</Application>
  <PresentationFormat>Předvádění na obrazovce (4:3)</PresentationFormat>
  <Paragraphs>88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Motiv</vt:lpstr>
      </vt:variant>
      <vt:variant>
        <vt:i4>5</vt:i4>
      </vt:variant>
      <vt:variant>
        <vt:lpstr>Nadpisy snímků</vt:lpstr>
      </vt:variant>
      <vt:variant>
        <vt:i4>11</vt:i4>
      </vt:variant>
    </vt:vector>
  </HeadingPairs>
  <TitlesOfParts>
    <vt:vector size="23" baseType="lpstr">
      <vt:lpstr>Algerian</vt:lpstr>
      <vt:lpstr>Arial</vt:lpstr>
      <vt:lpstr>Courier New</vt:lpstr>
      <vt:lpstr>Trebuchet MS</vt:lpstr>
      <vt:lpstr>Verdana</vt:lpstr>
      <vt:lpstr>Wingdings</vt:lpstr>
      <vt:lpstr>Wingdings 2</vt:lpstr>
      <vt:lpstr>Summer</vt:lpstr>
      <vt:lpstr>1_Summer</vt:lpstr>
      <vt:lpstr>2_Summer</vt:lpstr>
      <vt:lpstr>3_Summer</vt:lpstr>
      <vt:lpstr>4_Summer</vt:lpstr>
      <vt:lpstr>Prezentace aplikace PowerPoint</vt:lpstr>
      <vt:lpstr>ANOTACE</vt:lpstr>
      <vt:lpstr>Klíčová slova</vt:lpstr>
      <vt:lpstr>Pavel kohout</vt:lpstr>
      <vt:lpstr>SPISOVATELSKÁ JMENOVKA</vt:lpstr>
      <vt:lpstr>CHARTA 77</vt:lpstr>
      <vt:lpstr>Prezentace aplikace PowerPoint</vt:lpstr>
      <vt:lpstr>CO BYLA CHARTA 77</vt:lpstr>
      <vt:lpstr>ÚKOLY</vt:lpstr>
      <vt:lpstr>LITERÁRNÍ TERMÍNY</vt:lpstr>
      <vt:lpstr>CITACE: OBRÁZKY, FOTOGRAFIE, KRESBY</vt:lpstr>
    </vt:vector>
  </TitlesOfParts>
  <Company>HP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EU12</dc:creator>
  <cp:lastModifiedBy>Petra</cp:lastModifiedBy>
  <cp:revision>31</cp:revision>
  <dcterms:created xsi:type="dcterms:W3CDTF">2011-12-03T13:59:10Z</dcterms:created>
  <dcterms:modified xsi:type="dcterms:W3CDTF">2013-10-24T14:13:50Z</dcterms:modified>
</cp:coreProperties>
</file>