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14"/>
  </p:notesMasterIdLst>
  <p:sldIdLst>
    <p:sldId id="257" r:id="rId2"/>
    <p:sldId id="258" r:id="rId3"/>
    <p:sldId id="285" r:id="rId4"/>
    <p:sldId id="261" r:id="rId5"/>
    <p:sldId id="278" r:id="rId6"/>
    <p:sldId id="281" r:id="rId7"/>
    <p:sldId id="284" r:id="rId8"/>
    <p:sldId id="279" r:id="rId9"/>
    <p:sldId id="267" r:id="rId10"/>
    <p:sldId id="274" r:id="rId11"/>
    <p:sldId id="259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094F7-DE46-4734-82B1-9FB1A423D928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80A3DE-6CB9-4251-B132-DF413A138D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98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80A3DE-6CB9-4251-B132-DF413A138DC1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979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685365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B29DAAC-39AE-44FD-9892-D24A7D73E827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3D94F94-2317-4961-84AB-038F4F10B8B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ctenarskydenik/dila/_zprava/zbabelci-josef-skvorecky--73013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65060" y="1412776"/>
            <a:ext cx="8784976" cy="50167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63891F">
                    <a:lumMod val="50000"/>
                  </a:srgbClr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63891F">
                    <a:lumMod val="50000"/>
                  </a:srgbClr>
                </a:solidFill>
              </a:rPr>
              <a:t>ZEYEROVA 3354, 767 01 KROMĚŘÍŽ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pPr algn="ctr"/>
            <a:r>
              <a:rPr lang="cs-CZ" dirty="0">
                <a:solidFill>
                  <a:prstClr val="black"/>
                </a:solidFill>
              </a:rPr>
              <a:t>projekt v rámci vzdělávacího programu</a:t>
            </a:r>
          </a:p>
          <a:p>
            <a:pPr algn="ctr"/>
            <a:r>
              <a:rPr lang="cs-CZ" dirty="0">
                <a:solidFill>
                  <a:prstClr val="black"/>
                </a:solidFill>
              </a:rPr>
              <a:t>VZDĚLÁNÍ PRO KONKURENCESCHOPNOST</a:t>
            </a:r>
          </a:p>
          <a:p>
            <a:pPr algn="ctr"/>
            <a:endParaRPr lang="cs-CZ" dirty="0">
              <a:solidFill>
                <a:prstClr val="black"/>
              </a:solidFill>
            </a:endParaRPr>
          </a:p>
          <a:p>
            <a:pPr algn="ctr"/>
            <a:r>
              <a:rPr lang="cs-CZ" dirty="0">
                <a:solidFill>
                  <a:prstClr val="black"/>
                </a:solidFill>
              </a:rPr>
              <a:t>ŠABLONA ČÍSLO: III/2</a:t>
            </a:r>
          </a:p>
          <a:p>
            <a:pPr algn="ctr"/>
            <a:r>
              <a:rPr lang="cs-CZ" dirty="0">
                <a:solidFill>
                  <a:prstClr val="black"/>
                </a:solidFill>
              </a:rPr>
              <a:t>NÁZEV:  INOVACE A ZKVALITNĚNÍ VÝUKY PROSTŘEDNICTVÍM ICT</a:t>
            </a:r>
          </a:p>
          <a:p>
            <a:pPr algn="ctr"/>
            <a:endParaRPr lang="cs-CZ" dirty="0">
              <a:solidFill>
                <a:prstClr val="black"/>
              </a:solidFill>
            </a:endParaRPr>
          </a:p>
          <a:p>
            <a:r>
              <a:rPr lang="cs-CZ" b="1" dirty="0">
                <a:solidFill>
                  <a:prstClr val="black"/>
                </a:solidFill>
              </a:rPr>
              <a:t>PŘEDMĚT: JAZYK ČESKÝ</a:t>
            </a:r>
          </a:p>
          <a:p>
            <a:r>
              <a:rPr lang="cs-CZ" b="1" dirty="0">
                <a:solidFill>
                  <a:prstClr val="black"/>
                </a:solidFill>
              </a:rPr>
              <a:t>ROČNÍK: IX.</a:t>
            </a:r>
          </a:p>
          <a:p>
            <a:r>
              <a:rPr lang="cs-CZ" b="1" dirty="0">
                <a:solidFill>
                  <a:prstClr val="black"/>
                </a:solidFill>
              </a:rPr>
              <a:t>TÉMA: </a:t>
            </a:r>
            <a:r>
              <a:rPr lang="cs-CZ" b="1" dirty="0" smtClean="0">
                <a:solidFill>
                  <a:prstClr val="black"/>
                </a:solidFill>
              </a:rPr>
              <a:t>LITERATURA V EXILU A SAMIZDATU – ZDENA SALIVAROVÁ A</a:t>
            </a:r>
          </a:p>
          <a:p>
            <a:r>
              <a:rPr lang="cs-CZ" b="1" dirty="0">
                <a:solidFill>
                  <a:prstClr val="black"/>
                </a:solidFill>
              </a:rPr>
              <a:t> </a:t>
            </a:r>
            <a:r>
              <a:rPr lang="cs-CZ" b="1" dirty="0" smtClean="0">
                <a:solidFill>
                  <a:prstClr val="black"/>
                </a:solidFill>
              </a:rPr>
              <a:t>                                                      JOSEF </a:t>
            </a:r>
            <a:r>
              <a:rPr lang="cs-CZ" b="1" dirty="0">
                <a:solidFill>
                  <a:prstClr val="black"/>
                </a:solidFill>
              </a:rPr>
              <a:t>ŠKVORECKÝ</a:t>
            </a:r>
          </a:p>
          <a:p>
            <a:r>
              <a:rPr lang="cs-CZ" b="1" dirty="0">
                <a:solidFill>
                  <a:prstClr val="black"/>
                </a:solidFill>
              </a:rPr>
              <a:t>AUTOR: MGR. HANA GINTEROVÁ</a:t>
            </a:r>
          </a:p>
          <a:p>
            <a:r>
              <a:rPr lang="cs-CZ" b="1" dirty="0">
                <a:solidFill>
                  <a:prstClr val="black"/>
                </a:solidFill>
              </a:rPr>
              <a:t>DATUM VYTVOŘENÍ: </a:t>
            </a:r>
            <a:r>
              <a:rPr lang="cs-CZ" b="1" dirty="0" smtClean="0">
                <a:solidFill>
                  <a:prstClr val="black"/>
                </a:solidFill>
              </a:rPr>
              <a:t>17. 12. </a:t>
            </a:r>
            <a:r>
              <a:rPr lang="cs-CZ" b="1" dirty="0">
                <a:solidFill>
                  <a:prstClr val="black"/>
                </a:solidFill>
              </a:rPr>
              <a:t>2011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pPr algn="ctr"/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VY_32_INOVACE_60_HG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344" y="3789040"/>
            <a:ext cx="66749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85184"/>
            <a:ext cx="1366374" cy="85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19221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5238"/>
            <a:ext cx="7128792" cy="65745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ANOTACE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856984" cy="597666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PREZENTACE VYTVOŘENÁ ZA ÚČELEM DOPLNĚNÍ VÝKLADU UČIVA LITERATURA V EXILU A SAMIZDATU – ZDENA SALIVAROVÁ A JOSEF ŠKVORECKÝ</a:t>
            </a:r>
          </a:p>
          <a:p>
            <a:r>
              <a:rPr lang="cs-CZ" sz="2400" dirty="0" smtClean="0"/>
              <a:t>V PREZENTACI SE ŽÁCI SEZNÁMÍ: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S OSOBNOSTÍ A DÍLEM OBOU SPISOVATELŮ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S NAKLADATELSTVÍM SIXTY-EIGHT PUBLISHERS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S FILMOVÝMI ADAPTACEMI NĚKTERÝCH DĚL </a:t>
            </a:r>
          </a:p>
          <a:p>
            <a:pPr marL="0" indent="0" algn="ctr">
              <a:buNone/>
            </a:pPr>
            <a:r>
              <a:rPr lang="cs-CZ" sz="2400" dirty="0" smtClean="0"/>
              <a:t>V PREZENTACI JSOU OBSAŽENY  HYPERTEXTOVÉ ODKAZY</a:t>
            </a:r>
          </a:p>
          <a:p>
            <a:pPr marL="0" indent="0">
              <a:buNone/>
            </a:pPr>
            <a:r>
              <a:rPr lang="cs-CZ" sz="2400" dirty="0" smtClean="0"/>
              <a:t>Pilotáž: Prezentace pilotována ve třídách 9. ročníku. Tato prezentace je součástí bloku prezentací projektu Literatura v exilu a samizdatu. Využijte hypertextový odkaz vedoucí k záznamu poslechu románu Zbabělci, je žáky velmi dobře přijímán. V rámci prezentace pracují žáci s brožurkou o Josefu Škvoreckém a Zdeně Salivarové, ale můžete tuto prezentaci zařadit k doplnění výuky i bez této doplňující literatury.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790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87592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5540" y="1340768"/>
            <a:ext cx="8544932" cy="4872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EXILOVÁ LITERATURA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SAMIZDATOVÁ LITERATURA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SIXTY-EIGHT PUBLISHERS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FILMOVÝ PŘEPIS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ROMÁN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NOVELA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POVÍDKA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SERIÁL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191938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3501008"/>
            <a:ext cx="5112568" cy="3024336"/>
          </a:xfrm>
        </p:spPr>
        <p:txBody>
          <a:bodyPr/>
          <a:lstStyle/>
          <a:p>
            <a:r>
              <a:rPr lang="cs-CZ" sz="4800" dirty="0" smtClean="0">
                <a:solidFill>
                  <a:schemeClr val="accent2"/>
                </a:solidFill>
              </a:rPr>
              <a:t>Zdena Salivarová</a:t>
            </a:r>
            <a:r>
              <a:rPr lang="cs-CZ" sz="4800" dirty="0" smtClean="0">
                <a:solidFill>
                  <a:srgbClr val="00B050"/>
                </a:solidFill>
              </a:rPr>
              <a:t/>
            </a:r>
            <a:br>
              <a:rPr lang="cs-CZ" sz="4800" dirty="0" smtClean="0">
                <a:solidFill>
                  <a:srgbClr val="00B050"/>
                </a:solidFill>
              </a:rPr>
            </a:br>
            <a:r>
              <a:rPr lang="cs-CZ" sz="4800" dirty="0" smtClean="0">
                <a:solidFill>
                  <a:srgbClr val="00B050"/>
                </a:solidFill>
              </a:rPr>
              <a:t> </a:t>
            </a:r>
            <a:r>
              <a:rPr lang="cs-CZ" sz="4800" dirty="0" smtClean="0">
                <a:solidFill>
                  <a:schemeClr val="accent4">
                    <a:lumMod val="75000"/>
                  </a:schemeClr>
                </a:solidFill>
              </a:rPr>
              <a:t>Josef Škvorecký</a:t>
            </a:r>
            <a:endParaRPr lang="cs-CZ" sz="4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39552" y="332656"/>
            <a:ext cx="4536504" cy="9361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/>
              </a:rPr>
              <a:t>ČEŠTÍ </a:t>
            </a:r>
            <a:r>
              <a:rPr lang="cs-CZ" sz="2800" b="1" dirty="0">
                <a:solidFill>
                  <a:schemeClr val="bg1"/>
                </a:solidFill>
                <a:effectLst/>
              </a:rPr>
              <a:t>SPISOVATELÉ V EXILU </a:t>
            </a:r>
            <a:r>
              <a:rPr lang="cs-CZ" sz="2800" b="1" dirty="0" smtClean="0">
                <a:solidFill>
                  <a:schemeClr val="bg1"/>
                </a:solidFill>
                <a:effectLst/>
              </a:rPr>
              <a:t>A SAMIZDATU – </a:t>
            </a:r>
            <a:r>
              <a:rPr lang="cs-CZ" sz="2800" b="1" dirty="0">
                <a:solidFill>
                  <a:schemeClr val="bg1"/>
                </a:solidFill>
                <a:effectLst/>
              </a:rPr>
              <a:t>SKUPINA 5</a:t>
            </a:r>
          </a:p>
          <a:p>
            <a:endParaRPr lang="cs-CZ" sz="2400" b="1" dirty="0"/>
          </a:p>
        </p:txBody>
      </p:sp>
      <p:sp>
        <p:nvSpPr>
          <p:cNvPr id="2" name="Zástupný symbol pro obrázek 1"/>
          <p:cNvSpPr>
            <a:spLocks noGrp="1"/>
          </p:cNvSpPr>
          <p:nvPr>
            <p:ph type="pic" idx="13"/>
          </p:nvPr>
        </p:nvSpPr>
        <p:spPr/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5" name="Zástupný symbol pro obrázek 4"/>
          <p:cNvSpPr>
            <a:spLocks noGrp="1"/>
          </p:cNvSpPr>
          <p:nvPr>
            <p:ph type="pic" idx="14"/>
          </p:nvPr>
        </p:nvSpPr>
        <p:spPr>
          <a:xfrm>
            <a:off x="755576" y="1844824"/>
            <a:ext cx="2514600" cy="25146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08720"/>
            <a:ext cx="2919750" cy="4752528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4293096" cy="268318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00212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886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ŽIVOTNÍ OSUDY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/>
              <a:t>Během života vystřídal mnoho povolání, </a:t>
            </a:r>
            <a:r>
              <a:rPr lang="cs-CZ" dirty="0" smtClean="0"/>
              <a:t>spisovatelem až </a:t>
            </a:r>
            <a:r>
              <a:rPr lang="cs-CZ" dirty="0"/>
              <a:t>od roku 1963.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Po okupaci roku 1968 odjíždí na stipendijní pobyt do USA, </a:t>
            </a:r>
            <a:r>
              <a:rPr lang="cs-CZ" b="1" u="sng" dirty="0"/>
              <a:t>zůstává v exilu v Torontu </a:t>
            </a:r>
            <a:r>
              <a:rPr lang="cs-CZ" dirty="0"/>
              <a:t>- na místní univerzitě vede kurzy českého divadla a filmu, literatury a kreativního </a:t>
            </a:r>
            <a:r>
              <a:rPr lang="cs-CZ" dirty="0" smtClean="0"/>
              <a:t>psaní. </a:t>
            </a:r>
            <a:endParaRPr lang="cs-CZ" dirty="0"/>
          </a:p>
          <a:p>
            <a:pPr>
              <a:buFont typeface="Wingdings" pitchFamily="2" charset="2"/>
              <a:buChar char="ü"/>
            </a:pPr>
            <a:r>
              <a:rPr lang="cs-CZ" dirty="0"/>
              <a:t>S manželkou (Zdena Salivarová) zakládá </a:t>
            </a:r>
            <a:r>
              <a:rPr lang="cs-CZ" b="1" u="sng" dirty="0"/>
              <a:t>nakladatelství Sixty-</a:t>
            </a:r>
            <a:r>
              <a:rPr lang="cs-CZ" b="1" u="sng" dirty="0" err="1"/>
              <a:t>Eight</a:t>
            </a:r>
            <a:r>
              <a:rPr lang="cs-CZ" b="1" u="sng" dirty="0"/>
              <a:t> </a:t>
            </a:r>
            <a:r>
              <a:rPr lang="cs-CZ" b="1" u="sng" dirty="0" err="1"/>
              <a:t>Publishers</a:t>
            </a:r>
            <a:r>
              <a:rPr lang="cs-CZ" b="1" u="sng" dirty="0"/>
              <a:t> </a:t>
            </a:r>
            <a:r>
              <a:rPr lang="cs-CZ" dirty="0"/>
              <a:t>zaměřené především na vydávání české a slovenské </a:t>
            </a:r>
            <a:r>
              <a:rPr lang="cs-CZ" b="1" u="sng" dirty="0"/>
              <a:t>exilové a samizdatové literatury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Po roce 1989 ČSR často navštěvuje.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46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886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Spisovatelská jmenovka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sz="3600" b="1" dirty="0" smtClean="0"/>
              <a:t>ZDENA </a:t>
            </a:r>
            <a:r>
              <a:rPr lang="cs-CZ" sz="3600" b="1" dirty="0"/>
              <a:t>SALIVAROVÁ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manželka Škvoreckého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zpěvačka</a:t>
            </a:r>
          </a:p>
          <a:p>
            <a:pPr>
              <a:buFont typeface="Wingdings" pitchFamily="2" charset="2"/>
              <a:buChar char="v"/>
            </a:pPr>
            <a:r>
              <a:rPr lang="cs-CZ" b="1" dirty="0"/>
              <a:t>h</a:t>
            </a:r>
            <a:r>
              <a:rPr lang="cs-CZ" b="1" dirty="0" smtClean="0"/>
              <a:t>erečka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překladatelka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spisovatelka</a:t>
            </a:r>
          </a:p>
          <a:p>
            <a:pPr marL="0" indent="0">
              <a:buNone/>
            </a:pPr>
            <a:r>
              <a:rPr lang="cs-CZ" b="1" dirty="0" smtClean="0"/>
              <a:t>Dílo</a:t>
            </a:r>
            <a:r>
              <a:rPr lang="cs-CZ" dirty="0"/>
              <a:t>:  román: </a:t>
            </a:r>
            <a:r>
              <a:rPr lang="cs-CZ" sz="3200" b="1" dirty="0"/>
              <a:t>Honzlová </a:t>
            </a:r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139952" y="5888503"/>
            <a:ext cx="4392488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ZAPIŠTE SI DO SEŠITU</a:t>
            </a:r>
            <a:endParaRPr lang="cs-CZ" sz="3200" b="1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hkolackova\AppData\Local\Microsoft\Windows\Temporary Internet Files\Content.IE5\3IGX0MIJ\MC900198052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0888"/>
            <a:ext cx="2935751" cy="276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58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5688632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prstClr val="black"/>
                </a:solidFill>
              </a:rPr>
              <a:t>Filmový přepis novely Zdeny Salivarové o osudové lásce dvou mladých lidí v padesátých letech (1991</a:t>
            </a:r>
            <a:r>
              <a:rPr lang="cs-CZ" sz="2400" b="1" dirty="0" smtClean="0">
                <a:solidFill>
                  <a:prstClr val="black"/>
                </a:solidFill>
              </a:rPr>
              <a:t>).</a:t>
            </a:r>
          </a:p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 NEBE, PEKLO, RÁJ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2708920"/>
            <a:ext cx="7521415" cy="39703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b="1" dirty="0">
                <a:solidFill>
                  <a:schemeClr val="bg1"/>
                </a:solidFill>
              </a:rPr>
              <a:t>Soubor osmi povídek, nevšedně křehkých příběhů mladých lidí, pohybujících se mezi láskou a osamocením, veselostí a tragikou, malostí a velikostí.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1"/>
                </a:solidFill>
              </a:rPr>
              <a:t>Vedle </a:t>
            </a:r>
            <a:r>
              <a:rPr lang="cs-CZ" sz="2800" b="1" dirty="0">
                <a:solidFill>
                  <a:schemeClr val="bg1"/>
                </a:solidFill>
              </a:rPr>
              <a:t>úvodní stejnojmenné novely obsahuje knížka povídky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chemeClr val="bg1"/>
                </a:solidFill>
              </a:rPr>
              <a:t>Proč </a:t>
            </a:r>
            <a:r>
              <a:rPr lang="cs-CZ" sz="2800" b="1" dirty="0">
                <a:solidFill>
                  <a:schemeClr val="bg1"/>
                </a:solidFill>
              </a:rPr>
              <a:t>jsem tak krásně hrála </a:t>
            </a:r>
            <a:r>
              <a:rPr lang="cs-CZ" sz="2800" b="1" dirty="0" err="1">
                <a:solidFill>
                  <a:schemeClr val="bg1"/>
                </a:solidFill>
              </a:rPr>
              <a:t>Bruchův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koncert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chemeClr val="bg1"/>
                </a:solidFill>
              </a:rPr>
              <a:t>Na zájezdě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chemeClr val="bg1"/>
                </a:solidFill>
              </a:rPr>
              <a:t>Kdybys </a:t>
            </a:r>
            <a:r>
              <a:rPr lang="cs-CZ" sz="2800" b="1" dirty="0">
                <a:solidFill>
                  <a:schemeClr val="bg1"/>
                </a:solidFill>
              </a:rPr>
              <a:t>nepravosti </a:t>
            </a:r>
            <a:r>
              <a:rPr lang="cs-CZ" sz="2800" b="1" dirty="0" smtClean="0">
                <a:solidFill>
                  <a:schemeClr val="bg1"/>
                </a:solidFill>
              </a:rPr>
              <a:t>vážil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další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hkolackova\AppData\Local\Microsoft\Windows\Temporary Internet Files\Content.IE5\XA4QLDP0\MC900445013[1]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07899"/>
            <a:ext cx="1738442" cy="225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93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886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Spisovatelská jmenovka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JOSEF </a:t>
            </a:r>
            <a:r>
              <a:rPr lang="cs-CZ" b="1" dirty="0"/>
              <a:t>ŠKVORECKÝ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spisovatel</a:t>
            </a:r>
            <a:r>
              <a:rPr lang="cs-CZ" b="1" dirty="0"/>
              <a:t>, vydavatel a překladatel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v </a:t>
            </a:r>
            <a:r>
              <a:rPr lang="cs-CZ" b="1" dirty="0"/>
              <a:t>exilu v Torontu 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s </a:t>
            </a:r>
            <a:r>
              <a:rPr lang="cs-CZ" b="1" dirty="0"/>
              <a:t>manželkou (Zdena Salivarová) zakládá nakladatelství Sixty-</a:t>
            </a:r>
            <a:r>
              <a:rPr lang="cs-CZ" b="1" dirty="0" err="1"/>
              <a:t>Eight</a:t>
            </a:r>
            <a:r>
              <a:rPr lang="cs-CZ" b="1" dirty="0"/>
              <a:t> </a:t>
            </a:r>
            <a:r>
              <a:rPr lang="cs-CZ" b="1" dirty="0" err="1"/>
              <a:t>Publishers</a:t>
            </a:r>
            <a:r>
              <a:rPr lang="cs-CZ" b="1" dirty="0"/>
              <a:t> </a:t>
            </a:r>
          </a:p>
          <a:p>
            <a:pPr marL="0" indent="0">
              <a:buNone/>
            </a:pPr>
            <a:r>
              <a:rPr lang="cs-CZ" b="1" dirty="0"/>
              <a:t>Dílo: </a:t>
            </a:r>
            <a:r>
              <a:rPr lang="cs-CZ" dirty="0"/>
              <a:t>vynechte si 5 řádků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189900" y="5313344"/>
            <a:ext cx="4392488" cy="120032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UKÁZKA K POSLECHU </a:t>
            </a:r>
            <a:endParaRPr lang="cs-CZ" sz="2400" b="1" dirty="0">
              <a:solidFill>
                <a:prstClr val="black"/>
              </a:solidFill>
            </a:endParaRPr>
          </a:p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JOSEF ŠKVORECKÝ – </a:t>
            </a:r>
            <a:r>
              <a:rPr lang="cs-CZ" sz="2400" b="1" dirty="0" smtClean="0">
                <a:solidFill>
                  <a:prstClr val="black"/>
                </a:solidFill>
                <a:hlinkClick r:id="rId2"/>
              </a:rPr>
              <a:t>ROMÁN</a:t>
            </a:r>
            <a:r>
              <a:rPr lang="cs-CZ" sz="2400" b="1" dirty="0" smtClean="0">
                <a:solidFill>
                  <a:prstClr val="black"/>
                </a:solidFill>
              </a:rPr>
              <a:t> ZBABĚLCI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682676"/>
            <a:ext cx="3209067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ZAPIŠTE SI DO SEŠITU</a:t>
            </a:r>
            <a:endParaRPr lang="cs-CZ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5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07504" y="30591"/>
            <a:ext cx="9036496" cy="227754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Úkoly: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2000" b="1" dirty="0" smtClean="0">
                <a:solidFill>
                  <a:schemeClr val="bg1"/>
                </a:solidFill>
              </a:rPr>
              <a:t>1. </a:t>
            </a:r>
            <a:r>
              <a:rPr lang="cs-CZ" sz="2400" b="1" dirty="0" smtClean="0">
                <a:solidFill>
                  <a:schemeClr val="bg1"/>
                </a:solidFill>
              </a:rPr>
              <a:t>Prohlédněte si brožurku a fotografie v ní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2. Na straně 30 si přečtěte zatržený text o vzniku nakladatelství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3. Vypište do sešitu názvy knih Josefa Škvoreckého podle jejich obalů /na vynechané místo/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7" r="7756" b="7445"/>
          <a:stretch/>
        </p:blipFill>
        <p:spPr bwMode="auto">
          <a:xfrm>
            <a:off x="3088355" y="4056231"/>
            <a:ext cx="1565457" cy="2570417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80" y="2082691"/>
            <a:ext cx="1512121" cy="2530703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195" y="2132856"/>
            <a:ext cx="1454969" cy="2266252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4"/>
          <a:stretch/>
        </p:blipFill>
        <p:spPr bwMode="auto">
          <a:xfrm>
            <a:off x="6229364" y="4221088"/>
            <a:ext cx="1409957" cy="2447241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8" t="4760" r="14955" b="4760"/>
          <a:stretch/>
        </p:blipFill>
        <p:spPr bwMode="auto">
          <a:xfrm>
            <a:off x="0" y="4454738"/>
            <a:ext cx="1368152" cy="2266252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102" y="2132856"/>
            <a:ext cx="1431898" cy="2348313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0608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76966" y="476250"/>
            <a:ext cx="4759130" cy="193899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Televizní seriál „Hříchy pro diváky detektivek“ volně navazuje na adaptaci série povídek od Josefa Škvoreckého – „Hříchy pro pátera Knoxe“.</a:t>
            </a:r>
          </a:p>
        </p:txBody>
      </p:sp>
      <p:pic>
        <p:nvPicPr>
          <p:cNvPr id="4099" name="Picture 3" descr="C:\Users\hkolackova\AppData\Local\Microsoft\Windows\Temporary Internet Files\Content.IE5\38OAYQUA\MC900232339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1741"/>
            <a:ext cx="2466480" cy="19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kolackova\AppData\Local\Microsoft\Windows\Temporary Internet Files\Content.IE5\03ABCJ3J\MC900240509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796" y="3212976"/>
            <a:ext cx="3047450" cy="301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kolackova\AppData\Local\Microsoft\Windows\Temporary Internet Files\Content.IE5\XUXJTYN8\MC900300275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866" y="2924944"/>
            <a:ext cx="296733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62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87592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LITERÁRNÍ TERMÍNY</a:t>
            </a: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5540" y="1340768"/>
            <a:ext cx="8544932" cy="52565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EXILOVÁ LITERATURA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SAMIZDATOVÁ LITERATURA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SIXTY-EIGHT PUBLISHERS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FILMOVÝ PŘEPIS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ROMÁN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NOVELA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POVÍDKA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SERIÁL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1494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63677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CITACE: OBRÁZKY, FOTOGRAFIE, KRESBY</a:t>
            </a:r>
            <a:endParaRPr lang="cs-CZ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58878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2400" dirty="0" smtClean="0"/>
              <a:t>Krištofová, Zdeňka: </a:t>
            </a:r>
            <a:r>
              <a:rPr lang="cs-CZ" sz="2400" dirty="0"/>
              <a:t>Bílá místa české literatury – </a:t>
            </a:r>
            <a:r>
              <a:rPr lang="cs-CZ" sz="2400" dirty="0" smtClean="0"/>
              <a:t>Josef Škvorecký, Zdena Salivarová, </a:t>
            </a:r>
            <a:r>
              <a:rPr lang="cs-CZ" sz="2400" dirty="0"/>
              <a:t>Praha , </a:t>
            </a:r>
            <a:r>
              <a:rPr lang="cs-CZ" sz="2400" dirty="0" err="1"/>
              <a:t>Komenium</a:t>
            </a:r>
            <a:r>
              <a:rPr lang="cs-CZ" sz="2400" dirty="0"/>
              <a:t> </a:t>
            </a:r>
            <a:r>
              <a:rPr lang="cs-CZ" sz="2400" dirty="0" smtClean="0"/>
              <a:t>1990, </a:t>
            </a:r>
            <a:r>
              <a:rPr lang="cs-CZ" sz="2400" dirty="0"/>
              <a:t>1. </a:t>
            </a:r>
            <a:r>
              <a:rPr lang="cs-CZ" sz="2400" dirty="0" smtClean="0"/>
              <a:t>vydání,  ISBN </a:t>
            </a:r>
            <a:r>
              <a:rPr lang="cs-CZ" sz="2400" dirty="0"/>
              <a:t>80 – </a:t>
            </a:r>
            <a:r>
              <a:rPr lang="cs-CZ" sz="2400" dirty="0" smtClean="0"/>
              <a:t>85426-03-X, </a:t>
            </a:r>
            <a:r>
              <a:rPr lang="cs-CZ" sz="2400" dirty="0"/>
              <a:t>strany </a:t>
            </a:r>
            <a:r>
              <a:rPr lang="cs-CZ" sz="2400" dirty="0" smtClean="0"/>
              <a:t>5 – 40</a:t>
            </a:r>
          </a:p>
          <a:p>
            <a:pPr marL="457200" indent="-457200">
              <a:buClrTx/>
            </a:pPr>
            <a:r>
              <a:rPr lang="cs-CZ" sz="2400" dirty="0" smtClean="0">
                <a:solidFill>
                  <a:schemeClr val="bg1"/>
                </a:solidFill>
              </a:rPr>
              <a:t>HŮLKA, Jiří. Http://cz.wikipedia.org [</a:t>
            </a:r>
            <a:r>
              <a:rPr lang="cs-CZ" sz="2400" dirty="0">
                <a:solidFill>
                  <a:schemeClr val="bg1"/>
                </a:solidFill>
              </a:rPr>
              <a:t>online]. 30. 1. 2006, 22:32. </a:t>
            </a:r>
            <a:r>
              <a:rPr lang="cs-CZ" sz="2400" dirty="0" smtClean="0">
                <a:solidFill>
                  <a:schemeClr val="bg1"/>
                </a:solidFill>
              </a:rPr>
              <a:t>[cit. 2011-12-17 ] </a:t>
            </a:r>
            <a:r>
              <a:rPr lang="en-US" sz="2400" dirty="0" smtClean="0">
                <a:solidFill>
                  <a:schemeClr val="bg1"/>
                </a:solidFill>
              </a:rPr>
              <a:t>Soubor:2008.03.12.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Soubor:Josef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skvorecky.jpg</a:t>
            </a:r>
            <a:r>
              <a:rPr lang="cs-CZ" sz="2400" dirty="0" smtClean="0">
                <a:solidFill>
                  <a:schemeClr val="bg1"/>
                </a:solidFill>
              </a:rPr>
              <a:t>. </a:t>
            </a:r>
            <a:r>
              <a:rPr lang="en-US" sz="2400" dirty="0" smtClean="0">
                <a:solidFill>
                  <a:schemeClr val="bg1"/>
                </a:solidFill>
              </a:rPr>
              <a:t>From Wikipedia, the free encyclopedia</a:t>
            </a:r>
            <a:r>
              <a:rPr lang="cs-CZ" sz="2400" dirty="0" smtClean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sz="2400" dirty="0" err="1" smtClean="0">
                <a:solidFill>
                  <a:schemeClr val="bg1"/>
                </a:solidFill>
              </a:rPr>
              <a:t>Soubor:Josef_skvorecky.jpg</a:t>
            </a:r>
            <a:r>
              <a:rPr lang="cs-CZ" sz="2400" dirty="0" smtClean="0">
                <a:solidFill>
                  <a:schemeClr val="bg1"/>
                </a:solidFill>
              </a:rPr>
              <a:t>&gt;. </a:t>
            </a:r>
          </a:p>
          <a:p>
            <a:pPr marL="457200" indent="-457200">
              <a:buClrTx/>
            </a:pPr>
            <a:r>
              <a:rPr lang="cs-CZ" sz="2400" dirty="0" smtClean="0">
                <a:solidFill>
                  <a:schemeClr val="bg1"/>
                </a:solidFill>
              </a:rPr>
              <a:t>HŮLKA</a:t>
            </a:r>
            <a:r>
              <a:rPr lang="cs-CZ" sz="2400" dirty="0">
                <a:solidFill>
                  <a:schemeClr val="bg1"/>
                </a:solidFill>
              </a:rPr>
              <a:t>, Jiří. </a:t>
            </a:r>
            <a:r>
              <a:rPr lang="cs-CZ" sz="2400" dirty="0" smtClean="0">
                <a:solidFill>
                  <a:schemeClr val="bg1"/>
                </a:solidFill>
              </a:rPr>
              <a:t>Http:www.pwf.cz/rubriky/festival-2012 </a:t>
            </a:r>
            <a:r>
              <a:rPr lang="cs-CZ" sz="2400" dirty="0">
                <a:solidFill>
                  <a:schemeClr val="bg1"/>
                </a:solidFill>
              </a:rPr>
              <a:t>[online</a:t>
            </a:r>
            <a:r>
              <a:rPr lang="cs-CZ" sz="2400" dirty="0" smtClean="0">
                <a:solidFill>
                  <a:schemeClr val="bg1"/>
                </a:solidFill>
              </a:rPr>
              <a:t>].1991. </a:t>
            </a:r>
            <a:r>
              <a:rPr lang="cs-CZ" sz="2400" dirty="0">
                <a:solidFill>
                  <a:schemeClr val="bg1"/>
                </a:solidFill>
              </a:rPr>
              <a:t>[cit. 2011-12-17 ] </a:t>
            </a:r>
            <a:r>
              <a:rPr lang="en-US" sz="2400" dirty="0">
                <a:solidFill>
                  <a:schemeClr val="bg1"/>
                </a:solidFill>
              </a:rPr>
              <a:t>Soubor:2008.03.12. </a:t>
            </a:r>
            <a:r>
              <a:rPr lang="cs-CZ" sz="2400" dirty="0" smtClean="0">
                <a:solidFill>
                  <a:schemeClr val="bg1"/>
                </a:solidFill>
              </a:rPr>
              <a:t>Soubor: </a:t>
            </a:r>
            <a:r>
              <a:rPr lang="en-US" sz="2400" dirty="0" err="1" smtClean="0">
                <a:solidFill>
                  <a:schemeClr val="bg1"/>
                </a:solidFill>
              </a:rPr>
              <a:t>Zdena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Salivarová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Česká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republika</a:t>
            </a:r>
            <a:r>
              <a:rPr lang="en-US" sz="2400" dirty="0">
                <a:solidFill>
                  <a:schemeClr val="bg1"/>
                </a:solidFill>
              </a:rPr>
              <a:t>    FSP 1991</a:t>
            </a:r>
            <a:r>
              <a:rPr lang="cs-CZ" sz="2400" dirty="0" smtClean="0">
                <a:solidFill>
                  <a:schemeClr val="bg1"/>
                </a:solidFill>
              </a:rPr>
              <a:t>. </a:t>
            </a:r>
            <a:r>
              <a:rPr lang="en-US" sz="2400" dirty="0">
                <a:solidFill>
                  <a:schemeClr val="bg1"/>
                </a:solidFill>
              </a:rPr>
              <a:t>From Wikipedia, the free encyclopedia</a:t>
            </a:r>
            <a:r>
              <a:rPr lang="cs-CZ" sz="2400" dirty="0">
                <a:solidFill>
                  <a:schemeClr val="bg1"/>
                </a:solidFill>
              </a:rPr>
              <a:t>. Dostupné z WWW: &lt;http://www.pwf.cz/archivy/</a:t>
            </a:r>
            <a:r>
              <a:rPr lang="cs-CZ" sz="2400" dirty="0" err="1">
                <a:solidFill>
                  <a:schemeClr val="bg1"/>
                </a:solidFill>
              </a:rPr>
              <a:t>autori</a:t>
            </a:r>
            <a:r>
              <a:rPr lang="cs-CZ" sz="2400" dirty="0">
                <a:solidFill>
                  <a:schemeClr val="bg1"/>
                </a:solidFill>
              </a:rPr>
              <a:t>/</a:t>
            </a:r>
            <a:r>
              <a:rPr lang="cs-CZ" sz="2400" dirty="0" err="1">
                <a:solidFill>
                  <a:schemeClr val="bg1"/>
                </a:solidFill>
              </a:rPr>
              <a:t>zdena-salivarova</a:t>
            </a:r>
            <a:r>
              <a:rPr lang="cs-CZ" sz="2400" dirty="0">
                <a:solidFill>
                  <a:schemeClr val="bg1"/>
                </a:solidFill>
              </a:rPr>
              <a:t>/</a:t>
            </a:r>
            <a:r>
              <a:rPr lang="cs-CZ" sz="2400" dirty="0" err="1">
                <a:solidFill>
                  <a:schemeClr val="bg1"/>
                </a:solidFill>
              </a:rPr>
              <a:t>cz</a:t>
            </a:r>
            <a:r>
              <a:rPr lang="cs-CZ" sz="2400" dirty="0">
                <a:solidFill>
                  <a:schemeClr val="bg1"/>
                </a:solidFill>
              </a:rPr>
              <a:t>/&gt;. </a:t>
            </a:r>
          </a:p>
          <a:p>
            <a:pPr marL="457200" indent="-457200">
              <a:buClrTx/>
            </a:pPr>
            <a:r>
              <a:rPr lang="cs-CZ" sz="2400" dirty="0">
                <a:solidFill>
                  <a:schemeClr val="bg1"/>
                </a:solidFill>
              </a:rPr>
              <a:t>Ostatní obrázky a fotografie – kliparty </a:t>
            </a:r>
            <a:r>
              <a:rPr lang="cs-CZ" sz="2400" dirty="0" err="1">
                <a:solidFill>
                  <a:schemeClr val="bg1"/>
                </a:solidFill>
              </a:rPr>
              <a:t>office</a:t>
            </a:r>
            <a:r>
              <a:rPr lang="cs-CZ" sz="2400" dirty="0">
                <a:solidFill>
                  <a:schemeClr val="bg1"/>
                </a:solidFill>
              </a:rPr>
              <a:t>- </a:t>
            </a:r>
            <a:r>
              <a:rPr lang="cs-CZ" sz="2400" dirty="0" smtClean="0">
                <a:solidFill>
                  <a:schemeClr val="bg1"/>
                </a:solidFill>
              </a:rPr>
              <a:t>www.office.com</a:t>
            </a:r>
            <a:endParaRPr lang="cs-CZ" sz="2400" dirty="0"/>
          </a:p>
          <a:p>
            <a:r>
              <a:rPr lang="cs-CZ" sz="1800" dirty="0">
                <a:solidFill>
                  <a:schemeClr val="bg1"/>
                </a:solidFill>
              </a:rPr>
              <a:t>NĚKTRÉ OBRÁZKY A FOTOGRAFIE JSOU VKLÁDÁNY OPAKOVANĚ</a:t>
            </a:r>
            <a:endParaRPr lang="cs-CZ" sz="2400" dirty="0">
              <a:solidFill>
                <a:srgbClr val="A22712"/>
              </a:solidFill>
            </a:endParaRPr>
          </a:p>
          <a:p>
            <a:pPr marL="0" indent="0">
              <a:buNone/>
            </a:pPr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01180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534</Words>
  <Application>Microsoft Office PowerPoint</Application>
  <PresentationFormat>Předvádění na obrazovce (4:3)</PresentationFormat>
  <Paragraphs>100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Deluxe</vt:lpstr>
      <vt:lpstr>Prezentace aplikace PowerPoint</vt:lpstr>
      <vt:lpstr>ANOTACE</vt:lpstr>
      <vt:lpstr>KLÍČOVÁ SLOVA</vt:lpstr>
      <vt:lpstr>Zdena Salivarová  Josef Škvorecký</vt:lpstr>
      <vt:lpstr>ŽIVOTNÍ OSUDY</vt:lpstr>
      <vt:lpstr>Spisovatelská jmenovka</vt:lpstr>
      <vt:lpstr>Prezentace aplikace PowerPoint</vt:lpstr>
      <vt:lpstr>Spisovatelská jmenovka</vt:lpstr>
      <vt:lpstr>Prezentace aplikace PowerPoint</vt:lpstr>
      <vt:lpstr>Prezentace aplikace PowerPoint</vt:lpstr>
      <vt:lpstr>LITERÁRNÍ TERMÍNY</vt:lpstr>
      <vt:lpstr>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EU12</dc:creator>
  <cp:lastModifiedBy>H Koláčková</cp:lastModifiedBy>
  <cp:revision>27</cp:revision>
  <dcterms:created xsi:type="dcterms:W3CDTF">2011-12-03T14:12:25Z</dcterms:created>
  <dcterms:modified xsi:type="dcterms:W3CDTF">2012-05-25T09:35:43Z</dcterms:modified>
</cp:coreProperties>
</file>