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7" r:id="rId2"/>
    <p:sldId id="271" r:id="rId3"/>
    <p:sldId id="268" r:id="rId4"/>
    <p:sldId id="261" r:id="rId5"/>
    <p:sldId id="262" r:id="rId6"/>
    <p:sldId id="263" r:id="rId7"/>
    <p:sldId id="272" r:id="rId8"/>
    <p:sldId id="264" r:id="rId9"/>
    <p:sldId id="265" r:id="rId10"/>
    <p:sldId id="270" r:id="rId11"/>
    <p:sldId id="26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1DED9-BE89-43DD-85B9-07752070196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04B784-836A-44B8-B069-028B0F10FA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7333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C7DB66D-4E43-458A-B4F7-FBDB3EDC68B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3F88AC0-1692-4320-880E-BB89B2EC12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0"/>
            <a:ext cx="7632700" cy="841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/>
              <a:t>DIGITÁLNÍ UČEBNÍ MATERIÁL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2129302547"/>
              </p:ext>
            </p:extLst>
          </p:nvPr>
        </p:nvGraphicFramePr>
        <p:xfrm>
          <a:off x="179512" y="908719"/>
          <a:ext cx="7885509" cy="4623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4919"/>
                <a:gridCol w="4650590"/>
              </a:tblGrid>
              <a:tr h="46279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+mj-lt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+mj-lt"/>
                        </a:rPr>
                        <a:t>VY_7_INOVACE_TE 23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55256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Technologie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Pokrmy ze zvěřiny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Zvěřina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Ing. Vendulka Štěrbová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  <a:tr h="3250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06.01.2013</a:t>
                      </a:r>
                    </a:p>
                  </a:txBody>
                  <a:tcPr marL="91450" marR="91450" marT="45712" marB="45712"/>
                </a:tc>
              </a:tr>
              <a:tr h="100764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+mj-lt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+mj-lt"/>
                        </a:rPr>
                        <a:t>Prezentace seznamuje žáky  s charakteristikou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 rozdělením zvěřiny.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+mj-lt"/>
                        </a:rPr>
                        <a:t>Materiál je určen pro žáky 3. ročníku obor Gastronomie do předmětu „Technologie“.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3122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247528"/>
          </a:xfrm>
        </p:spPr>
        <p:txBody>
          <a:bodyPr>
            <a:prstTxWarp prst="textChevron">
              <a:avLst/>
            </a:prstTxWarp>
          </a:bodyPr>
          <a:lstStyle/>
          <a:p>
            <a:pPr algn="ctr"/>
            <a:r>
              <a:rPr lang="cs-CZ" dirty="0" smtClean="0"/>
              <a:t>zvěřina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2852936"/>
            <a:ext cx="5114778" cy="110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ROZDĚLENÍ</a:t>
            </a:r>
            <a:endParaRPr lang="cs-CZ" sz="4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U203ucitel.SOSGS\AppData\Local\Microsoft\Windows\Temporary Internet Files\Content.IE5\AF6B11LT\MC900030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2232249" cy="2715313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95050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maso volně lovených zvířat</a:t>
            </a:r>
          </a:p>
          <a:p>
            <a:r>
              <a:rPr lang="cs-CZ" dirty="0" smtClean="0"/>
              <a:t>(také zvěř ve farmovém chovu, chov v oborách)</a:t>
            </a:r>
          </a:p>
          <a:p>
            <a:r>
              <a:rPr lang="cs-CZ" dirty="0" smtClean="0"/>
              <a:t>poměrně aromatické</a:t>
            </a:r>
          </a:p>
          <a:p>
            <a:r>
              <a:rPr lang="cs-CZ" dirty="0" smtClean="0"/>
              <a:t>tužší</a:t>
            </a:r>
          </a:p>
          <a:p>
            <a:r>
              <a:rPr lang="cs-CZ" dirty="0" smtClean="0"/>
              <a:t>převážně libové (s výjimkou divokých prasat)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10621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lehce stravitelné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huť masa závisí na druhu a ročním období (lovu, nejlepší je ulovená na podzim), 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táří,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dležení,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ejchutnější maso je do dvou let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0519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zvěřiny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A) srstnatá:</a:t>
            </a:r>
          </a:p>
          <a:p>
            <a:r>
              <a:rPr lang="cs-CZ" dirty="0"/>
              <a:t>v</a:t>
            </a:r>
            <a:r>
              <a:rPr lang="cs-CZ" dirty="0" smtClean="0"/>
              <a:t>ysoká (spárkatá) – jelen, srnec, daněk,</a:t>
            </a:r>
          </a:p>
          <a:p>
            <a:r>
              <a:rPr lang="cs-CZ" dirty="0"/>
              <a:t>n</a:t>
            </a:r>
            <a:r>
              <a:rPr lang="cs-CZ" dirty="0" smtClean="0"/>
              <a:t>ízká – zajíc, divoký králík,</a:t>
            </a:r>
          </a:p>
          <a:p>
            <a:r>
              <a:rPr lang="cs-CZ" dirty="0"/>
              <a:t>č</a:t>
            </a:r>
            <a:r>
              <a:rPr lang="cs-CZ" dirty="0" smtClean="0"/>
              <a:t>erná – divoké prase,</a:t>
            </a:r>
          </a:p>
          <a:p>
            <a:r>
              <a:rPr lang="cs-CZ" dirty="0"/>
              <a:t>č</a:t>
            </a:r>
            <a:r>
              <a:rPr lang="cs-CZ" dirty="0" smtClean="0"/>
              <a:t>ervená – kamzík, muflon, medvěd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B) pernatá/nízká:</a:t>
            </a:r>
          </a:p>
          <a:p>
            <a:r>
              <a:rPr lang="cs-CZ" dirty="0"/>
              <a:t>l</a:t>
            </a:r>
            <a:r>
              <a:rPr lang="cs-CZ" dirty="0" smtClean="0"/>
              <a:t>esní – bažant, tetřívek,</a:t>
            </a:r>
          </a:p>
          <a:p>
            <a:r>
              <a:rPr lang="cs-CZ" dirty="0"/>
              <a:t>p</a:t>
            </a:r>
            <a:r>
              <a:rPr lang="cs-CZ" dirty="0" smtClean="0"/>
              <a:t>olní – koroptev, křepelka</a:t>
            </a:r>
          </a:p>
          <a:p>
            <a:r>
              <a:rPr lang="cs-CZ" dirty="0"/>
              <a:t>v</a:t>
            </a:r>
            <a:r>
              <a:rPr lang="cs-CZ" dirty="0" smtClean="0"/>
              <a:t>odní – divoká husa a kachna.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0195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 smtClean="0"/>
              <a:t>Rozdělení a použití jednotlivých částí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1) vysoká (spárkatá) zvěřina:</a:t>
            </a:r>
          </a:p>
          <a:p>
            <a:r>
              <a:rPr lang="cs-CZ" dirty="0" smtClean="0"/>
              <a:t>A) zadní maso – kýta, hřbet upravujeme:</a:t>
            </a:r>
          </a:p>
          <a:p>
            <a:r>
              <a:rPr lang="cs-CZ" dirty="0"/>
              <a:t>d</a:t>
            </a:r>
            <a:r>
              <a:rPr lang="cs-CZ" dirty="0" smtClean="0"/>
              <a:t>ušením – filé (plátky) nebo vcelku,</a:t>
            </a:r>
          </a:p>
          <a:p>
            <a:r>
              <a:rPr lang="cs-CZ" dirty="0"/>
              <a:t>p</a:t>
            </a:r>
            <a:r>
              <a:rPr lang="cs-CZ" dirty="0" smtClean="0"/>
              <a:t>ečením – přírodní pečeně, po myslivecku, na víně…,</a:t>
            </a:r>
          </a:p>
          <a:p>
            <a:r>
              <a:rPr lang="cs-CZ" dirty="0"/>
              <a:t>m</a:t>
            </a:r>
            <a:r>
              <a:rPr lang="cs-CZ" dirty="0" smtClean="0"/>
              <a:t>inutkové pokrmy – řízky, žebírka, medailonky,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8292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 smtClean="0"/>
              <a:t>Rozdělení a použití jednotlivých částí masa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700808"/>
            <a:ext cx="7488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B) přední maso (plec, krk, hrudí, pupek):</a:t>
            </a:r>
          </a:p>
          <a:p>
            <a:r>
              <a:rPr lang="cs-CZ" sz="2600" dirty="0" smtClean="0"/>
              <a:t>dušením – ragú, guláše.</a:t>
            </a:r>
          </a:p>
        </p:txBody>
      </p:sp>
      <p:pic>
        <p:nvPicPr>
          <p:cNvPr id="2051" name="Picture 3" descr="D:\MACEK PRÁCE\PLAKÁT MASO\zvěřina\obr vysoká zvěřin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068960"/>
            <a:ext cx="4397736" cy="338740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3568" y="5229200"/>
            <a:ext cx="15183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JELEN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/>
              <a:t>Rozdělení a použití jednotlivých částí masa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2) černá zvěřina:</a:t>
            </a:r>
          </a:p>
          <a:p>
            <a:endParaRPr lang="cs-CZ" b="1" dirty="0" smtClean="0"/>
          </a:p>
          <a:p>
            <a:r>
              <a:rPr lang="cs-CZ" dirty="0" smtClean="0"/>
              <a:t>A) zadní maso (kýta, pečeně):</a:t>
            </a:r>
          </a:p>
          <a:p>
            <a:r>
              <a:rPr lang="cs-CZ" dirty="0"/>
              <a:t>d</a:t>
            </a:r>
            <a:r>
              <a:rPr lang="cs-CZ" dirty="0" smtClean="0"/>
              <a:t>ušením nebo pečením – řízky, plátky, žebírka,</a:t>
            </a:r>
          </a:p>
          <a:p>
            <a:endParaRPr lang="cs-CZ" dirty="0" smtClean="0"/>
          </a:p>
          <a:p>
            <a:r>
              <a:rPr lang="cs-CZ" dirty="0" smtClean="0"/>
              <a:t>B) přední maso (plec, bok, hlava):</a:t>
            </a:r>
          </a:p>
          <a:p>
            <a:r>
              <a:rPr lang="cs-CZ" dirty="0"/>
              <a:t>d</a:t>
            </a:r>
            <a:r>
              <a:rPr lang="cs-CZ" dirty="0" smtClean="0"/>
              <a:t>ušením – guláše, ragú, perkelty,</a:t>
            </a:r>
          </a:p>
          <a:p>
            <a:r>
              <a:rPr lang="cs-CZ" dirty="0"/>
              <a:t>v</a:t>
            </a:r>
            <a:r>
              <a:rPr lang="cs-CZ" dirty="0" smtClean="0"/>
              <a:t>ařením – hlava (zaléváme do rosolu)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1900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/>
              <a:t>Rozdělení a použití jednotlivých částí masa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3) nízká zvěřina:</a:t>
            </a:r>
          </a:p>
          <a:p>
            <a:r>
              <a:rPr lang="cs-CZ" dirty="0" smtClean="0"/>
              <a:t>A) zadní maso (kýta, hřbet):</a:t>
            </a:r>
          </a:p>
          <a:p>
            <a:r>
              <a:rPr lang="cs-CZ" dirty="0"/>
              <a:t>d</a:t>
            </a:r>
            <a:r>
              <a:rPr lang="cs-CZ" dirty="0" smtClean="0"/>
              <a:t>ušením nebo pečením  – na cibuli, smetaně, slanině, víně,</a:t>
            </a:r>
          </a:p>
          <a:p>
            <a:endParaRPr lang="cs-CZ" dirty="0"/>
          </a:p>
          <a:p>
            <a:r>
              <a:rPr lang="cs-CZ" dirty="0" smtClean="0"/>
              <a:t>B) přední maso (plec, hrudí, krk):</a:t>
            </a:r>
          </a:p>
          <a:p>
            <a:r>
              <a:rPr lang="cs-CZ" dirty="0"/>
              <a:t>d</a:t>
            </a:r>
            <a:r>
              <a:rPr lang="cs-CZ" dirty="0" smtClean="0"/>
              <a:t>ušením – na slanině, na černo, ragú,</a:t>
            </a:r>
          </a:p>
          <a:p>
            <a:r>
              <a:rPr lang="cs-CZ" dirty="0"/>
              <a:t>d</a:t>
            </a:r>
            <a:r>
              <a:rPr lang="cs-CZ" dirty="0" smtClean="0"/>
              <a:t>alší použití - příprava paštik, do mletých mas.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971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MACEK PRÁCE\PLAKÁT MASO\zvěřina\obr černá zvěřin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4801949" cy="2160607"/>
          </a:xfrm>
          <a:prstGeom prst="rect">
            <a:avLst/>
          </a:prstGeom>
          <a:noFill/>
        </p:spPr>
      </p:pic>
      <p:pic>
        <p:nvPicPr>
          <p:cNvPr id="3075" name="Picture 3" descr="D:\MACEK PRÁCE\PLAKÁT MASO\zvěřina\obr nízká zvěř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40267" y="4437112"/>
            <a:ext cx="4044734" cy="196711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76470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DIVOKÉ PRASE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3356992"/>
            <a:ext cx="1390124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ZAJÍC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49527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dirty="0"/>
              <a:t>Rozdělení a použití jednotlivých částí masa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4) pernatá zvěřina:</a:t>
            </a:r>
          </a:p>
          <a:p>
            <a:endParaRPr lang="cs-CZ" b="1" dirty="0" smtClean="0"/>
          </a:p>
          <a:p>
            <a:r>
              <a:rPr lang="cs-CZ" dirty="0" smtClean="0"/>
              <a:t>Nejčastěji upravujeme bažanta,</a:t>
            </a:r>
          </a:p>
          <a:p>
            <a:r>
              <a:rPr lang="cs-CZ" dirty="0"/>
              <a:t>d</a:t>
            </a:r>
            <a:r>
              <a:rPr lang="cs-CZ" dirty="0" smtClean="0"/>
              <a:t>usíme na základech,</a:t>
            </a:r>
          </a:p>
          <a:p>
            <a:r>
              <a:rPr lang="cs-CZ" dirty="0"/>
              <a:t>p</a:t>
            </a:r>
            <a:r>
              <a:rPr lang="cs-CZ" dirty="0" smtClean="0"/>
              <a:t>ečením v troubě, na roštu, na rožni,</a:t>
            </a:r>
          </a:p>
          <a:p>
            <a:r>
              <a:rPr lang="cs-CZ" dirty="0" smtClean="0"/>
              <a:t>například – Bažant pečený na slanině, Bažant dušený se žampiony.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8792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913"/>
            <a:ext cx="7723584" cy="110648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Zdroje</a:t>
            </a:r>
            <a:endParaRPr lang="cs-CZ" sz="4400" b="1" dirty="0">
              <a:solidFill>
                <a:schemeClr val="tx1"/>
              </a:solidFill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36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Čermáková, Ludmila. </a:t>
            </a:r>
            <a:r>
              <a:rPr lang="cs-CZ" sz="2000" i="1" dirty="0" smtClean="0">
                <a:latin typeface="Trebuchet MS" pitchFamily="34" charset="0"/>
                <a:cs typeface="Times New Roman" pitchFamily="18" charset="0"/>
              </a:rPr>
              <a:t>Technologie</a:t>
            </a: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. Praha: nakladatelství Parta, 2002. ISBN 80-7320-016-3</a:t>
            </a:r>
          </a:p>
          <a:p>
            <a:pPr marL="0" indent="0">
              <a:buNone/>
              <a:defRPr/>
            </a:pPr>
            <a:endParaRPr lang="cs-CZ" sz="2000" dirty="0" smtClean="0">
              <a:latin typeface="Trebuchet MS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000" b="1" dirty="0" smtClean="0">
                <a:latin typeface="Trebuchet MS" pitchFamily="34" charset="0"/>
                <a:cs typeface="Times New Roman" pitchFamily="18" charset="0"/>
              </a:rPr>
              <a:t>Obrázky: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b="1" dirty="0" smtClean="0">
                <a:latin typeface="Trebuchet MS" pitchFamily="34" charset="0"/>
                <a:cs typeface="Times New Roman" pitchFamily="18" charset="0"/>
                <a:hlinkClick r:id="rId2"/>
              </a:rPr>
              <a:t>http://office.microsoft.com</a:t>
            </a:r>
            <a:r>
              <a:rPr lang="cs-CZ" sz="2000" b="1" dirty="0" smtClean="0">
                <a:latin typeface="Trebuchet MS" pitchFamily="34" charset="0"/>
                <a:cs typeface="Times New Roman" pitchFamily="18" charset="0"/>
              </a:rPr>
              <a:t>, Galerie Office, 06.01.2013</a:t>
            </a:r>
          </a:p>
        </p:txBody>
      </p:sp>
    </p:spTree>
    <p:extLst>
      <p:ext uri="{BB962C8B-B14F-4D97-AF65-F5344CB8AC3E}">
        <p14:creationId xmlns="" xmlns:p14="http://schemas.microsoft.com/office/powerpoint/2010/main" val="267382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159</TotalTime>
  <Words>490</Words>
  <Application>Microsoft Office PowerPoint</Application>
  <PresentationFormat>Předvádění na obrazovce (4:3)</PresentationFormat>
  <Paragraphs>93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 DIGITÁLNÍ UČEBNÍ MATERIÁL</vt:lpstr>
      <vt:lpstr>zvěřina</vt:lpstr>
      <vt:lpstr>Charakteristika</vt:lpstr>
      <vt:lpstr>Charakteristika</vt:lpstr>
      <vt:lpstr>dělení zvěřiny</vt:lpstr>
      <vt:lpstr>Rozdělení a použití jednotlivých částí masa</vt:lpstr>
      <vt:lpstr>Rozdělení a použití jednotlivých částí masa</vt:lpstr>
      <vt:lpstr>Rozdělení a použití jednotlivých částí masa</vt:lpstr>
      <vt:lpstr>Rozdělení a použití jednotlivých částí masa</vt:lpstr>
      <vt:lpstr>Snímek 10</vt:lpstr>
      <vt:lpstr>Rozdělení a použití jednotlivých částí masa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DIGITÁLNÍ UČEBNÍ MATERIÁL</dc:title>
  <dc:creator>Vendulka</dc:creator>
  <cp:lastModifiedBy>J.Konig</cp:lastModifiedBy>
  <cp:revision>29</cp:revision>
  <dcterms:created xsi:type="dcterms:W3CDTF">2013-04-04T12:09:50Z</dcterms:created>
  <dcterms:modified xsi:type="dcterms:W3CDTF">2013-06-13T16:16:36Z</dcterms:modified>
</cp:coreProperties>
</file>