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59" r:id="rId2"/>
    <p:sldId id="274" r:id="rId3"/>
    <p:sldId id="260" r:id="rId4"/>
    <p:sldId id="261" r:id="rId5"/>
    <p:sldId id="262" r:id="rId6"/>
    <p:sldId id="275" r:id="rId7"/>
    <p:sldId id="27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7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663885-1719-4CF2-9821-674D74FC58A5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F03BF0-1ECD-442B-B263-AD3D1799C1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9937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fld id="{68C8FD7A-43F9-48B1-88C9-03258CC1C915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D06341A0-C7DC-42BD-81DF-D70E896CB54D}" type="datetimeFigureOut">
              <a:rPr lang="cs-CZ" smtClean="0"/>
              <a:pPr/>
              <a:t>13.6.2013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FB53C4F9-33F9-43A2-83AA-709A45742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650" y="260350"/>
            <a:ext cx="7632700" cy="84137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b="1" dirty="0" smtClean="0">
                <a:latin typeface="Franklin Gothic Medium" pitchFamily="34" charset="0"/>
              </a:rPr>
              <a:t> </a:t>
            </a:r>
            <a:r>
              <a:rPr lang="cs-CZ" sz="4000" b="1" dirty="0" smtClean="0">
                <a:latin typeface="Candara" pitchFamily="34" charset="0"/>
              </a:rPr>
              <a:t>DIGITÁLNÍ UČEBNÍ MATERIÁL</a:t>
            </a:r>
            <a:endParaRPr lang="cs-CZ" sz="4000" b="1" dirty="0">
              <a:latin typeface="Candara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3465612654"/>
              </p:ext>
            </p:extLst>
          </p:nvPr>
        </p:nvGraphicFramePr>
        <p:xfrm>
          <a:off x="251520" y="1196751"/>
          <a:ext cx="8640960" cy="43613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32001"/>
                <a:gridCol w="5008959"/>
              </a:tblGrid>
              <a:tr h="448757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1200" dirty="0" smtClean="0">
                          <a:solidFill>
                            <a:schemeClr val="tx1"/>
                          </a:solidFill>
                          <a:latin typeface="Candara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Škola budoucnosti s využitím IT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480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VY_7_INOVACE_TE </a:t>
                      </a:r>
                      <a:r>
                        <a:rPr lang="cs-CZ" sz="1400" b="1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26</a:t>
                      </a:r>
                      <a:endParaRPr lang="cs-CZ" sz="1400" b="1" dirty="0" smtClean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51817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 služeb, Most, p. o.</a:t>
                      </a:r>
                      <a:endParaRPr lang="cs-CZ" sz="1400" b="1" dirty="0" smtClean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Technologie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Pokrmy z ryb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Ryby 1.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3.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Ing. Vendulka Štěrbová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1450" marR="91450" marT="45712" marB="45712"/>
                </a:tc>
              </a:tr>
              <a:tr h="30638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10.01.2013</a:t>
                      </a:r>
                    </a:p>
                  </a:txBody>
                  <a:tcPr marL="91450" marR="91450" marT="45712" marB="45712"/>
                </a:tc>
              </a:tr>
              <a:tr h="94491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1"/>
                        </a:solidFill>
                        <a:latin typeface="Candara" pitchFamily="34" charset="0"/>
                      </a:endParaRPr>
                    </a:p>
                  </a:txBody>
                  <a:tcPr marL="9526" marR="9526" marT="9523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Prezentace seznamuje žáky  s charakteristikou </a:t>
                      </a:r>
                      <a:r>
                        <a:rPr lang="cs-CZ" sz="1400" b="1" baseline="0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 a rozdělením ryb.  </a:t>
                      </a:r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Candara" pitchFamily="34" charset="0"/>
                        </a:rPr>
                        <a:t>Materiál je určen pro žáky 3. ročníku obor Gastronomie do předmětu „Technologie“. Slouží k procvičení učiva na interaktivní tabuli.</a:t>
                      </a:r>
                    </a:p>
                  </a:txBody>
                  <a:tcPr marL="91450" marR="91450" marT="45712" marB="45712"/>
                </a:tc>
              </a:tr>
            </a:tbl>
          </a:graphicData>
        </a:graphic>
      </p:graphicFrame>
      <p:pic>
        <p:nvPicPr>
          <p:cNvPr id="8233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684838"/>
            <a:ext cx="4791075" cy="1173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93225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2140148"/>
          </a:xfrm>
        </p:spPr>
        <p:txBody>
          <a:bodyPr>
            <a:prstTxWarp prst="textChevron">
              <a:avLst/>
            </a:prstTxWarp>
          </a:bodyPr>
          <a:lstStyle/>
          <a:p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Ryby 1.</a:t>
            </a:r>
            <a:endParaRPr lang="cs-CZ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pic>
        <p:nvPicPr>
          <p:cNvPr id="1027" name="Picture 3" descr="C:\Documents and Settings\Jarda\Local Settings\Temporary Internet Files\Content.IE5\4Z7HI3A7\MP9004465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492896"/>
            <a:ext cx="2863974" cy="3708744"/>
          </a:xfrm>
          <a:prstGeom prst="rect">
            <a:avLst/>
          </a:prstGeom>
          <a:ln>
            <a:noFill/>
          </a:ln>
          <a:effectLst>
            <a:glow rad="228600">
              <a:schemeClr val="accent4">
                <a:satMod val="175000"/>
                <a:alpha val="40000"/>
              </a:schemeClr>
            </a:glow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Rybí maso obsahuje: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plnohodnotné bílkoviny 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minerální látky – fosfor, jód, vápník</a:t>
            </a:r>
          </a:p>
          <a:p>
            <a:r>
              <a:rPr lang="cs-CZ" sz="2800" dirty="0">
                <a:solidFill>
                  <a:schemeClr val="tx1"/>
                </a:solidFill>
              </a:rPr>
              <a:t>v</a:t>
            </a:r>
            <a:r>
              <a:rPr lang="cs-CZ" sz="2800" dirty="0" smtClean="0">
                <a:solidFill>
                  <a:schemeClr val="tx1"/>
                </a:solidFill>
              </a:rPr>
              <a:t>itamíny – A, D</a:t>
            </a:r>
          </a:p>
          <a:p>
            <a:r>
              <a:rPr lang="cs-CZ" sz="2800" dirty="0">
                <a:solidFill>
                  <a:schemeClr val="tx1"/>
                </a:solidFill>
              </a:rPr>
              <a:t>m</a:t>
            </a:r>
            <a:r>
              <a:rPr lang="cs-CZ" sz="2800" dirty="0" smtClean="0">
                <a:solidFill>
                  <a:schemeClr val="tx1"/>
                </a:solidFill>
              </a:rPr>
              <a:t>aso je dobře stravitelné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Ryby – charakteristika a složení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20643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A) sladkovodní – 3 jakostní třídy</a:t>
            </a:r>
          </a:p>
          <a:p>
            <a:r>
              <a:rPr lang="cs-CZ" sz="2800" dirty="0" smtClean="0"/>
              <a:t>B) mořské </a:t>
            </a:r>
          </a:p>
          <a:p>
            <a:r>
              <a:rPr lang="cs-CZ" sz="2800" dirty="0" smtClean="0"/>
              <a:t>C) tažné 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Ryby - rozdělení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05632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7"/>
            <a:ext cx="7732381" cy="345069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jakostní třída - pstruh, štika, candát, sumec…</a:t>
            </a:r>
          </a:p>
          <a:p>
            <a:r>
              <a:rPr lang="cs-CZ" sz="2800" dirty="0" smtClean="0"/>
              <a:t>2. jakostní třída – kapr, lín…</a:t>
            </a:r>
          </a:p>
          <a:p>
            <a:r>
              <a:rPr lang="cs-CZ" sz="2800" dirty="0" smtClean="0"/>
              <a:t>3. jakostní třída – karas, cejn, mřenka…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Ryby – jakostní třídy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53140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1. Vařením</a:t>
            </a:r>
          </a:p>
          <a:p>
            <a:r>
              <a:rPr lang="cs-CZ" sz="2800" dirty="0" smtClean="0"/>
              <a:t>2. Dušením</a:t>
            </a:r>
          </a:p>
          <a:p>
            <a:r>
              <a:rPr lang="cs-CZ" sz="2800" dirty="0" smtClean="0"/>
              <a:t>3. Pečením</a:t>
            </a:r>
          </a:p>
          <a:p>
            <a:r>
              <a:rPr lang="cs-CZ" sz="2800" dirty="0" smtClean="0"/>
              <a:t>4. Smažením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Úprava ryb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000388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  <a:defRPr/>
            </a:pPr>
            <a:r>
              <a:rPr lang="cs-CZ" b="1" dirty="0" smtClean="0"/>
              <a:t>LITERATURA: </a:t>
            </a:r>
          </a:p>
          <a:p>
            <a:pPr>
              <a:defRPr/>
            </a:pPr>
            <a:r>
              <a:rPr lang="cs-CZ" sz="2000" dirty="0" smtClean="0"/>
              <a:t>Sedláčková, Hana. </a:t>
            </a:r>
            <a:r>
              <a:rPr lang="cs-CZ" sz="2000" i="1" dirty="0" smtClean="0"/>
              <a:t>Technologie přípravy pokrmů</a:t>
            </a:r>
            <a:r>
              <a:rPr lang="cs-CZ" sz="2000" dirty="0" smtClean="0"/>
              <a:t>. Praha: nakladatelství Fortuna, 2000. ISBN 80-7168-737-5</a:t>
            </a:r>
          </a:p>
          <a:p>
            <a:pPr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buFont typeface="Wingdings" pitchFamily="2" charset="2"/>
              <a:buNone/>
              <a:defRPr/>
            </a:pPr>
            <a:r>
              <a:rPr lang="cs-CZ" sz="2000" b="1" dirty="0" smtClean="0"/>
              <a:t>Obrázky: </a:t>
            </a:r>
          </a:p>
          <a:p>
            <a:pPr>
              <a:defRPr/>
            </a:pP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r>
              <a:rPr lang="cs-CZ" sz="2000" b="1" dirty="0" smtClean="0"/>
              <a:t>, </a:t>
            </a:r>
            <a:r>
              <a:rPr lang="cs-CZ" sz="2000" dirty="0" smtClean="0"/>
              <a:t>Galerie Office, 10.01.2013</a:t>
            </a:r>
          </a:p>
          <a:p>
            <a:pPr>
              <a:defRPr/>
            </a:pPr>
            <a:endParaRPr lang="cs-CZ" dirty="0" smtClean="0"/>
          </a:p>
          <a:p>
            <a:pPr>
              <a:buFont typeface="Wingdings" pitchFamily="2" charset="2"/>
              <a:buNone/>
              <a:defRPr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47</TotalTime>
  <Words>233</Words>
  <Application>Microsoft Office PowerPoint</Application>
  <PresentationFormat>Předvádění na obrazovce (4:3)</PresentationFormat>
  <Paragraphs>50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 DIGITÁLNÍ UČEBNÍ MATERIÁL</vt:lpstr>
      <vt:lpstr>Ryby 1.</vt:lpstr>
      <vt:lpstr>Ryby – charakteristika a složení</vt:lpstr>
      <vt:lpstr>Ryby - rozdělení</vt:lpstr>
      <vt:lpstr>Ryby – jakostní třídy</vt:lpstr>
      <vt:lpstr>Úprava ryb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Vendulka</dc:creator>
  <cp:lastModifiedBy>J.Konig</cp:lastModifiedBy>
  <cp:revision>17</cp:revision>
  <dcterms:created xsi:type="dcterms:W3CDTF">2013-03-07T07:39:37Z</dcterms:created>
  <dcterms:modified xsi:type="dcterms:W3CDTF">2013-06-13T15:27:16Z</dcterms:modified>
</cp:coreProperties>
</file>