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73" r:id="rId2"/>
    <p:sldId id="274" r:id="rId3"/>
    <p:sldId id="256" r:id="rId4"/>
    <p:sldId id="257" r:id="rId5"/>
    <p:sldId id="258" r:id="rId6"/>
    <p:sldId id="278" r:id="rId7"/>
    <p:sldId id="259" r:id="rId8"/>
    <p:sldId id="260" r:id="rId9"/>
    <p:sldId id="262" r:id="rId10"/>
    <p:sldId id="280" r:id="rId11"/>
    <p:sldId id="267" r:id="rId12"/>
    <p:sldId id="268" r:id="rId13"/>
    <p:sldId id="270" r:id="rId14"/>
    <p:sldId id="277" r:id="rId15"/>
    <p:sldId id="281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73002" autoAdjust="0"/>
  </p:normalViewPr>
  <p:slideViewPr>
    <p:cSldViewPr>
      <p:cViewPr varScale="1">
        <p:scale>
          <a:sx n="104" d="100"/>
          <a:sy n="104" d="100"/>
        </p:scale>
        <p:origin x="-102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B5192C-3FAB-415F-B74C-8116A8EA3484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9C095D-E70A-4A7E-A1A8-613D5070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9126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9C095D-E70A-4A7E-A1A8-613D5070FFE9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20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4031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1383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3556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59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7130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2170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569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9467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697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041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6549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4C759-6003-4D66-94B0-53DAEFA661DE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4D3ACF-BD5A-496C-A320-C43B4FED53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2914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868477870"/>
              </p:ext>
            </p:extLst>
          </p:nvPr>
        </p:nvGraphicFramePr>
        <p:xfrm>
          <a:off x="0" y="-4958"/>
          <a:ext cx="9144000" cy="6862958"/>
        </p:xfrm>
        <a:graphic>
          <a:graphicData uri="http://schemas.openxmlformats.org/presentationml/2006/ole">
            <p:oleObj spid="_x0000_s2069" name="Prezentace" r:id="rId3" imgW="2799742" imgH="2098542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88590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29600" cy="504056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/>
              <a:t>ANOTACE :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b="1" dirty="0"/>
              <a:t>a) PRÁCE JE URČENA </a:t>
            </a:r>
            <a:r>
              <a:rPr lang="cs-CZ" sz="2200" dirty="0"/>
              <a:t>pro žáky 9. ročníku</a:t>
            </a:r>
            <a:br>
              <a:rPr lang="cs-CZ" sz="22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b="1" dirty="0"/>
              <a:t>b) TÉMA : </a:t>
            </a:r>
            <a:r>
              <a:rPr lang="cs-CZ" sz="2200" dirty="0" smtClean="0"/>
              <a:t>ÚSTECKÝ </a:t>
            </a:r>
            <a:r>
              <a:rPr lang="cs-CZ" sz="2200" dirty="0"/>
              <a:t>KRAJ</a:t>
            </a:r>
            <a:br>
              <a:rPr lang="cs-CZ" sz="22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b="1" dirty="0"/>
              <a:t>c) CÍL : </a:t>
            </a:r>
            <a:r>
              <a:rPr lang="cs-CZ" sz="2200" dirty="0"/>
              <a:t>prohloubení znalostí o Ú</a:t>
            </a:r>
            <a:r>
              <a:rPr lang="cs-CZ" sz="2200" dirty="0" smtClean="0"/>
              <a:t>steckém </a:t>
            </a:r>
            <a:r>
              <a:rPr lang="cs-CZ" sz="2200" dirty="0"/>
              <a:t>kraji</a:t>
            </a:r>
            <a:br>
              <a:rPr lang="cs-CZ" sz="22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b="1" dirty="0"/>
              <a:t>d) POMŮCKY : </a:t>
            </a:r>
            <a:r>
              <a:rPr lang="cs-CZ" sz="2200" dirty="0"/>
              <a:t>školní atlas ČR, pracovní list, psací potřeby</a:t>
            </a:r>
            <a:br>
              <a:rPr lang="cs-CZ" sz="22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b="1" dirty="0"/>
              <a:t>e</a:t>
            </a:r>
            <a:r>
              <a:rPr lang="cs-CZ" sz="2200" b="1" dirty="0" smtClean="0"/>
              <a:t>) </a:t>
            </a:r>
            <a:r>
              <a:rPr lang="cs-CZ" sz="2200" b="1" dirty="0"/>
              <a:t>KLÍČOVÁ SLOVA : </a:t>
            </a:r>
            <a:r>
              <a:rPr lang="cs-CZ" sz="2200" dirty="0"/>
              <a:t>názvy měst, historických památek a přírodních </a:t>
            </a:r>
            <a:r>
              <a:rPr lang="cs-CZ" sz="2200" dirty="0" smtClean="0"/>
              <a:t>	zajímavostí</a:t>
            </a: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dirty="0">
                <a:solidFill>
                  <a:schemeClr val="tx2"/>
                </a:solidFill>
              </a:rPr>
              <a:t/>
            </a:r>
            <a:br>
              <a:rPr lang="cs-CZ" sz="2200" dirty="0">
                <a:solidFill>
                  <a:schemeClr val="tx2"/>
                </a:solidFill>
              </a:rPr>
            </a:br>
            <a:r>
              <a:rPr lang="cs-CZ" sz="2200" b="1" dirty="0"/>
              <a:t>f) PILOTÁŽ: </a:t>
            </a:r>
            <a:r>
              <a:rPr lang="cs-CZ" sz="2200" dirty="0" smtClean="0"/>
              <a:t>práce je součástí opakování probraného kraje. Žáci </a:t>
            </a:r>
            <a:r>
              <a:rPr lang="cs-CZ" sz="2200" dirty="0"/>
              <a:t>se </a:t>
            </a:r>
            <a:r>
              <a:rPr lang="cs-CZ" sz="2200" dirty="0" smtClean="0"/>
              <a:t>seznámili prezentovanými fotografiemi se </a:t>
            </a:r>
            <a:r>
              <a:rPr lang="cs-CZ" sz="2200" dirty="0"/>
              <a:t>zajímavými místy a  historickými </a:t>
            </a:r>
            <a:r>
              <a:rPr lang="cs-CZ" sz="2200" dirty="0" smtClean="0"/>
              <a:t>památkami  Ústeckého kraje. Velkou zajímavostí bylo pro ně povídání o stěhování  Mostu.</a:t>
            </a:r>
            <a:br>
              <a:rPr lang="cs-CZ" sz="2200" dirty="0" smtClean="0"/>
            </a:br>
            <a:r>
              <a:rPr lang="cs-CZ" sz="2200" dirty="0" smtClean="0"/>
              <a:t>V závěru práce vyznačovali do obrysové mapy zeměpisné pojmy a tím se zdokonalili v práci s atlasem. Při prezentaci přidali také </a:t>
            </a:r>
            <a:r>
              <a:rPr lang="cs-CZ" sz="2200" smtClean="0"/>
              <a:t>žáci své povídání </a:t>
            </a:r>
            <a:br>
              <a:rPr lang="cs-CZ" sz="2200" smtClean="0"/>
            </a:br>
            <a:r>
              <a:rPr lang="cs-CZ" sz="2200" smtClean="0"/>
              <a:t>o </a:t>
            </a:r>
            <a:r>
              <a:rPr lang="cs-CZ" sz="2200" dirty="0" smtClean="0"/>
              <a:t>návštěvě tohoto kraje.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dirty="0"/>
              <a:t>	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929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8800"/>
            <a:ext cx="9144000" cy="740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692150"/>
            <a:ext cx="7772400" cy="2979738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KRAJ ÚSTECKÝ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			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   </a:t>
            </a:r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</a:rPr>
              <a:t>POČET OBY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VATEL : 830 371</a:t>
            </a:r>
            <a:b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			    ROZLOHA : 5 335 km</a:t>
            </a:r>
            <a:r>
              <a:rPr lang="cs-CZ" sz="2800" b="1" baseline="30000" dirty="0" smtClean="0">
                <a:solidFill>
                  <a:schemeClr val="tx2">
                    <a:lumMod val="50000"/>
                  </a:schemeClr>
                </a:solidFill>
              </a:rPr>
              <a:t>2</a:t>
            </a:r>
            <a:endParaRPr lang="cs-CZ" b="1" baseline="30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5095" y="4509120"/>
            <a:ext cx="15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839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464" y="260648"/>
            <a:ext cx="9144000" cy="15701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Kraj protkaný řekami </a:t>
            </a:r>
            <a:br>
              <a:rPr lang="cs-CZ" dirty="0" smtClean="0"/>
            </a:br>
            <a:r>
              <a:rPr lang="cs-CZ" dirty="0" smtClean="0"/>
              <a:t>Labe, Ohře, Bílina a  Ploučnice </a:t>
            </a:r>
            <a:br>
              <a:rPr lang="cs-CZ" dirty="0" smtClean="0"/>
            </a:br>
            <a:r>
              <a:rPr lang="cs-CZ" dirty="0" smtClean="0"/>
              <a:t>s pozůstatky sopečné činnosti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899592" y="2204864"/>
            <a:ext cx="751036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217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Severní hranici kraje tvoří </a:t>
            </a:r>
            <a:r>
              <a:rPr lang="cs-CZ" sz="2800" b="1" dirty="0" smtClean="0"/>
              <a:t>Labské pískovce </a:t>
            </a:r>
            <a:r>
              <a:rPr lang="cs-CZ" sz="2800" dirty="0" smtClean="0"/>
              <a:t>s unikátními skalními městy, vnitrozemí vyplňují pohoří sopečného původu</a:t>
            </a:r>
            <a:endParaRPr lang="cs-CZ" sz="28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4294967295"/>
          </p:nvPr>
        </p:nvSpPr>
        <p:spPr>
          <a:xfrm>
            <a:off x="4752975" y="2133600"/>
            <a:ext cx="4391025" cy="1366838"/>
          </a:xfrm>
        </p:spPr>
        <p:txBody>
          <a:bodyPr>
            <a:normAutofit/>
          </a:bodyPr>
          <a:lstStyle/>
          <a:p>
            <a:r>
              <a:rPr lang="cs-CZ" dirty="0" smtClean="0"/>
              <a:t>  </a:t>
            </a:r>
            <a:r>
              <a:rPr lang="cs-CZ" sz="2000" dirty="0" smtClean="0"/>
              <a:t>   	</a:t>
            </a:r>
            <a:endParaRPr lang="cs-CZ" sz="20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4294967295"/>
          </p:nvPr>
        </p:nvSpPr>
        <p:spPr>
          <a:xfrm>
            <a:off x="0" y="1700213"/>
            <a:ext cx="8028384" cy="1008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		</a:t>
            </a:r>
            <a:r>
              <a:rPr lang="cs-CZ" sz="2400" b="1" dirty="0" smtClean="0"/>
              <a:t>NP ČESKÉ ŠVÝCARSKO  - PRAVČICKÁ BRÁNA</a:t>
            </a:r>
            <a:endParaRPr lang="cs-CZ" sz="2400" b="1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3856" y="2348880"/>
            <a:ext cx="7620000" cy="433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1118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083" y="170080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ČESKÉ STŘEDOHOŘÍ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MILEŠOVKA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215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31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619672" y="1772816"/>
            <a:ext cx="6034159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-1188640" y="404664"/>
            <a:ext cx="10945216" cy="576262"/>
          </a:xfrm>
        </p:spPr>
        <p:txBody>
          <a:bodyPr>
            <a:noAutofit/>
          </a:bodyPr>
          <a:lstStyle/>
          <a:p>
            <a:pPr marL="1234440" lvl="4" indent="0">
              <a:buNone/>
            </a:pPr>
            <a:r>
              <a:rPr lang="cs-CZ" sz="3600" b="1" dirty="0" smtClean="0"/>
              <a:t> Ústí nad Labem </a:t>
            </a:r>
            <a:r>
              <a:rPr lang="cs-CZ" sz="3600" dirty="0"/>
              <a:t>	</a:t>
            </a:r>
            <a:r>
              <a:rPr lang="cs-CZ" sz="3600" dirty="0" smtClean="0"/>
              <a:t> Mariánská skála a údolí Labe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7261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549275"/>
            <a:ext cx="8229600" cy="143986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</a:t>
            </a:r>
            <a:r>
              <a:rPr lang="cs-CZ" b="1" dirty="0" smtClean="0"/>
              <a:t> ŽATEC </a:t>
            </a:r>
            <a:r>
              <a:rPr lang="cs-CZ" dirty="0" smtClean="0"/>
              <a:t>náměstí Maxmiliána Hošťálka</a:t>
            </a:r>
            <a:br>
              <a:rPr lang="cs-CZ" dirty="0" smtClean="0"/>
            </a:br>
            <a:r>
              <a:rPr lang="cs-CZ" dirty="0" smtClean="0"/>
              <a:t>           (</a:t>
            </a:r>
            <a:r>
              <a:rPr lang="cs-CZ" sz="3600" dirty="0" smtClean="0"/>
              <a:t>seriálové Náměstíčko)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619672" y="548680"/>
            <a:ext cx="603408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728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229600" cy="1009650"/>
          </a:xfrm>
        </p:spPr>
        <p:txBody>
          <a:bodyPr>
            <a:normAutofit/>
          </a:bodyPr>
          <a:lstStyle/>
          <a:p>
            <a:r>
              <a:rPr lang="cs-CZ" b="1" dirty="0" smtClean="0"/>
              <a:t>   Litoměřice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5613"/>
            <a:ext cx="7620000" cy="5931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1573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825" y="1124744"/>
            <a:ext cx="8388350" cy="558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6" algn="ctr" rtl="0">
              <a:spcBef>
                <a:spcPct val="0"/>
              </a:spcBef>
            </a:pPr>
            <a:r>
              <a:rPr lang="cs-CZ" sz="2300" b="1" dirty="0" smtClean="0"/>
              <a:t>MOST		 </a:t>
            </a:r>
            <a:r>
              <a:rPr lang="cs-CZ" sz="2300" smtClean="0"/>
              <a:t>KOSTEL </a:t>
            </a:r>
            <a:r>
              <a:rPr lang="cs-CZ" sz="2300" smtClean="0"/>
              <a:t>NANEBEVZETÍ </a:t>
            </a:r>
            <a:r>
              <a:rPr lang="cs-CZ" sz="2300" dirty="0" smtClean="0"/>
              <a:t>PANNY MARIE</a:t>
            </a:r>
            <a:r>
              <a:rPr lang="cs-CZ" sz="2300" b="1" dirty="0" smtClean="0"/>
              <a:t/>
            </a:r>
            <a:br>
              <a:rPr lang="cs-CZ" sz="2300" b="1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656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text 9"/>
          <p:cNvSpPr>
            <a:spLocks noGrp="1"/>
          </p:cNvSpPr>
          <p:nvPr>
            <p:ph type="body" sz="quarter" idx="4294967295"/>
          </p:nvPr>
        </p:nvSpPr>
        <p:spPr>
          <a:xfrm>
            <a:off x="4464050" y="620713"/>
            <a:ext cx="4679950" cy="863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706090"/>
          </a:xfrm>
        </p:spPr>
        <p:txBody>
          <a:bodyPr>
            <a:normAutofit/>
          </a:bodyPr>
          <a:lstStyle/>
          <a:p>
            <a:pPr algn="just"/>
            <a:r>
              <a:rPr lang="cs-CZ" sz="4000" dirty="0" smtClean="0"/>
              <a:t>      ZÁMEK  </a:t>
            </a:r>
            <a:r>
              <a:rPr lang="cs-CZ" sz="4000" b="1" dirty="0" smtClean="0"/>
              <a:t>TEPLICE</a:t>
            </a:r>
            <a:endParaRPr lang="cs-CZ" sz="40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121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7056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DĚČÍN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pohled na zámek z Pastýřské stěny 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554920" y="1600200"/>
            <a:ext cx="6034159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2949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PRUNÉŘOV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7988323" cy="54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0030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481054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PRACOVNÍ LIST :</a:t>
            </a:r>
            <a:br>
              <a:rPr lang="cs-CZ" sz="3200" b="1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b="1" dirty="0" smtClean="0"/>
              <a:t>DO OBRYSU KRAJE </a:t>
            </a:r>
            <a:r>
              <a:rPr lang="cs-CZ" sz="3200" dirty="0" smtClean="0"/>
              <a:t>(OBKRESLI Z UČEBNICE STR. 55) </a:t>
            </a:r>
            <a:r>
              <a:rPr lang="cs-CZ" sz="3200" b="1" dirty="0" smtClean="0"/>
              <a:t>VYZNAČ :</a:t>
            </a:r>
            <a:br>
              <a:rPr lang="cs-CZ" sz="3200" b="1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1. řeky – Labe, Ohře, Ploučnice, Kamenice, Bílina</a:t>
            </a:r>
            <a:br>
              <a:rPr lang="cs-CZ" sz="3200" dirty="0" smtClean="0"/>
            </a:br>
            <a:r>
              <a:rPr lang="cs-CZ" sz="3200" dirty="0" smtClean="0"/>
              <a:t>2. horopisné celky: Dolnooharská tabule,</a:t>
            </a:r>
            <a:br>
              <a:rPr lang="cs-CZ" sz="3200" dirty="0" smtClean="0"/>
            </a:br>
            <a:r>
              <a:rPr lang="cs-CZ" sz="3200" dirty="0" smtClean="0"/>
              <a:t>		 	     Krušné hory, Děčínská vrchovina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3. prezentovaná místa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85925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2348" y="0"/>
            <a:ext cx="914634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ZDROJE INFORMACÍ  :</a:t>
            </a:r>
            <a:br>
              <a:rPr lang="cs-CZ" dirty="0"/>
            </a:b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 err="1"/>
              <a:t>uživatel,Timichal</a:t>
            </a:r>
            <a:r>
              <a:rPr lang="cs-CZ" dirty="0"/>
              <a:t>. Http://cs.wikipedia.org [online]. 24. 2. 2008, 08:02[cit. 2012-02-04]. </a:t>
            </a:r>
            <a:r>
              <a:rPr lang="cs-CZ" dirty="0" err="1"/>
              <a:t>Soubor:Ustecky</a:t>
            </a:r>
            <a:r>
              <a:rPr lang="cs-CZ" dirty="0"/>
              <a:t> kraj (okresy).</a:t>
            </a:r>
            <a:r>
              <a:rPr lang="cs-CZ" dirty="0" err="1"/>
              <a:t>svg.Dostupné</a:t>
            </a:r>
            <a:r>
              <a:rPr lang="cs-CZ" dirty="0"/>
              <a:t> z WWW: &lt;http://cs.wikipedia.org/wiki/Soubor:Ustecky_kraj_%28okresy%29.svg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uživatel, </a:t>
            </a:r>
            <a:r>
              <a:rPr lang="cs-CZ" dirty="0" err="1"/>
              <a:t>Ragimiri</a:t>
            </a:r>
            <a:r>
              <a:rPr lang="cs-CZ" dirty="0"/>
              <a:t>. Http://cs.wikipedia.org [online]. 21. 5. 2007, 19:57[cit. 2012-02-04]. </a:t>
            </a:r>
            <a:r>
              <a:rPr lang="cs-CZ" dirty="0" err="1"/>
              <a:t>Soubor:Usti</a:t>
            </a:r>
            <a:r>
              <a:rPr lang="cs-CZ" dirty="0"/>
              <a:t> nad Labem Region </a:t>
            </a:r>
            <a:r>
              <a:rPr lang="cs-CZ" dirty="0" err="1"/>
              <a:t>CoA</a:t>
            </a:r>
            <a:r>
              <a:rPr lang="cs-CZ" dirty="0"/>
              <a:t> </a:t>
            </a:r>
            <a:r>
              <a:rPr lang="cs-CZ" dirty="0" err="1"/>
              <a:t>CZ.svg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Soubor:Usti_nad_Labem_Region_CoA_CZ.svg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 err="1"/>
              <a:t>uživatel,Adam</a:t>
            </a:r>
            <a:r>
              <a:rPr lang="cs-CZ" dirty="0"/>
              <a:t> </a:t>
            </a:r>
            <a:r>
              <a:rPr lang="cs-CZ" dirty="0" err="1"/>
              <a:t>Hauner</a:t>
            </a:r>
            <a:r>
              <a:rPr lang="cs-CZ" dirty="0"/>
              <a:t>. Http://cs.wikipedia.org [online].24. 3. 2007, 17:34[cit. 2012-02-04]. </a:t>
            </a:r>
            <a:r>
              <a:rPr lang="cs-CZ" dirty="0" err="1"/>
              <a:t>Soubor:Labe</a:t>
            </a:r>
            <a:r>
              <a:rPr lang="cs-CZ" dirty="0"/>
              <a:t> u </a:t>
            </a:r>
            <a:r>
              <a:rPr lang="cs-CZ" dirty="0" err="1"/>
              <a:t>Lovosic.jpg.Dostupné</a:t>
            </a:r>
            <a:r>
              <a:rPr lang="cs-CZ" dirty="0"/>
              <a:t> z WWW:</a:t>
            </a:r>
            <a:br>
              <a:rPr lang="cs-CZ" dirty="0"/>
            </a:br>
            <a:r>
              <a:rPr lang="cs-CZ" dirty="0"/>
              <a:t> &lt; http://cs.wikipedia.org/wiki/Soubor:Labe_u_Lovosic.jpg 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uživatel, </a:t>
            </a:r>
            <a:r>
              <a:rPr lang="cs-CZ" dirty="0" err="1"/>
              <a:t>Huhulenik</a:t>
            </a:r>
            <a:r>
              <a:rPr lang="cs-CZ" dirty="0"/>
              <a:t>. Http://cs.wikipedia.org [online]. 14. 5. 2011, 17:25[cit. 2012-02-04]. </a:t>
            </a:r>
            <a:r>
              <a:rPr lang="cs-CZ" dirty="0" err="1"/>
              <a:t>Soubor:Pravčická</a:t>
            </a:r>
            <a:r>
              <a:rPr lang="cs-CZ" dirty="0"/>
              <a:t> brána (2).</a:t>
            </a:r>
            <a:r>
              <a:rPr lang="cs-CZ" dirty="0" err="1"/>
              <a:t>jpg</a:t>
            </a:r>
            <a:r>
              <a:rPr lang="cs-CZ" dirty="0"/>
              <a:t>. Dostupné z WWW: &lt;http://cs.wikipedia.org/wiki/Soubor:Prav%C4%8Dick%C3%A1_br%C3%A1na_%282%29.jpg</a:t>
            </a:r>
            <a:r>
              <a:rPr lang="cs-CZ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uživatel, </a:t>
            </a:r>
            <a:r>
              <a:rPr lang="cs-CZ" dirty="0" err="1"/>
              <a:t>Karelj</a:t>
            </a:r>
            <a:r>
              <a:rPr lang="cs-CZ" dirty="0"/>
              <a:t>. Http://cs.wikipedia.org [online]. 20. 2. 2008, 20:15[cit. 2012-02-04]. </a:t>
            </a:r>
            <a:r>
              <a:rPr lang="cs-CZ" dirty="0" err="1"/>
              <a:t>Soubor:Usti</a:t>
            </a:r>
            <a:r>
              <a:rPr lang="cs-CZ" dirty="0"/>
              <a:t> skala.jpg. Dostupné z WWW: &lt;http://cs.wikipedia.org/wiki/</a:t>
            </a:r>
            <a:r>
              <a:rPr lang="cs-CZ" dirty="0" err="1"/>
              <a:t>Soubor:Usti_skala.jpg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uživatel, </a:t>
            </a:r>
            <a:r>
              <a:rPr lang="cs-CZ" dirty="0" err="1"/>
              <a:t>Miaow</a:t>
            </a:r>
            <a:r>
              <a:rPr lang="cs-CZ" dirty="0"/>
              <a:t> </a:t>
            </a:r>
            <a:r>
              <a:rPr lang="cs-CZ" dirty="0" err="1"/>
              <a:t>Miaow</a:t>
            </a:r>
            <a:r>
              <a:rPr lang="cs-CZ" dirty="0"/>
              <a:t>. Http://cs.wikipedia.org [online]. 12. 12. 2006, 09:58[cit. 2012-02-04]. </a:t>
            </a:r>
            <a:r>
              <a:rPr lang="cs-CZ" dirty="0" err="1"/>
              <a:t>Soubor:Zatec</a:t>
            </a:r>
            <a:r>
              <a:rPr lang="cs-CZ" dirty="0"/>
              <a:t> CZ </a:t>
            </a:r>
            <a:r>
              <a:rPr lang="cs-CZ" dirty="0" err="1"/>
              <a:t>namesti</a:t>
            </a:r>
            <a:r>
              <a:rPr lang="cs-CZ" dirty="0"/>
              <a:t> Svobody PICT2967.jpg. Dostupné z WWW: &lt;http://cs.wikipedia.org/wiki/Soubor:Zatec_CZ_namesti_Svobody_PICT2967.jpg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uživatel, </a:t>
            </a:r>
            <a:r>
              <a:rPr lang="cs-CZ" dirty="0" err="1"/>
              <a:t>Miaow</a:t>
            </a:r>
            <a:r>
              <a:rPr lang="cs-CZ" dirty="0"/>
              <a:t> </a:t>
            </a:r>
            <a:r>
              <a:rPr lang="cs-CZ" dirty="0" err="1"/>
              <a:t>Miaow</a:t>
            </a:r>
            <a:r>
              <a:rPr lang="cs-CZ" dirty="0"/>
              <a:t>. Http://cs.wikipedia.org [online]. 12. 4. 2005, 03:16[cit. 2012-02-04]. </a:t>
            </a:r>
            <a:r>
              <a:rPr lang="cs-CZ" dirty="0" err="1"/>
              <a:t>Soubor:Litomerice</a:t>
            </a:r>
            <a:r>
              <a:rPr lang="cs-CZ" dirty="0"/>
              <a:t> </a:t>
            </a:r>
            <a:r>
              <a:rPr lang="cs-CZ" dirty="0" err="1"/>
              <a:t>main</a:t>
            </a:r>
            <a:r>
              <a:rPr lang="cs-CZ" dirty="0"/>
              <a:t> square 03.JPG. Dostupné z WWW: &lt;http://cs.wikipedia.org/wiki/Soubor:Litomerice_main_square_03.JPG&gt;.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694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0646"/>
            <a:ext cx="91440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6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 err="1" smtClean="0"/>
              <a:t>uživatel,Aktron</a:t>
            </a:r>
            <a:r>
              <a:rPr lang="cs-CZ" dirty="0" smtClean="0"/>
              <a:t>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</a:t>
            </a:r>
            <a:r>
              <a:rPr lang="pl-PL" dirty="0"/>
              <a:t> </a:t>
            </a:r>
            <a:r>
              <a:rPr lang="pl-PL" dirty="0" smtClean="0"/>
              <a:t>11</a:t>
            </a:r>
            <a:r>
              <a:rPr lang="pl-PL" dirty="0"/>
              <a:t>. 3. 2007, </a:t>
            </a:r>
            <a:r>
              <a:rPr lang="pl-PL" dirty="0" smtClean="0"/>
              <a:t>10:01</a:t>
            </a:r>
            <a:r>
              <a:rPr lang="cs-CZ" dirty="0" smtClean="0"/>
              <a:t>[cit. 2012-02-04]. </a:t>
            </a:r>
            <a:r>
              <a:rPr lang="cs-CZ" dirty="0" err="1" smtClean="0"/>
              <a:t>Soubor:Most</a:t>
            </a:r>
            <a:r>
              <a:rPr lang="cs-CZ" dirty="0" smtClean="0"/>
              <a:t>, Starý Most, Přesunutý kostel EX.JPG. Dostupné z WWW: &lt;http://cs.wikipedia.org/wiki/Soubor:Most,_Star%C3%BD_Most,_P%C5%99esunut%C3%BD_kostel_EX.JPG&gt;.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uživatel, Harold.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</a:t>
            </a:r>
            <a:r>
              <a:rPr lang="cs-CZ" dirty="0"/>
              <a:t>29. 7. 2009, </a:t>
            </a:r>
            <a:r>
              <a:rPr lang="cs-CZ" dirty="0" smtClean="0"/>
              <a:t>14:50[cit. 2012-02-04]. </a:t>
            </a:r>
            <a:r>
              <a:rPr lang="cs-CZ" dirty="0" err="1"/>
              <a:t>Soubor:Teplice</a:t>
            </a:r>
            <a:r>
              <a:rPr lang="cs-CZ" dirty="0"/>
              <a:t>, </a:t>
            </a:r>
            <a:r>
              <a:rPr lang="cs-CZ" dirty="0" smtClean="0"/>
              <a:t>zámek.jpg.</a:t>
            </a:r>
            <a:br>
              <a:rPr lang="cs-CZ" dirty="0" smtClean="0"/>
            </a:br>
            <a:r>
              <a:rPr lang="cs-CZ" dirty="0" smtClean="0"/>
              <a:t>Dostupné z WWW</a:t>
            </a:r>
            <a:r>
              <a:rPr lang="cs-CZ" dirty="0"/>
              <a:t>: &lt;http://cs.wikipedia.org/wiki/Soubor:Teplice,_z%C3%A1mek.jpg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uživatel, </a:t>
            </a:r>
            <a:r>
              <a:rPr lang="cs-CZ" dirty="0" err="1" smtClean="0"/>
              <a:t>Timichal</a:t>
            </a:r>
            <a:r>
              <a:rPr lang="cs-CZ" dirty="0" smtClean="0"/>
              <a:t>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</a:t>
            </a:r>
            <a:r>
              <a:rPr lang="cs-CZ" dirty="0"/>
              <a:t> 9. 4. 2007, </a:t>
            </a:r>
            <a:r>
              <a:rPr lang="cs-CZ" dirty="0" smtClean="0"/>
              <a:t>14:38[cit. 2012-02-04]. </a:t>
            </a:r>
            <a:r>
              <a:rPr lang="cs-CZ" dirty="0" err="1" smtClean="0"/>
              <a:t>Soubor:Decin.JPG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Dostupné z WWW</a:t>
            </a:r>
            <a:r>
              <a:rPr lang="cs-CZ" dirty="0"/>
              <a:t>: &lt;http://cs.wikipedia.org/wiki/</a:t>
            </a:r>
            <a:r>
              <a:rPr lang="cs-CZ" dirty="0" err="1"/>
              <a:t>Soubor:Decin.JPG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uživatel, Horst.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</a:t>
            </a:r>
            <a:r>
              <a:rPr lang="cs-CZ" dirty="0"/>
              <a:t> 25. 11. 2007, 23:09</a:t>
            </a:r>
            <a:r>
              <a:rPr lang="cs-CZ" dirty="0" smtClean="0"/>
              <a:t>[cit. 2012-02-04]. </a:t>
            </a:r>
            <a:r>
              <a:rPr lang="cs-CZ" dirty="0" err="1"/>
              <a:t>Soubor:EPRU</a:t>
            </a:r>
            <a:r>
              <a:rPr lang="cs-CZ" dirty="0"/>
              <a:t> </a:t>
            </a:r>
            <a:r>
              <a:rPr lang="cs-CZ" dirty="0" smtClean="0"/>
              <a:t>II.JPG. Dostupné z WWW</a:t>
            </a:r>
            <a:r>
              <a:rPr lang="cs-CZ" dirty="0"/>
              <a:t>: &lt;http://cs.wikipedia.org/wiki/</a:t>
            </a:r>
            <a:r>
              <a:rPr lang="cs-CZ" dirty="0" err="1"/>
              <a:t>Soubor:EPRU_II.JPG</a:t>
            </a:r>
            <a:r>
              <a:rPr lang="cs-CZ" dirty="0"/>
              <a:t>&gt;.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Borecký D., Novák S., Chalupa p.  Zeměpis, Putování naší vlastí, Česká republika, učebnice </a:t>
            </a:r>
            <a:r>
              <a:rPr lang="cs-CZ" dirty="0" err="1"/>
              <a:t>II.díl</a:t>
            </a:r>
            <a:r>
              <a:rPr lang="cs-CZ" dirty="0" smtClean="0"/>
              <a:t>. Nakladatelství  </a:t>
            </a:r>
            <a:r>
              <a:rPr lang="cs-CZ" dirty="0"/>
              <a:t>NOVÁ ŠKOLA, s. r. o., Bratislavská 23d, Brno, 2009. ISBN 80-7289-102-2.        Strana </a:t>
            </a:r>
            <a:r>
              <a:rPr lang="cs-CZ" dirty="0" smtClean="0"/>
              <a:t>55.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Školní atlas Česká republika a Evropa. </a:t>
            </a:r>
            <a:r>
              <a:rPr lang="cs-CZ" dirty="0" err="1"/>
              <a:t>SHOCart</a:t>
            </a:r>
            <a:r>
              <a:rPr lang="cs-CZ" dirty="0"/>
              <a:t>, spol. s.r.o., Zádveřice 48, Vizovice, 2009.</a:t>
            </a:r>
            <a:br>
              <a:rPr lang="cs-CZ" dirty="0"/>
            </a:br>
            <a:r>
              <a:rPr lang="cs-CZ" dirty="0"/>
              <a:t>ISBN 978-80-7224-247-4. Strana </a:t>
            </a:r>
            <a:r>
              <a:rPr lang="cs-CZ" dirty="0" smtClean="0"/>
              <a:t>42-43</a:t>
            </a:r>
            <a:r>
              <a:rPr lang="cs-CZ" dirty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02841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260</TotalTime>
  <Words>51</Words>
  <Application>Microsoft Office PowerPoint</Application>
  <PresentationFormat>Předvádění na obrazovce (4:3)</PresentationFormat>
  <Paragraphs>32</Paragraphs>
  <Slides>16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Prezentace</vt:lpstr>
      <vt:lpstr>Snímek 1</vt:lpstr>
      <vt:lpstr>ANOTACE :  a) PRÁCE JE URČENA pro žáky 9. ročníku  b) TÉMA : ÚSTECKÝ KRAJ  c) CÍL : prohloubení znalostí o Ústeckém kraji  d) POMŮCKY : školní atlas ČR, pracovní list, psací potřeby  e) KLÍČOVÁ SLOVA : názvy měst, historických památek a přírodních  zajímavostí  f) PILOTÁŽ: práce je součástí opakování probraného kraje. Žáci se seznámili prezentovanými fotografiemi se zajímavými místy a  historickými památkami  Ústeckého kraje. Velkou zajímavostí bylo pro ně povídání o stěhování  Mostu. V závěru práce vyznačovali do obrysové mapy zeměpisné pojmy a tím se zdokonalili v práci s atlasem. Při prezentaci přidali také žáci své povídání  o návštěvě tohoto kraje.   </vt:lpstr>
      <vt:lpstr>    KRAJ ÚSTECKÝ        POČET OBYVATEL : 830 371        ROZLOHA : 5 335 km2</vt:lpstr>
      <vt:lpstr>Kraj protkaný řekami  Labe, Ohře, Bílina a  Ploučnice  s pozůstatky sopečné činnosti</vt:lpstr>
      <vt:lpstr>Severní hranici kraje tvoří Labské pískovce s unikátními skalními městy, vnitrozemí vyplňují pohoří sopečného původu</vt:lpstr>
      <vt:lpstr>ČESKÉ STŘEDOHOŘÍ  MILEŠOVKA</vt:lpstr>
      <vt:lpstr>   </vt:lpstr>
      <vt:lpstr>                      ŽATEC náměstí Maxmiliána Hošťálka            (seriálové Náměstíčko)  </vt:lpstr>
      <vt:lpstr>   Litoměřice</vt:lpstr>
      <vt:lpstr>MOST   KOSTEL NANEBEVZETÍ PANNY MARIE </vt:lpstr>
      <vt:lpstr>      ZÁMEK  TEPLICE</vt:lpstr>
      <vt:lpstr> DĚČÍN  pohled na zámek z Pastýřské stěny </vt:lpstr>
      <vt:lpstr>PRUNÉŘOV</vt:lpstr>
      <vt:lpstr>PRACOVNÍ LIST :  DO OBRYSU KRAJE (OBKRESLI Z UČEBNICE STR. 55) VYZNAČ :  1. řeky – Labe, Ohře, Ploučnice, Kamenice, Bílina 2. horopisné celky: Dolnooharská tabule,          Krušné hory, Děčínská vrchovina 3. prezentovaná místa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  POČET OBYVATEL : 830 371 ROZLOHA : 5 335 km2</dc:title>
  <dc:creator>ZS SLOVAN</dc:creator>
  <cp:lastModifiedBy>Dum</cp:lastModifiedBy>
  <cp:revision>37</cp:revision>
  <dcterms:created xsi:type="dcterms:W3CDTF">2012-02-05T12:03:00Z</dcterms:created>
  <dcterms:modified xsi:type="dcterms:W3CDTF">2013-09-20T15:10:16Z</dcterms:modified>
</cp:coreProperties>
</file>