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9" r:id="rId3"/>
    <p:sldId id="268" r:id="rId4"/>
    <p:sldId id="259" r:id="rId5"/>
    <p:sldId id="257" r:id="rId6"/>
    <p:sldId id="264" r:id="rId7"/>
    <p:sldId id="260" r:id="rId8"/>
    <p:sldId id="261" r:id="rId9"/>
    <p:sldId id="258" r:id="rId10"/>
    <p:sldId id="271" r:id="rId11"/>
    <p:sldId id="273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241BA17-7FB2-4F28-9E1E-7FFA4D3B19A4}" type="datetimeFigureOut">
              <a:rPr lang="cs-CZ" smtClean="0"/>
              <a:pPr/>
              <a:t>20.9.2013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BFBBCB-0F91-4600-B857-D389907D1C6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andes_Armes_de_Paris.s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6/6e/Paris_-_Eiffelturm_und_Marsfeld2.jpg" TargetMode="External"/><Relationship Id="rId2" Type="http://schemas.openxmlformats.org/officeDocument/2006/relationships/hyperlink" Target="http://upload.wikimedia.org/wikipedia/commons/e/e6/Paris_Night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c/c4/Arc_Triomphe.jpg" TargetMode="External"/><Relationship Id="rId5" Type="http://schemas.openxmlformats.org/officeDocument/2006/relationships/hyperlink" Target="http://upload.wikimedia.org/wikipedia/commons/f/f5/Notre_Dame_de_Paris_on_%C3%8Ele_de_la_Cit%C3%A9_-_July_2006.jpg" TargetMode="External"/><Relationship Id="rId4" Type="http://schemas.openxmlformats.org/officeDocument/2006/relationships/hyperlink" Target="http://upload.wikimedia.org/wikipedia/commons/d/d3/Basilique_Sacre_Coeur_-_Vue_de_la_Tour_Eiffe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68099338"/>
              </p:ext>
            </p:extLst>
          </p:nvPr>
        </p:nvGraphicFramePr>
        <p:xfrm>
          <a:off x="87097" y="90488"/>
          <a:ext cx="9021763" cy="6767512"/>
        </p:xfrm>
        <a:graphic>
          <a:graphicData uri="http://schemas.openxmlformats.org/presentationml/2006/ole">
            <p:oleObj spid="_x0000_s1044" name="Prezentace" r:id="rId3" imgW="6655461" imgH="4989625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72402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980728"/>
            <a:ext cx="9036496" cy="5544616"/>
          </a:xfrm>
        </p:spPr>
        <p:txBody>
          <a:bodyPr/>
          <a:lstStyle/>
          <a:p>
            <a:pPr marL="0" indent="0" algn="l">
              <a:buNone/>
            </a:pPr>
            <a:r>
              <a:rPr lang="cs-CZ" sz="2000" dirty="0" smtClean="0"/>
              <a:t>ANOTACE 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a) PRÁCE JE URČENA pro žáky 8. ročníku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b) TÉMA : Paříž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c) CÍL : prohloubení znalostí o hlavním městě Francie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d) POMŮCKY : školní atlas světa, sešit, psací potřeby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e)  KLÍČOVÁ SLOVA : </a:t>
            </a:r>
            <a:r>
              <a:rPr lang="cs-CZ" sz="2000" dirty="0">
                <a:solidFill>
                  <a:schemeClr val="tx2"/>
                </a:solidFill>
              </a:rPr>
              <a:t>EIFFELOVA </a:t>
            </a:r>
            <a:r>
              <a:rPr lang="cs-CZ" sz="2000" dirty="0" smtClean="0">
                <a:solidFill>
                  <a:schemeClr val="tx2"/>
                </a:solidFill>
              </a:rPr>
              <a:t>VĚŽ, </a:t>
            </a:r>
            <a:r>
              <a:rPr lang="cs-CZ" sz="2000" dirty="0">
                <a:solidFill>
                  <a:schemeClr val="tx2"/>
                </a:solidFill>
              </a:rPr>
              <a:t>LA </a:t>
            </a:r>
            <a:r>
              <a:rPr lang="cs-CZ" sz="2000" dirty="0" smtClean="0">
                <a:solidFill>
                  <a:schemeClr val="tx2"/>
                </a:solidFill>
              </a:rPr>
              <a:t>DÉFENSE,MONTMARTRE, KATEDRALA SACRÉ – COEUR,KADERÁLE NOTRO-DAME</a:t>
            </a:r>
            <a:br>
              <a:rPr lang="cs-CZ" sz="2000" dirty="0" smtClean="0">
                <a:solidFill>
                  <a:schemeClr val="tx2"/>
                </a:solidFill>
              </a:rPr>
            </a:br>
            <a:r>
              <a:rPr lang="cs-CZ" sz="2000" dirty="0" smtClean="0">
                <a:solidFill>
                  <a:schemeClr val="tx2"/>
                </a:solidFill>
              </a:rPr>
              <a:t/>
            </a:r>
            <a:br>
              <a:rPr lang="cs-CZ" sz="2000" dirty="0" smtClean="0">
                <a:solidFill>
                  <a:schemeClr val="tx2"/>
                </a:solidFill>
              </a:rPr>
            </a:br>
            <a:r>
              <a:rPr lang="cs-CZ" sz="2000" dirty="0" smtClean="0">
                <a:solidFill>
                  <a:schemeClr val="tx2"/>
                </a:solidFill>
              </a:rPr>
              <a:t>f) PILOTÁŽ: tato práce pomohla žákům poznat hlavní město Francie. Pomocí obrazového materiálu se seznámili s historickými památkami Paříže a jejího okolí. Tato práce je doplňkový učební materiál.</a:t>
            </a:r>
            <a:br>
              <a:rPr lang="cs-CZ" sz="2000" dirty="0" smtClean="0">
                <a:solidFill>
                  <a:schemeClr val="tx2"/>
                </a:solidFill>
              </a:rPr>
            </a:br>
            <a:r>
              <a:rPr lang="cs-CZ" sz="2000" dirty="0" smtClean="0">
                <a:solidFill>
                  <a:schemeClr val="tx2"/>
                </a:solidFill>
              </a:rPr>
              <a:t>Zajímavé bylo pro žáky povídání o návštěvě města, které oživili svými poznatky </a:t>
            </a:r>
            <a:r>
              <a:rPr lang="cs-CZ" sz="2000" smtClean="0">
                <a:solidFill>
                  <a:schemeClr val="tx2"/>
                </a:solidFill>
              </a:rPr>
              <a:t>a zážitky.</a:t>
            </a:r>
            <a:r>
              <a:rPr lang="cs-CZ" sz="2000" dirty="0">
                <a:solidFill>
                  <a:schemeClr val="tx2"/>
                </a:solidFill>
              </a:rPr>
              <a:t/>
            </a:r>
            <a:br>
              <a:rPr lang="cs-CZ" sz="2000" dirty="0">
                <a:solidFill>
                  <a:schemeClr val="tx2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395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11560" y="1052736"/>
            <a:ext cx="7846640" cy="1683618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l">
              <a:buNone/>
            </a:pPr>
            <a:r>
              <a:rPr lang="cs-CZ" sz="4000" dirty="0" smtClean="0">
                <a:solidFill>
                  <a:schemeClr val="tx2"/>
                </a:solidFill>
              </a:rPr>
              <a:t>PAŘÍŽ</a:t>
            </a:r>
            <a:r>
              <a:rPr lang="cs-CZ" sz="3600" dirty="0" smtClean="0">
                <a:solidFill>
                  <a:schemeClr val="tx2"/>
                </a:solidFill>
              </a:rPr>
              <a:t/>
            </a:r>
            <a:br>
              <a:rPr lang="cs-CZ" sz="3600" dirty="0" smtClean="0">
                <a:solidFill>
                  <a:schemeClr val="tx2"/>
                </a:solidFill>
              </a:rPr>
            </a:br>
            <a:r>
              <a:rPr lang="cs-CZ" sz="3600" dirty="0" smtClean="0">
                <a:solidFill>
                  <a:schemeClr val="tx2"/>
                </a:solidFill>
              </a:rPr>
              <a:t/>
            </a:r>
            <a:br>
              <a:rPr lang="cs-CZ" sz="3600" dirty="0" smtClean="0">
                <a:solidFill>
                  <a:schemeClr val="tx2"/>
                </a:solidFill>
              </a:rPr>
            </a:br>
            <a:r>
              <a:rPr lang="cs-CZ" sz="3600" dirty="0" smtClean="0">
                <a:solidFill>
                  <a:schemeClr val="tx2"/>
                </a:solidFill>
              </a:rPr>
              <a:t>POČET OBYVATEL : 10 mil.</a:t>
            </a:r>
            <a:br>
              <a:rPr lang="cs-CZ" sz="3600" dirty="0" smtClean="0">
                <a:solidFill>
                  <a:schemeClr val="tx2"/>
                </a:solidFill>
              </a:rPr>
            </a:br>
            <a:r>
              <a:rPr lang="cs-CZ" sz="3600" dirty="0" smtClean="0">
                <a:solidFill>
                  <a:schemeClr val="tx2"/>
                </a:solidFill>
              </a:rPr>
              <a:t>ROZLOHA : 1 800 km</a:t>
            </a:r>
            <a:r>
              <a:rPr lang="cs-CZ" sz="3600" baseline="30000" dirty="0" smtClean="0">
                <a:solidFill>
                  <a:schemeClr val="tx2"/>
                </a:solidFill>
              </a:rPr>
              <a:t>2    </a:t>
            </a:r>
            <a:r>
              <a:rPr lang="cs-CZ" sz="2800" baseline="30000" dirty="0" smtClean="0">
                <a:solidFill>
                  <a:schemeClr val="tx2"/>
                </a:solidFill>
              </a:rPr>
              <a:t>(včetně předměstí</a:t>
            </a:r>
            <a:r>
              <a:rPr lang="cs-CZ" sz="3600" baseline="30000" dirty="0" smtClean="0">
                <a:solidFill>
                  <a:schemeClr val="tx2"/>
                </a:solidFill>
              </a:rPr>
              <a:t>)</a:t>
            </a:r>
            <a:r>
              <a:rPr lang="cs-CZ" sz="3600" dirty="0" smtClean="0">
                <a:solidFill>
                  <a:schemeClr val="tx2"/>
                </a:solidFill>
              </a:rPr>
              <a:t/>
            </a:r>
            <a:br>
              <a:rPr lang="cs-CZ" sz="3600" dirty="0" smtClean="0">
                <a:solidFill>
                  <a:schemeClr val="tx2"/>
                </a:solidFill>
              </a:rPr>
            </a:br>
            <a:endParaRPr lang="cs-CZ" sz="3600" dirty="0">
              <a:solidFill>
                <a:schemeClr val="tx2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875" y="3501008"/>
            <a:ext cx="8096250" cy="269557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4" name="Picture 4" descr="Paříž – znak">
            <a:hlinkClick r:id="rId3" tooltip="Paříž – znak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4664"/>
            <a:ext cx="1653257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3553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3286001" cy="1174452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/>
            </a:r>
            <a:br>
              <a:rPr lang="cs-CZ" dirty="0" smtClean="0">
                <a:solidFill>
                  <a:schemeClr val="tx2"/>
                </a:solidFill>
              </a:rPr>
            </a:br>
            <a:r>
              <a:rPr lang="cs-CZ" dirty="0">
                <a:solidFill>
                  <a:schemeClr val="tx2"/>
                </a:solidFill>
              </a:rPr>
              <a:t/>
            </a:r>
            <a:br>
              <a:rPr lang="cs-CZ" dirty="0">
                <a:solidFill>
                  <a:schemeClr val="tx2"/>
                </a:solidFill>
              </a:rPr>
            </a:br>
            <a:r>
              <a:rPr lang="cs-CZ" dirty="0" smtClean="0">
                <a:solidFill>
                  <a:schemeClr val="tx2"/>
                </a:solidFill>
              </a:rPr>
              <a:t>EIFFELOVA VĚŽ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2386607" cy="46910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     324 metrů</a:t>
            </a:r>
          </a:p>
          <a:p>
            <a:endParaRPr lang="cs-CZ" sz="2400" dirty="0">
              <a:solidFill>
                <a:schemeClr val="tx2"/>
              </a:solidFill>
            </a:endParaRPr>
          </a:p>
          <a:p>
            <a:endParaRPr lang="cs-CZ" sz="2400" dirty="0" smtClean="0">
              <a:solidFill>
                <a:schemeClr val="tx2"/>
              </a:solidFill>
            </a:endParaRPr>
          </a:p>
          <a:p>
            <a:endParaRPr lang="cs-CZ" sz="2400" dirty="0">
              <a:solidFill>
                <a:schemeClr val="tx2"/>
              </a:solidFill>
            </a:endParaRPr>
          </a:p>
          <a:p>
            <a:endParaRPr lang="cs-CZ" sz="2400" dirty="0" smtClean="0">
              <a:solidFill>
                <a:schemeClr val="tx2"/>
              </a:solidFill>
            </a:endParaRPr>
          </a:p>
          <a:p>
            <a:r>
              <a:rPr lang="cs-CZ" sz="2400" dirty="0" smtClean="0">
                <a:solidFill>
                  <a:schemeClr val="tx2"/>
                </a:solidFill>
              </a:rPr>
              <a:t>   1887 – 1889</a:t>
            </a:r>
          </a:p>
          <a:p>
            <a:endParaRPr lang="cs-CZ" sz="2400" dirty="0">
              <a:solidFill>
                <a:schemeClr val="tx2"/>
              </a:solidFill>
            </a:endParaRPr>
          </a:p>
          <a:p>
            <a:r>
              <a:rPr lang="cs-CZ" sz="2000" b="1" dirty="0" smtClean="0">
                <a:solidFill>
                  <a:schemeClr val="tx2"/>
                </a:solidFill>
              </a:rPr>
              <a:t>V DÁLI </a:t>
            </a:r>
            <a:r>
              <a:rPr lang="cs-CZ" sz="2000" b="1" dirty="0" smtClean="0">
                <a:solidFill>
                  <a:schemeClr val="tx2"/>
                </a:solidFill>
              </a:rPr>
              <a:t>:</a:t>
            </a:r>
          </a:p>
          <a:p>
            <a:r>
              <a:rPr lang="cs-CZ" sz="2000" b="1" dirty="0" smtClean="0">
                <a:solidFill>
                  <a:schemeClr val="tx2"/>
                </a:solidFill>
              </a:rPr>
              <a:t>MODERNÍ ČTVRŤ</a:t>
            </a:r>
          </a:p>
          <a:p>
            <a:r>
              <a:rPr lang="cs-CZ" sz="2000" b="1" dirty="0" smtClean="0">
                <a:solidFill>
                  <a:schemeClr val="tx2"/>
                </a:solidFill>
              </a:rPr>
              <a:t>LA DÉFENSE</a:t>
            </a:r>
            <a:endParaRPr lang="cs-CZ" sz="2000" b="1" dirty="0">
              <a:solidFill>
                <a:schemeClr val="tx2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60648"/>
            <a:ext cx="5757053" cy="64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1532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7" y="4725144"/>
            <a:ext cx="7910264" cy="790024"/>
          </a:xfrm>
        </p:spPr>
        <p:txBody>
          <a:bodyPr>
            <a:normAutofit fontScale="90000"/>
          </a:bodyPr>
          <a:lstStyle/>
          <a:p>
            <a:pPr marL="0" indent="0" algn="l">
              <a:buNone/>
            </a:pPr>
            <a:r>
              <a:rPr lang="cs-CZ" b="1" dirty="0" smtClean="0">
                <a:solidFill>
                  <a:schemeClr val="tx2"/>
                </a:solidFill>
              </a:rPr>
              <a:t>MONTMARTRE </a:t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>KATEDRALA SACRÉ - COEUR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467544" y="5084640"/>
            <a:ext cx="8229600" cy="1111125"/>
          </a:xfrm>
        </p:spPr>
        <p:txBody>
          <a:bodyPr/>
          <a:lstStyle/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825" y="332657"/>
            <a:ext cx="8132763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8239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8640"/>
            <a:ext cx="4862824" cy="648000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741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cs-CZ" b="1" dirty="0" smtClean="0">
                <a:solidFill>
                  <a:schemeClr val="tx2"/>
                </a:solidFill>
              </a:rPr>
              <a:t>KATEDRÁLA </a:t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>NOTRE - DAME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3595" y="404664"/>
            <a:ext cx="8691123" cy="36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045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4832632"/>
            <a:ext cx="6512511" cy="1628800"/>
          </a:xfrm>
          <a:effectLst/>
        </p:spPr>
        <p:txBody>
          <a:bodyPr>
            <a:normAutofit fontScale="90000"/>
          </a:bodyPr>
          <a:lstStyle/>
          <a:p>
            <a:pPr marL="0" indent="0" algn="l">
              <a:buNone/>
            </a:pPr>
            <a:r>
              <a:rPr lang="cs-CZ" b="1" dirty="0" smtClean="0">
                <a:solidFill>
                  <a:schemeClr val="tx2"/>
                </a:solidFill>
              </a:rPr>
              <a:t>    VÍTĚZNÝ OBLOUK</a:t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>		</a:t>
            </a:r>
            <a:r>
              <a:rPr lang="cs-CZ" sz="2200" b="1" dirty="0" smtClean="0">
                <a:solidFill>
                  <a:schemeClr val="tx2"/>
                </a:solidFill>
              </a:rPr>
              <a:t>1806 – 1836</a:t>
            </a:r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>	</a:t>
            </a:r>
            <a:r>
              <a:rPr lang="cs-CZ" sz="3100" b="1" dirty="0" smtClean="0">
                <a:solidFill>
                  <a:schemeClr val="tx2"/>
                </a:solidFill>
              </a:rPr>
              <a:t>NAPOLEON BONAPARTE</a:t>
            </a:r>
            <a:endParaRPr lang="cs-CZ" sz="3100" b="1" dirty="0">
              <a:solidFill>
                <a:schemeClr val="tx2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5" y="116632"/>
            <a:ext cx="4557107" cy="4716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6252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b="1" dirty="0" smtClean="0">
                <a:solidFill>
                  <a:schemeClr val="tx2"/>
                </a:solidFill>
              </a:rPr>
              <a:t>LOUVRE </a:t>
            </a:r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>NEJVĚTŠÍ MUZEUM SVĚTA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2743" y="1988840"/>
            <a:ext cx="6254750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6641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 algn="l">
              <a:buNone/>
            </a:pP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PRACOVNÍ LIST</a:t>
            </a:r>
            <a:br>
              <a:rPr lang="cs-CZ" sz="2000" dirty="0" smtClean="0"/>
            </a:br>
            <a:r>
              <a:rPr lang="cs-CZ" sz="2000" dirty="0">
                <a:effectLst/>
              </a:rPr>
              <a:t>Doplň věty </a:t>
            </a:r>
            <a:r>
              <a:rPr lang="cs-CZ" sz="2000" dirty="0" smtClean="0">
                <a:effectLst/>
              </a:rPr>
              <a:t>:</a:t>
            </a:r>
            <a:br>
              <a:rPr lang="cs-CZ" sz="2000" dirty="0" smtClean="0">
                <a:effectLst/>
              </a:rPr>
            </a:br>
            <a:r>
              <a:rPr lang="cs-CZ" sz="2000" dirty="0">
                <a:effectLst/>
              </a:rPr>
              <a:t/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Evropská metropole - Paříž má rozlohu (včetně periférií) </a:t>
            </a:r>
            <a:r>
              <a:rPr lang="cs-CZ" sz="2000" dirty="0" smtClean="0">
                <a:effectLst/>
              </a:rPr>
              <a:t>…………………… </a:t>
            </a:r>
            <a:br>
              <a:rPr lang="cs-CZ" sz="2000" dirty="0" smtClean="0">
                <a:effectLst/>
              </a:rPr>
            </a:br>
            <a:r>
              <a:rPr lang="cs-CZ" sz="2000" dirty="0" smtClean="0">
                <a:effectLst/>
              </a:rPr>
              <a:t>a </a:t>
            </a:r>
            <a:r>
              <a:rPr lang="cs-CZ" sz="2000" dirty="0">
                <a:effectLst/>
              </a:rPr>
              <a:t>žije zde  ………………………………………… obyvatel.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 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Nejznámější stavbou města je …………………………………………………………… ,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jejíž výška je…………. metrů.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 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Vyjmenuj památky města :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 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 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 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Paříž leží na řece ………………………..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> </a:t>
            </a:r>
            <a:br>
              <a:rPr lang="cs-CZ" sz="2000" dirty="0">
                <a:effectLst/>
              </a:rPr>
            </a:br>
            <a:r>
              <a:rPr lang="cs-CZ" sz="2000" dirty="0">
                <a:effectLst/>
              </a:rPr>
              <a:t/>
            </a:r>
            <a:br>
              <a:rPr lang="cs-CZ" sz="2000" dirty="0">
                <a:effectLst/>
              </a:rPr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92009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889844"/>
            <a:ext cx="8892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PRACOVNÍ </a:t>
            </a:r>
            <a:r>
              <a:rPr lang="cs-CZ" dirty="0" smtClean="0"/>
              <a:t>LIST </a:t>
            </a:r>
            <a:r>
              <a:rPr lang="cs-CZ" b="1" dirty="0" smtClean="0">
                <a:solidFill>
                  <a:srgbClr val="FF0000"/>
                </a:solidFill>
              </a:rPr>
              <a:t>ŘEŠENÍ 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Doplň věty :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Evropská metropole - Paříž má rozlohu (včetně periférií) </a:t>
            </a:r>
            <a:r>
              <a:rPr lang="cs-CZ" dirty="0">
                <a:solidFill>
                  <a:srgbClr val="FF0000"/>
                </a:solidFill>
              </a:rPr>
              <a:t>1 800 km</a:t>
            </a:r>
            <a:r>
              <a:rPr lang="cs-CZ" baseline="30000" dirty="0">
                <a:solidFill>
                  <a:srgbClr val="FF0000"/>
                </a:solidFill>
              </a:rPr>
              <a:t>2 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 žije zde  </a:t>
            </a:r>
            <a:r>
              <a:rPr lang="cs-CZ" dirty="0" smtClean="0">
                <a:solidFill>
                  <a:srgbClr val="FF0000"/>
                </a:solidFill>
              </a:rPr>
              <a:t>10 milionů  </a:t>
            </a:r>
            <a:r>
              <a:rPr lang="cs-CZ" dirty="0"/>
              <a:t>obyvatel.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Nejznámější stavbou města je </a:t>
            </a:r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EIFFELOVA VĚŽ</a:t>
            </a:r>
            <a:r>
              <a:rPr lang="cs-CZ" dirty="0" smtClean="0"/>
              <a:t>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jejíž výška </a:t>
            </a:r>
            <a:r>
              <a:rPr lang="cs-CZ" dirty="0" smtClean="0"/>
              <a:t>je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324 </a:t>
            </a:r>
            <a:r>
              <a:rPr lang="cs-CZ" dirty="0"/>
              <a:t>metrů.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Vyjmenuj památky města :</a:t>
            </a:r>
            <a:br>
              <a:rPr lang="cs-CZ" dirty="0"/>
            </a:br>
            <a:r>
              <a:rPr lang="cs-CZ" b="1" dirty="0" smtClean="0">
                <a:solidFill>
                  <a:srgbClr val="FF0000"/>
                </a:solidFill>
              </a:rPr>
              <a:t>KATEDRALA </a:t>
            </a:r>
            <a:r>
              <a:rPr lang="cs-CZ" b="1" dirty="0">
                <a:solidFill>
                  <a:srgbClr val="FF0000"/>
                </a:solidFill>
              </a:rPr>
              <a:t>SACRÉ </a:t>
            </a:r>
            <a:r>
              <a:rPr lang="cs-CZ" b="1" dirty="0" smtClean="0">
                <a:solidFill>
                  <a:srgbClr val="FF0000"/>
                </a:solidFill>
              </a:rPr>
              <a:t>– COEUR, </a:t>
            </a:r>
            <a:r>
              <a:rPr lang="cs-CZ" b="1" dirty="0">
                <a:solidFill>
                  <a:srgbClr val="FF0000"/>
                </a:solidFill>
              </a:rPr>
              <a:t>KATEDRÁLA </a:t>
            </a:r>
            <a:r>
              <a:rPr lang="cs-CZ" b="1" dirty="0" smtClean="0">
                <a:solidFill>
                  <a:srgbClr val="FF0000"/>
                </a:solidFill>
              </a:rPr>
              <a:t>NOTRE – DAME, </a:t>
            </a:r>
            <a:r>
              <a:rPr lang="cs-CZ" b="1" dirty="0">
                <a:solidFill>
                  <a:srgbClr val="FF0000"/>
                </a:solidFill>
              </a:rPr>
              <a:t>VÍTĚZNÝ </a:t>
            </a:r>
            <a:r>
              <a:rPr lang="cs-CZ" b="1" dirty="0" smtClean="0">
                <a:solidFill>
                  <a:srgbClr val="FF0000"/>
                </a:solidFill>
              </a:rPr>
              <a:t>OBLOUK,</a:t>
            </a:r>
            <a:r>
              <a:rPr lang="cs-CZ" b="1" dirty="0">
                <a:solidFill>
                  <a:srgbClr val="FF0000"/>
                </a:solidFill>
              </a:rPr>
              <a:t/>
            </a:r>
            <a:br>
              <a:rPr lang="cs-CZ" b="1" dirty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LOUVRE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Paříž leží na řece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Seina</a:t>
            </a:r>
            <a:r>
              <a:rPr lang="cs-CZ" dirty="0" smtClean="0"/>
              <a:t>.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267492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26351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	CITACE ZDROJŮ</a:t>
            </a:r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 </a:t>
            </a:r>
            <a:r>
              <a:rPr lang="cs-CZ" dirty="0"/>
              <a:t>uživatel </a:t>
            </a:r>
            <a:r>
              <a:rPr lang="cs-CZ" dirty="0" smtClean="0"/>
              <a:t>:  </a:t>
            </a:r>
            <a:r>
              <a:rPr lang="cs-CZ" dirty="0" err="1" smtClean="0"/>
              <a:t>Behn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>
                <a:hlinkClick r:id="rId2"/>
              </a:rPr>
              <a:t>22. 7. 2009, </a:t>
            </a:r>
            <a:r>
              <a:rPr lang="cs-CZ" dirty="0" smtClean="0">
                <a:hlinkClick r:id="rId2"/>
              </a:rPr>
              <a:t>20:55</a:t>
            </a:r>
            <a:r>
              <a:rPr lang="cs-CZ" dirty="0" smtClean="0"/>
              <a:t> </a:t>
            </a:r>
            <a:r>
              <a:rPr lang="cs-CZ" dirty="0"/>
              <a:t>[cit. </a:t>
            </a:r>
            <a:r>
              <a:rPr lang="cs-CZ" dirty="0" smtClean="0"/>
              <a:t>2012-01-28]. </a:t>
            </a:r>
            <a:r>
              <a:rPr lang="cs-CZ" b="1" dirty="0" err="1"/>
              <a:t>Soubor:Paris</a:t>
            </a:r>
            <a:r>
              <a:rPr lang="cs-CZ" b="1" dirty="0"/>
              <a:t> </a:t>
            </a:r>
            <a:r>
              <a:rPr lang="cs-CZ" b="1" dirty="0" smtClean="0"/>
              <a:t>Night.jpg</a:t>
            </a:r>
            <a:br>
              <a:rPr lang="cs-CZ" b="1" dirty="0" smtClean="0"/>
            </a:br>
            <a:r>
              <a:rPr lang="cs-CZ" dirty="0" smtClean="0"/>
              <a:t>Dostupné z WWW: &lt;http://cs.wikipedia.org/wiki/</a:t>
            </a:r>
            <a:r>
              <a:rPr lang="cs-CZ" dirty="0" err="1" smtClean="0"/>
              <a:t>Soubor:Paris_Night.jpg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:Ralf </a:t>
            </a:r>
            <a:r>
              <a:rPr lang="cs-CZ" dirty="0" err="1"/>
              <a:t>Roletschek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>
                <a:hlinkClick r:id="rId3"/>
              </a:rPr>
              <a:t>19. 7. 2011, </a:t>
            </a:r>
            <a:r>
              <a:rPr lang="cs-CZ" dirty="0" smtClean="0">
                <a:hlinkClick r:id="rId3"/>
              </a:rPr>
              <a:t>10:57</a:t>
            </a:r>
            <a:r>
              <a:rPr lang="cs-CZ" dirty="0" smtClean="0"/>
              <a:t> </a:t>
            </a:r>
            <a:r>
              <a:rPr lang="cs-CZ" dirty="0"/>
              <a:t>[cit. </a:t>
            </a:r>
            <a:r>
              <a:rPr lang="cs-CZ" dirty="0" smtClean="0"/>
              <a:t>2012-01-28. </a:t>
            </a:r>
            <a:r>
              <a:rPr lang="cs-CZ" b="1" dirty="0" err="1"/>
              <a:t>Soubor:Paris</a:t>
            </a:r>
            <a:r>
              <a:rPr lang="cs-CZ" b="1" dirty="0"/>
              <a:t> - </a:t>
            </a:r>
            <a:r>
              <a:rPr lang="cs-CZ" b="1" dirty="0" err="1"/>
              <a:t>Eiffelturm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smtClean="0"/>
              <a:t>Marsfeld2.jpg</a:t>
            </a:r>
            <a:br>
              <a:rPr lang="cs-CZ" b="1" dirty="0" smtClean="0"/>
            </a:br>
            <a:r>
              <a:rPr lang="cs-CZ" dirty="0" smtClean="0"/>
              <a:t>Dostupné </a:t>
            </a:r>
            <a:r>
              <a:rPr lang="cs-CZ" dirty="0"/>
              <a:t>z WWW: &lt;http://cs.wikipedia.org/wiki/Soubor:Paris_-_Eiffelturm_und_Marsfeld2.jpg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:Sam67fr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>
                <a:hlinkClick r:id="rId4"/>
              </a:rPr>
              <a:t>31. 8. 2006, </a:t>
            </a:r>
            <a:r>
              <a:rPr lang="cs-CZ" dirty="0" smtClean="0">
                <a:hlinkClick r:id="rId4"/>
              </a:rPr>
              <a:t>06:32</a:t>
            </a:r>
            <a:r>
              <a:rPr lang="cs-CZ" dirty="0" smtClean="0"/>
              <a:t> </a:t>
            </a:r>
            <a:r>
              <a:rPr lang="cs-CZ" dirty="0"/>
              <a:t>[cit. </a:t>
            </a:r>
            <a:r>
              <a:rPr lang="cs-CZ" dirty="0" smtClean="0"/>
              <a:t>2012-01-28. </a:t>
            </a:r>
            <a:r>
              <a:rPr lang="fr-FR" b="1" dirty="0"/>
              <a:t>Soubor:Basilique Sacre Coeur - Vue de la Tour </a:t>
            </a:r>
            <a:r>
              <a:rPr lang="fr-FR" b="1" dirty="0" smtClean="0"/>
              <a:t>Eiffel.jpg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 smtClean="0"/>
              <a:t>Dostupné </a:t>
            </a:r>
            <a:r>
              <a:rPr lang="cs-CZ" dirty="0"/>
              <a:t>z WWW: &lt;http://cs.wikipedia.org/wiki/</a:t>
            </a:r>
            <a:r>
              <a:rPr lang="cs-CZ" dirty="0" err="1"/>
              <a:t>Soubor:Basilique_Sacre_Coeur_-_Vue_de_la_Tour_Eiffel.jpg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Foto autor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: </a:t>
            </a:r>
            <a:r>
              <a:rPr lang="cs-CZ" dirty="0" err="1" smtClean="0"/>
              <a:t>Diliff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>
                <a:hlinkClick r:id="rId5"/>
              </a:rPr>
              <a:t>18. 7. 2006, 16:44</a:t>
            </a:r>
            <a:r>
              <a:rPr lang="cs-CZ" dirty="0" smtClean="0"/>
              <a:t> </a:t>
            </a:r>
            <a:r>
              <a:rPr lang="cs-CZ" dirty="0"/>
              <a:t>[cit. </a:t>
            </a:r>
            <a:r>
              <a:rPr lang="cs-CZ" dirty="0" smtClean="0"/>
              <a:t>2012-01-28]. </a:t>
            </a:r>
            <a:r>
              <a:rPr lang="cs-CZ" b="1" dirty="0" err="1"/>
              <a:t>Soubor:Notre</a:t>
            </a:r>
            <a:r>
              <a:rPr lang="cs-CZ" b="1" dirty="0"/>
              <a:t> Dame de Paris on </a:t>
            </a:r>
            <a:r>
              <a:rPr lang="cs-CZ" b="1" dirty="0" err="1"/>
              <a:t>Île</a:t>
            </a:r>
            <a:r>
              <a:rPr lang="cs-CZ" b="1" dirty="0"/>
              <a:t> de la </a:t>
            </a:r>
            <a:r>
              <a:rPr lang="cs-CZ" b="1" dirty="0" err="1"/>
              <a:t>Cité</a:t>
            </a:r>
            <a:r>
              <a:rPr lang="cs-CZ" b="1" dirty="0"/>
              <a:t> - July 2006.jpg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 smtClean="0"/>
              <a:t>Dostupné </a:t>
            </a:r>
            <a:r>
              <a:rPr lang="cs-CZ" dirty="0"/>
              <a:t>z WWW: &lt;http://cs.wikipedia.org/wiki/Soubor:Notre_Dame_de_Paris_on_%C3%8Ele_de_la_Cit%C3%A9_-_July_2006.jpg&gt;.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: </a:t>
            </a:r>
            <a:r>
              <a:rPr lang="cs-CZ" dirty="0" err="1"/>
              <a:t>Behn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>
                <a:hlinkClick r:id="rId6"/>
              </a:rPr>
              <a:t>25. 10. 2007, 17:03</a:t>
            </a:r>
            <a:r>
              <a:rPr lang="cs-CZ" dirty="0"/>
              <a:t> [cit. 2012-01-28]. </a:t>
            </a:r>
            <a:r>
              <a:rPr lang="cs-CZ" dirty="0" err="1"/>
              <a:t>Soubor:Arc</a:t>
            </a:r>
            <a:r>
              <a:rPr lang="cs-CZ" dirty="0"/>
              <a:t> Triomphe.jpg</a:t>
            </a:r>
            <a:br>
              <a:rPr lang="cs-CZ" dirty="0"/>
            </a:br>
            <a:r>
              <a:rPr lang="cs-CZ" dirty="0"/>
              <a:t>Dostupné z WWW: &lt;http://cs.wikipedia.org/wiki/</a:t>
            </a:r>
            <a:r>
              <a:rPr lang="cs-CZ" dirty="0" err="1"/>
              <a:t>Soubor:Arc_Triomphe.jpg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Foto </a:t>
            </a:r>
            <a:r>
              <a:rPr lang="cs-CZ" dirty="0"/>
              <a:t>autor</a:t>
            </a:r>
          </a:p>
        </p:txBody>
      </p:sp>
    </p:spTree>
    <p:extLst>
      <p:ext uri="{BB962C8B-B14F-4D97-AF65-F5344CB8AC3E}">
        <p14:creationId xmlns:p14="http://schemas.microsoft.com/office/powerpoint/2010/main" xmlns="" val="406787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227</TotalTime>
  <Words>26</Words>
  <Application>Microsoft Office PowerPoint</Application>
  <PresentationFormat>Předvádění na obrazovce (4:3)</PresentationFormat>
  <Paragraphs>32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Aerodynamika</vt:lpstr>
      <vt:lpstr>Prezentace</vt:lpstr>
      <vt:lpstr>Snímek 1</vt:lpstr>
      <vt:lpstr>ANOTACE :  a) PRÁCE JE URČENA pro žáky 8. ročníku  b) TÉMA : Paříž  c) CÍL : prohloubení znalostí o hlavním městě Francie  d) POMŮCKY : školní atlas světa, sešit, psací potřeby  e)  KLÍČOVÁ SLOVA : EIFFELOVA VĚŽ, LA DÉFENSE,MONTMARTRE, KATEDRALA SACRÉ – COEUR,KADERÁLE NOTRO-DAME  f) PILOTÁŽ: tato práce pomohla žákům poznat hlavní město Francie. Pomocí obrazového materiálu se seznámili s historickými památkami Paříže a jejího okolí. Tato práce je doplňkový učební materiál. Zajímavé bylo pro žáky povídání o návštěvě města, které oživili svými poznatky a zážitky.  </vt:lpstr>
      <vt:lpstr>Snímek 3</vt:lpstr>
      <vt:lpstr>  EIFFELOVA VĚŽ</vt:lpstr>
      <vt:lpstr>MONTMARTRE  KATEDRALA SACRÉ - COEUR</vt:lpstr>
      <vt:lpstr>Snímek 6</vt:lpstr>
      <vt:lpstr>KATEDRÁLA  NOTRE - DAME</vt:lpstr>
      <vt:lpstr>    VÍTĚZNÝ OBLOUK   1806 – 1836  NAPOLEON BONAPARTE</vt:lpstr>
      <vt:lpstr>LOUVRE  NEJVĚTŠÍ MUZEUM SVĚTA</vt:lpstr>
      <vt:lpstr> PRACOVNÍ LIST Doplň věty :  Evropská metropole - Paříž má rozlohu (včetně periférií) ……………………  a žije zde  ………………………………………… obyvatel.   Nejznámější stavbou města je …………………………………………………………… , jejíž výška je…………. metrů.   Vyjmenuj památky města :       Paříž leží na řece ………………………..    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PAŘÍŽ</dc:title>
  <dc:creator>ZS SLOVAN</dc:creator>
  <cp:lastModifiedBy>Alena T.</cp:lastModifiedBy>
  <cp:revision>34</cp:revision>
  <dcterms:created xsi:type="dcterms:W3CDTF">2012-01-24T19:24:44Z</dcterms:created>
  <dcterms:modified xsi:type="dcterms:W3CDTF">2013-09-20T15:26:17Z</dcterms:modified>
</cp:coreProperties>
</file>