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5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7" r:id="rId21"/>
    <p:sldId id="278" r:id="rId22"/>
    <p:sldId id="279" r:id="rId23"/>
    <p:sldId id="280" r:id="rId24"/>
    <p:sldId id="282" r:id="rId25"/>
    <p:sldId id="281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111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4599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776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121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966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5377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426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957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6821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177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976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DFEED7-91E2-4AAD-A498-5A2F6B6819D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1D6A2-E42F-4A12-BEBC-A3F12A161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6757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Prezentace_aplikace_Microsoft_PowerPoint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B-Rathaus.jpg" TargetMode="External"/><Relationship Id="rId2" Type="http://schemas.openxmlformats.org/officeDocument/2006/relationships/hyperlink" Target="http://cs.wikipedia.org/wiki/Soubor:Schloss_Schwerin_070506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Soubor:Dresden-nightpanorama-dri.jpg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272429"/>
              </p:ext>
            </p:extLst>
          </p:nvPr>
        </p:nvGraphicFramePr>
        <p:xfrm>
          <a:off x="-1058" y="1"/>
          <a:ext cx="9145058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Prezentace" r:id="rId4" imgW="2897278" imgH="2173181" progId="PowerPoint.Show.12">
                  <p:embed/>
                </p:oleObj>
              </mc:Choice>
              <mc:Fallback>
                <p:oleObj name="Prezentace" r:id="rId4" imgW="2897278" imgH="2173181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1058" y="1"/>
                        <a:ext cx="9145058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632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548680"/>
            <a:ext cx="79208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ANOTACE 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a) PRÁCE JE URČENA pro žáky 8. ročníku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b) TÉMA : N</a:t>
            </a:r>
            <a:r>
              <a:rPr lang="cs-CZ" dirty="0" smtClean="0"/>
              <a:t>ěmecko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c) CÍL : prohloubení znalostí o </a:t>
            </a:r>
            <a:r>
              <a:rPr lang="cs-CZ" dirty="0" smtClean="0"/>
              <a:t>Německu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d) POMŮCKY : školní atlas světa, sešit, psací </a:t>
            </a:r>
            <a:r>
              <a:rPr lang="cs-CZ" dirty="0" smtClean="0"/>
              <a:t>potřeby, pracovní list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e)  KLÍČOVÁ SLOVA : </a:t>
            </a:r>
            <a:r>
              <a:rPr lang="cs-CZ" dirty="0" smtClean="0"/>
              <a:t>názvy spolkových zemí a jejich hlavních měst</a:t>
            </a:r>
            <a:r>
              <a:rPr lang="cs-CZ" dirty="0">
                <a:solidFill>
                  <a:schemeClr val="tx2"/>
                </a:solidFill>
              </a:rPr>
              <a:t/>
            </a:r>
            <a:br>
              <a:rPr lang="cs-CZ" dirty="0">
                <a:solidFill>
                  <a:schemeClr val="tx2"/>
                </a:solidFill>
              </a:rPr>
            </a:br>
            <a:r>
              <a:rPr lang="cs-CZ" dirty="0">
                <a:solidFill>
                  <a:schemeClr val="tx2"/>
                </a:solidFill>
              </a:rPr>
              <a:t/>
            </a:r>
            <a:br>
              <a:rPr lang="cs-CZ" dirty="0">
                <a:solidFill>
                  <a:schemeClr val="tx2"/>
                </a:solidFill>
              </a:rPr>
            </a:br>
            <a:r>
              <a:rPr lang="cs-CZ" dirty="0"/>
              <a:t>f) PILOTÁŽ: žáci se seznámili s </a:t>
            </a:r>
            <a:r>
              <a:rPr lang="cs-CZ" dirty="0" smtClean="0"/>
              <a:t>administrativním členěním Německa, důležitými </a:t>
            </a:r>
            <a:r>
              <a:rPr lang="cs-CZ" dirty="0"/>
              <a:t>městy a přírodními </a:t>
            </a:r>
            <a:r>
              <a:rPr lang="cs-CZ" dirty="0" smtClean="0"/>
              <a:t>zajímavostmi. Práce pomohla žákům  zlepšit si přehled o spol-kových zemích a jejich hlavních městech. Problém byl vyhledat spolkové země na mapě, ale i to po delší době a při správné volbě mapy </a:t>
            </a:r>
            <a:r>
              <a:rPr lang="cs-CZ" dirty="0" smtClean="0"/>
              <a:t>žáci </a:t>
            </a:r>
            <a:r>
              <a:rPr lang="cs-CZ" smtClean="0"/>
              <a:t>zadaný úkol zvládli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412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4530080" cy="2718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44824"/>
            <a:ext cx="3200223" cy="4158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NĚMECKO</a:t>
            </a:r>
            <a:br>
              <a:rPr lang="cs-CZ" b="1" dirty="0" smtClean="0"/>
            </a:br>
            <a:r>
              <a:rPr lang="cs-CZ" sz="3100" b="1" dirty="0" smtClean="0"/>
              <a:t>ROZLOHA : </a:t>
            </a:r>
            <a:r>
              <a:rPr lang="cs-CZ" sz="3100" dirty="0"/>
              <a:t>357 022,9 </a:t>
            </a:r>
            <a:r>
              <a:rPr lang="cs-CZ" sz="3100" dirty="0" smtClean="0"/>
              <a:t>km²</a:t>
            </a:r>
            <a:r>
              <a:rPr lang="cs-CZ" sz="3100" b="1" dirty="0" smtClean="0"/>
              <a:t>        POČET OBYVATEL: </a:t>
            </a:r>
            <a:r>
              <a:rPr lang="cs-CZ" sz="2800" dirty="0"/>
              <a:t>81 831 000</a:t>
            </a:r>
            <a:endParaRPr lang="cs-CZ" sz="3100" b="1" dirty="0"/>
          </a:p>
        </p:txBody>
      </p:sp>
    </p:spTree>
    <p:extLst>
      <p:ext uri="{BB962C8B-B14F-4D97-AF65-F5344CB8AC3E}">
        <p14:creationId xmlns:p14="http://schemas.microsoft.com/office/powerpoint/2010/main" val="193912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Bádensko-Württembersko</a:t>
            </a:r>
            <a:r>
              <a:rPr lang="cs-CZ" dirty="0" smtClean="0"/>
              <a:t>  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5300" b="1" dirty="0" smtClean="0"/>
              <a:t>STUTTGART</a:t>
            </a:r>
            <a:endParaRPr lang="cs-CZ" sz="53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8" y="2394457"/>
            <a:ext cx="9125031" cy="2714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986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/>
              <a:t>Bavorsko             </a:t>
            </a:r>
            <a:r>
              <a:rPr lang="cs-CZ" sz="4800" b="1" dirty="0" smtClean="0"/>
              <a:t>MÜNCHEN</a:t>
            </a:r>
            <a:endParaRPr lang="cs-CZ" sz="4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91" y="1484784"/>
            <a:ext cx="7620000" cy="51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170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/>
              <a:t>Braniborsko     </a:t>
            </a:r>
            <a:r>
              <a:rPr lang="cs-CZ" sz="5400" b="1" dirty="0" smtClean="0"/>
              <a:t>POTSDAM</a:t>
            </a:r>
            <a:endParaRPr lang="cs-CZ" sz="5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2" y="1556792"/>
            <a:ext cx="9103817" cy="4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599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83568" y="274638"/>
            <a:ext cx="7546032" cy="1143000"/>
          </a:xfrm>
        </p:spPr>
        <p:txBody>
          <a:bodyPr/>
          <a:lstStyle/>
          <a:p>
            <a:r>
              <a:rPr lang="cs-CZ" b="1" dirty="0" smtClean="0"/>
              <a:t>Dolní Sasko     </a:t>
            </a:r>
            <a:r>
              <a:rPr lang="cs-CZ" sz="4800" b="1" dirty="0" smtClean="0"/>
              <a:t>HANNOVER</a:t>
            </a:r>
            <a:endParaRPr lang="cs-CZ" sz="4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29" y="1205386"/>
            <a:ext cx="7620000" cy="56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764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Durynsko   </a:t>
            </a:r>
            <a:r>
              <a:rPr lang="cs-CZ" sz="4800" b="1" dirty="0" smtClean="0"/>
              <a:t>ERFURT</a:t>
            </a:r>
            <a:endParaRPr lang="cs-CZ" sz="48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87" y="1484784"/>
            <a:ext cx="7620000" cy="505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154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Hesensko  </a:t>
            </a:r>
            <a:r>
              <a:rPr lang="cs-CZ" sz="4800" b="1" dirty="0" smtClean="0"/>
              <a:t>WIESBADEN</a:t>
            </a:r>
            <a:endParaRPr lang="cs-CZ" sz="48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66" y="1190625"/>
            <a:ext cx="7562850" cy="566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Meklenbursko - Přední Pomořansko</a:t>
            </a:r>
            <a:br>
              <a:rPr lang="cs-CZ" b="1" dirty="0" smtClean="0"/>
            </a:br>
            <a:r>
              <a:rPr lang="cs-CZ" sz="4900" b="1" dirty="0" smtClean="0"/>
              <a:t>SCHWERIN</a:t>
            </a:r>
            <a:endParaRPr lang="cs-CZ" sz="49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60848"/>
            <a:ext cx="6858000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58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Porýní - Falc      </a:t>
            </a:r>
            <a:r>
              <a:rPr lang="cs-CZ" sz="4800" b="1" dirty="0" smtClean="0"/>
              <a:t>MAINZ</a:t>
            </a:r>
            <a:endParaRPr lang="cs-CZ" sz="4800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45" y="1628800"/>
            <a:ext cx="762000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892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Sársko             SAARBRÜCKEN</a:t>
            </a:r>
            <a:br>
              <a:rPr lang="cs-CZ" b="1" dirty="0" smtClean="0"/>
            </a:b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69116"/>
            <a:ext cx="762000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647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Sasko               </a:t>
            </a:r>
            <a:r>
              <a:rPr lang="cs-CZ" sz="4800" b="1" dirty="0" smtClean="0"/>
              <a:t>DRESDEN</a:t>
            </a:r>
            <a:endParaRPr lang="cs-CZ" sz="4800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83529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05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Sasko-Anhaltsko  </a:t>
            </a:r>
            <a:r>
              <a:rPr lang="cs-CZ" sz="4800" b="1" dirty="0" smtClean="0"/>
              <a:t>MAGDEBURG</a:t>
            </a:r>
            <a:endParaRPr lang="cs-CZ" sz="4800" b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08185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360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Severní Porýní-Vestfálsko DÜSSELDORF</a:t>
            </a:r>
            <a:endParaRPr lang="cs-CZ" b="1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12776"/>
            <a:ext cx="762000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659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Šlesvicko-Holštýnsko    </a:t>
            </a:r>
            <a:r>
              <a:rPr lang="cs-CZ" sz="4800" b="1" dirty="0" smtClean="0"/>
              <a:t>KIEL</a:t>
            </a:r>
            <a:endParaRPr lang="cs-CZ" sz="4800" b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41187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743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1021"/>
            <a:ext cx="4104456" cy="6796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348880"/>
            <a:ext cx="3466728" cy="1512168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BERLIN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235803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HAMBURG</a:t>
            </a:r>
            <a:endParaRPr lang="cs-CZ" sz="4800" b="1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37" y="1760818"/>
            <a:ext cx="9179737" cy="446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09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BREMEN</a:t>
            </a:r>
            <a:endParaRPr lang="cs-CZ" sz="4800" b="1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8280920" cy="5196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06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99132" cy="6321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NEJVYŠŠÍ HORA NĚMECKA</a:t>
            </a:r>
            <a:br>
              <a:rPr lang="cs-CZ" b="1" dirty="0" smtClean="0"/>
            </a:br>
            <a:r>
              <a:rPr lang="cs-CZ" b="1" dirty="0" smtClean="0"/>
              <a:t>ZUGSPITZE  2962 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97469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620688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PRACOVNÍ LIST </a:t>
            </a:r>
          </a:p>
          <a:p>
            <a:endParaRPr lang="cs-CZ" sz="2400" dirty="0" smtClean="0"/>
          </a:p>
          <a:p>
            <a:r>
              <a:rPr lang="cs-CZ" sz="2400" dirty="0" smtClean="0"/>
              <a:t> </a:t>
            </a:r>
            <a:r>
              <a:rPr lang="cs-CZ" sz="2400" dirty="0"/>
              <a:t>Práce s </a:t>
            </a:r>
            <a:r>
              <a:rPr lang="cs-CZ" sz="2400" dirty="0" smtClean="0"/>
              <a:t>atlasem (s.76-77):</a:t>
            </a:r>
          </a:p>
          <a:p>
            <a:endParaRPr lang="cs-CZ" sz="2400" dirty="0"/>
          </a:p>
          <a:p>
            <a:r>
              <a:rPr lang="cs-CZ" sz="2400" dirty="0"/>
              <a:t>a) </a:t>
            </a:r>
            <a:r>
              <a:rPr lang="cs-CZ" sz="2400" dirty="0" smtClean="0"/>
              <a:t>S ČR </a:t>
            </a:r>
            <a:r>
              <a:rPr lang="cs-CZ" sz="2400" dirty="0"/>
              <a:t>sousedí spolkové země :</a:t>
            </a:r>
          </a:p>
          <a:p>
            <a:endParaRPr lang="cs-CZ" sz="2400" dirty="0"/>
          </a:p>
          <a:p>
            <a:r>
              <a:rPr lang="cs-CZ" sz="2400" dirty="0"/>
              <a:t>b) nejlepší přístup k moři mají spolkové země :</a:t>
            </a:r>
          </a:p>
          <a:p>
            <a:endParaRPr lang="cs-CZ" sz="2400" dirty="0"/>
          </a:p>
          <a:p>
            <a:r>
              <a:rPr lang="cs-CZ" sz="2400" dirty="0"/>
              <a:t>c) největší spolkovou zemí je 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/>
              <a:t>d) nejvyšší hora Německa se jmenuje :</a:t>
            </a:r>
          </a:p>
          <a:p>
            <a:endParaRPr lang="cs-CZ" sz="2400" dirty="0"/>
          </a:p>
          <a:p>
            <a:r>
              <a:rPr lang="cs-CZ" sz="2400" dirty="0"/>
              <a:t>e) v Německu pramení řeky </a:t>
            </a:r>
            <a:r>
              <a:rPr lang="cs-CZ" sz="2400" dirty="0" smtClean="0"/>
              <a:t>(uveď minimálně 5):</a:t>
            </a:r>
            <a:endParaRPr lang="cs-CZ" sz="2400" dirty="0"/>
          </a:p>
          <a:p>
            <a:endParaRPr lang="cs-CZ" sz="2400" dirty="0"/>
          </a:p>
          <a:p>
            <a:r>
              <a:rPr lang="cs-CZ" sz="2400" dirty="0"/>
              <a:t>f) Německem protékají řeky :</a:t>
            </a:r>
          </a:p>
        </p:txBody>
      </p:sp>
    </p:spTree>
    <p:extLst>
      <p:ext uri="{BB962C8B-B14F-4D97-AF65-F5344CB8AC3E}">
        <p14:creationId xmlns:p14="http://schemas.microsoft.com/office/powerpoint/2010/main" val="173094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151454"/>
            <a:ext cx="842493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/>
              <a:t>PRACOVNÍ LIST </a:t>
            </a:r>
            <a:endParaRPr lang="cs-CZ" sz="2000" b="1" dirty="0" smtClean="0"/>
          </a:p>
          <a:p>
            <a:endParaRPr lang="cs-CZ" sz="2000" b="1" dirty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ŘEŠENÍ</a:t>
            </a:r>
            <a:endParaRPr lang="cs-CZ" sz="2000" b="1" dirty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/>
              <a:t> Práce s </a:t>
            </a:r>
            <a:r>
              <a:rPr lang="cs-CZ" dirty="0" smtClean="0"/>
              <a:t>atlasem (s. 76- 77):</a:t>
            </a:r>
            <a:endParaRPr lang="cs-CZ" dirty="0"/>
          </a:p>
          <a:p>
            <a:endParaRPr lang="cs-CZ" dirty="0"/>
          </a:p>
          <a:p>
            <a:r>
              <a:rPr lang="cs-CZ" dirty="0"/>
              <a:t>a) S ČR sousedí spolkové země </a:t>
            </a:r>
            <a:r>
              <a:rPr lang="cs-CZ" dirty="0" smtClean="0"/>
              <a:t>: </a:t>
            </a:r>
            <a:r>
              <a:rPr lang="cs-CZ" b="1" dirty="0" smtClean="0">
                <a:solidFill>
                  <a:srgbClr val="FF0000"/>
                </a:solidFill>
              </a:rPr>
              <a:t>Sasko, </a:t>
            </a:r>
            <a:r>
              <a:rPr lang="cs-CZ" b="1" dirty="0">
                <a:solidFill>
                  <a:srgbClr val="FF0000"/>
                </a:solidFill>
              </a:rPr>
              <a:t>B</a:t>
            </a:r>
            <a:r>
              <a:rPr lang="cs-CZ" b="1" dirty="0" smtClean="0">
                <a:solidFill>
                  <a:srgbClr val="FF0000"/>
                </a:solidFill>
              </a:rPr>
              <a:t>avorsko</a:t>
            </a:r>
            <a:endParaRPr lang="cs-CZ" b="1" dirty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/>
              <a:t>b) nejlepší přístup k moři mají spolkové země </a:t>
            </a:r>
            <a:r>
              <a:rPr lang="cs-CZ" dirty="0" smtClean="0"/>
              <a:t>: </a:t>
            </a:r>
            <a:r>
              <a:rPr lang="cs-CZ" b="1" dirty="0">
                <a:solidFill>
                  <a:srgbClr val="FF0000"/>
                </a:solidFill>
              </a:rPr>
              <a:t>Meklenbursko - Přední </a:t>
            </a:r>
            <a:r>
              <a:rPr lang="cs-CZ" b="1" dirty="0" smtClean="0">
                <a:solidFill>
                  <a:srgbClr val="FF0000"/>
                </a:solidFill>
              </a:rPr>
              <a:t>Pomořansko,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				              Šlesvicko-Holštýnsko, </a:t>
            </a:r>
            <a:r>
              <a:rPr lang="cs-CZ" b="1" dirty="0">
                <a:solidFill>
                  <a:srgbClr val="FF0000"/>
                </a:solidFill>
              </a:rPr>
              <a:t>Dolní Sasko 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/>
              <a:t>c) největší spolkovou zemí je </a:t>
            </a:r>
            <a:r>
              <a:rPr lang="cs-CZ" b="1" dirty="0" smtClean="0">
                <a:solidFill>
                  <a:srgbClr val="FF0000"/>
                </a:solidFill>
              </a:rPr>
              <a:t>Bavorsko </a:t>
            </a:r>
            <a:endParaRPr lang="cs-CZ" dirty="0"/>
          </a:p>
          <a:p>
            <a:endParaRPr lang="cs-CZ" dirty="0"/>
          </a:p>
          <a:p>
            <a:r>
              <a:rPr lang="cs-CZ" dirty="0"/>
              <a:t>d) nejvyšší hora Německa se jmenuje </a:t>
            </a:r>
            <a:r>
              <a:rPr lang="cs-CZ" dirty="0" smtClean="0"/>
              <a:t>: </a:t>
            </a:r>
            <a:r>
              <a:rPr lang="cs-CZ" b="1" dirty="0" smtClean="0">
                <a:solidFill>
                  <a:srgbClr val="FF0000"/>
                </a:solidFill>
              </a:rPr>
              <a:t>Zugspitze (2963m)</a:t>
            </a:r>
            <a:endParaRPr lang="cs-CZ" b="1" dirty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/>
              <a:t>e) v Německu pramení řeky </a:t>
            </a:r>
            <a:r>
              <a:rPr lang="cs-CZ" dirty="0" smtClean="0"/>
              <a:t>: </a:t>
            </a:r>
            <a:r>
              <a:rPr lang="cs-CZ" b="1" dirty="0" smtClean="0">
                <a:solidFill>
                  <a:srgbClr val="FF0000"/>
                </a:solidFill>
              </a:rPr>
              <a:t>Dunaj, </a:t>
            </a:r>
            <a:r>
              <a:rPr lang="cs-CZ" b="1" dirty="0" err="1" smtClean="0">
                <a:solidFill>
                  <a:srgbClr val="FF0000"/>
                </a:solidFill>
              </a:rPr>
              <a:t>Neckar</a:t>
            </a:r>
            <a:r>
              <a:rPr lang="cs-CZ" b="1" dirty="0" smtClean="0">
                <a:solidFill>
                  <a:srgbClr val="FF0000"/>
                </a:solidFill>
              </a:rPr>
              <a:t>, </a:t>
            </a:r>
            <a:r>
              <a:rPr lang="cs-CZ" b="1" dirty="0" err="1" smtClean="0">
                <a:solidFill>
                  <a:srgbClr val="FF0000"/>
                </a:solidFill>
              </a:rPr>
              <a:t>Main</a:t>
            </a:r>
            <a:r>
              <a:rPr lang="cs-CZ" b="1" dirty="0" smtClean="0">
                <a:solidFill>
                  <a:srgbClr val="FF0000"/>
                </a:solidFill>
              </a:rPr>
              <a:t>, </a:t>
            </a:r>
            <a:r>
              <a:rPr lang="cs-CZ" b="1" dirty="0" err="1" smtClean="0">
                <a:solidFill>
                  <a:srgbClr val="FF0000"/>
                </a:solidFill>
              </a:rPr>
              <a:t>Spree</a:t>
            </a:r>
            <a:r>
              <a:rPr lang="cs-CZ" b="1" dirty="0" smtClean="0">
                <a:solidFill>
                  <a:srgbClr val="FF0000"/>
                </a:solidFill>
              </a:rPr>
              <a:t>, </a:t>
            </a:r>
            <a:r>
              <a:rPr lang="cs-CZ" b="1" dirty="0" err="1" smtClean="0">
                <a:solidFill>
                  <a:srgbClr val="FF0000"/>
                </a:solidFill>
              </a:rPr>
              <a:t>Mulde</a:t>
            </a:r>
            <a:r>
              <a:rPr lang="cs-CZ" b="1" dirty="0" smtClean="0">
                <a:solidFill>
                  <a:srgbClr val="FF0000"/>
                </a:solidFill>
              </a:rPr>
              <a:t>, Ems, </a:t>
            </a:r>
            <a:r>
              <a:rPr lang="cs-CZ" b="1" dirty="0" err="1" smtClean="0">
                <a:solidFill>
                  <a:srgbClr val="FF0000"/>
                </a:solidFill>
              </a:rPr>
              <a:t>Weser</a:t>
            </a:r>
            <a:endParaRPr lang="cs-CZ" b="1" dirty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/>
              <a:t>f) Německem protékají řeky </a:t>
            </a:r>
            <a:r>
              <a:rPr lang="cs-CZ" dirty="0" smtClean="0"/>
              <a:t>: </a:t>
            </a:r>
            <a:r>
              <a:rPr lang="cs-CZ" b="1" dirty="0" smtClean="0">
                <a:solidFill>
                  <a:srgbClr val="FF0000"/>
                </a:solidFill>
              </a:rPr>
              <a:t>Labe, Rýn 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03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27531" y="188640"/>
            <a:ext cx="9036496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b="1" dirty="0" smtClean="0"/>
              <a:t>ZDROJE  :</a:t>
            </a:r>
          </a:p>
          <a:p>
            <a:pPr lvl="0"/>
            <a:endParaRPr lang="cs-CZ" b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 autor, </a:t>
            </a:r>
            <a:r>
              <a:rPr lang="cs-CZ" dirty="0" err="1" smtClean="0"/>
              <a:t>Madden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</a:t>
            </a:r>
            <a:r>
              <a:rPr lang="cs-CZ" dirty="0" err="1"/>
              <a:t>Soubor:Flag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Germany.svg</a:t>
            </a:r>
            <a:r>
              <a:rPr lang="cs-CZ" dirty="0"/>
              <a:t> </a:t>
            </a:r>
            <a:r>
              <a:rPr lang="cs-CZ" dirty="0" smtClean="0"/>
              <a:t>26</a:t>
            </a:r>
            <a:r>
              <a:rPr lang="cs-CZ" dirty="0"/>
              <a:t>. 9. 2007, </a:t>
            </a:r>
            <a:r>
              <a:rPr lang="cs-CZ" dirty="0" smtClean="0"/>
              <a:t>18:28[cit</a:t>
            </a:r>
            <a:r>
              <a:rPr lang="cs-CZ" dirty="0"/>
              <a:t>. </a:t>
            </a:r>
            <a:r>
              <a:rPr lang="cs-CZ" dirty="0" smtClean="0"/>
              <a:t>2012-03-05]. </a:t>
            </a:r>
            <a:r>
              <a:rPr lang="cs-CZ" dirty="0" err="1" smtClean="0"/>
              <a:t>Soubor:Flag</a:t>
            </a:r>
            <a:r>
              <a:rPr lang="cs-CZ" dirty="0" smtClean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 smtClean="0"/>
              <a:t>Germany.svg</a:t>
            </a:r>
            <a:r>
              <a:rPr lang="cs-CZ" dirty="0" smtClean="0"/>
              <a:t> &lt;</a:t>
            </a:r>
            <a:r>
              <a:rPr lang="cs-CZ" dirty="0"/>
              <a:t>http://cs.wikipedia.org/wiki/</a:t>
            </a:r>
            <a:r>
              <a:rPr lang="cs-CZ" dirty="0" err="1"/>
              <a:t>Soubor:Flag_of_Germany.svg</a:t>
            </a:r>
            <a:r>
              <a:rPr lang="cs-CZ" dirty="0"/>
              <a:t>&gt;.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 err="1" smtClean="0"/>
              <a:t>JwnabdAdam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14. 1. 2010, </a:t>
            </a:r>
            <a:r>
              <a:rPr lang="cs-CZ" dirty="0" smtClean="0"/>
              <a:t>17:13[cit</a:t>
            </a:r>
            <a:r>
              <a:rPr lang="cs-CZ" dirty="0"/>
              <a:t>. 2012-03-05]. </a:t>
            </a:r>
            <a:r>
              <a:rPr lang="en-US" dirty="0" err="1"/>
              <a:t>Soubor:Coat</a:t>
            </a:r>
            <a:r>
              <a:rPr lang="en-US" dirty="0"/>
              <a:t> of Arms of </a:t>
            </a:r>
            <a:r>
              <a:rPr lang="en-US" dirty="0" err="1"/>
              <a:t>Germany.svg</a:t>
            </a:r>
            <a:r>
              <a:rPr lang="en-US" dirty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Dostupné </a:t>
            </a:r>
            <a:r>
              <a:rPr lang="cs-CZ" dirty="0"/>
              <a:t>z WWW: &lt;http://cs.wikipedia.org/wiki/</a:t>
            </a:r>
            <a:r>
              <a:rPr lang="cs-CZ" dirty="0" err="1"/>
              <a:t>Soubor:Coat_of_Arms_of_Germany.svg</a:t>
            </a:r>
            <a:r>
              <a:rPr lang="cs-CZ" dirty="0"/>
              <a:t>&gt;.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</a:t>
            </a:r>
            <a:r>
              <a:rPr lang="cs-CZ" dirty="0" err="1" smtClean="0"/>
              <a:t>Enslin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12. 11. 2005, </a:t>
            </a:r>
            <a:r>
              <a:rPr lang="cs-CZ" dirty="0" smtClean="0"/>
              <a:t>18:37[cit</a:t>
            </a:r>
            <a:r>
              <a:rPr lang="cs-CZ" dirty="0"/>
              <a:t>. 2012-03-05]. </a:t>
            </a:r>
            <a:r>
              <a:rPr lang="cs-CZ" dirty="0" err="1" smtClean="0"/>
              <a:t>Soubor:Stuttgart-bismarckturmblick.jpgDostupné</a:t>
            </a:r>
            <a:r>
              <a:rPr lang="cs-CZ" dirty="0" smtClean="0"/>
              <a:t> </a:t>
            </a:r>
            <a:r>
              <a:rPr lang="cs-CZ" dirty="0"/>
              <a:t>z WWW: &lt;http://cs.wikipedia.org/wiki/</a:t>
            </a:r>
            <a:r>
              <a:rPr lang="cs-CZ" dirty="0" err="1"/>
              <a:t>Soubor:Stuttgart-bismarckturmblick.jpg</a:t>
            </a:r>
            <a:r>
              <a:rPr lang="cs-CZ" dirty="0"/>
              <a:t>&gt;.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Stefan </a:t>
            </a:r>
            <a:r>
              <a:rPr lang="cs-CZ" dirty="0" err="1" smtClean="0"/>
              <a:t>Kühn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8. 2. 2007, </a:t>
            </a:r>
            <a:r>
              <a:rPr lang="cs-CZ" dirty="0" smtClean="0"/>
              <a:t>18:47[cit</a:t>
            </a:r>
            <a:r>
              <a:rPr lang="cs-CZ" dirty="0"/>
              <a:t>. 2012-03-05</a:t>
            </a:r>
            <a:r>
              <a:rPr lang="cs-CZ" dirty="0" smtClean="0"/>
              <a:t>].</a:t>
            </a:r>
            <a:r>
              <a:rPr lang="cs-CZ" b="1" dirty="0"/>
              <a:t> </a:t>
            </a:r>
            <a:r>
              <a:rPr lang="cs-CZ" dirty="0" err="1"/>
              <a:t>Soubor:Munich</a:t>
            </a:r>
            <a:r>
              <a:rPr lang="cs-CZ" dirty="0"/>
              <a:t> </a:t>
            </a:r>
            <a:r>
              <a:rPr lang="cs-CZ" dirty="0" err="1" smtClean="0"/>
              <a:t>skyline.jpgDostupné</a:t>
            </a:r>
            <a:r>
              <a:rPr lang="cs-CZ" dirty="0" smtClean="0"/>
              <a:t> </a:t>
            </a:r>
            <a:r>
              <a:rPr lang="cs-CZ" dirty="0"/>
              <a:t>z WWW: &lt;http://cs.wikipedia.org/wiki/</a:t>
            </a:r>
            <a:r>
              <a:rPr lang="cs-CZ" dirty="0" err="1"/>
              <a:t>Soubor:Munich_skyline.jpg</a:t>
            </a:r>
            <a:r>
              <a:rPr lang="cs-CZ" dirty="0"/>
              <a:t>&gt;.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Raymond.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27. 1. 2005, 14:12 </a:t>
            </a:r>
            <a:r>
              <a:rPr lang="cs-CZ" dirty="0" smtClean="0"/>
              <a:t>[</a:t>
            </a:r>
            <a:r>
              <a:rPr lang="cs-CZ" dirty="0"/>
              <a:t>cit. 2012-03-05]. </a:t>
            </a:r>
            <a:r>
              <a:rPr lang="cs-CZ" dirty="0" err="1"/>
              <a:t>Soubor:Potsdam</a:t>
            </a:r>
            <a:r>
              <a:rPr lang="cs-CZ" dirty="0"/>
              <a:t> - </a:t>
            </a:r>
            <a:r>
              <a:rPr lang="cs-CZ" dirty="0" err="1"/>
              <a:t>Schloss</a:t>
            </a:r>
            <a:r>
              <a:rPr lang="cs-CZ" dirty="0"/>
              <a:t> </a:t>
            </a:r>
            <a:r>
              <a:rPr lang="cs-CZ" dirty="0" smtClean="0"/>
              <a:t>Sanssouci.jpg. Dostupné </a:t>
            </a:r>
            <a:r>
              <a:rPr lang="cs-CZ" dirty="0"/>
              <a:t>z WWW: &lt; http://cs.wikipedia.org/wiki/Soubor:Potsdam_-_Schloss_Sanssouci.jpg &gt;.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 err="1"/>
              <a:t>AxelHH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8. 2. 2011, 19:51 </a:t>
            </a:r>
            <a:r>
              <a:rPr lang="cs-CZ" dirty="0" smtClean="0"/>
              <a:t>[</a:t>
            </a:r>
            <a:r>
              <a:rPr lang="cs-CZ" dirty="0"/>
              <a:t>cit. 2012-03-05]. </a:t>
            </a:r>
            <a:r>
              <a:rPr lang="cs-CZ" dirty="0" err="1"/>
              <a:t>Soubor:Neues</a:t>
            </a:r>
            <a:r>
              <a:rPr lang="cs-CZ" dirty="0"/>
              <a:t> </a:t>
            </a:r>
            <a:r>
              <a:rPr lang="cs-CZ" dirty="0" err="1"/>
              <a:t>Rahthaus</a:t>
            </a:r>
            <a:r>
              <a:rPr lang="cs-CZ" dirty="0"/>
              <a:t> Hannover </a:t>
            </a:r>
            <a:r>
              <a:rPr lang="cs-CZ" dirty="0" err="1"/>
              <a:t>Febr</a:t>
            </a:r>
            <a:r>
              <a:rPr lang="cs-CZ" dirty="0"/>
              <a:t> </a:t>
            </a:r>
            <a:r>
              <a:rPr lang="cs-CZ" dirty="0" smtClean="0"/>
              <a:t>2011.jpg. Dostupné </a:t>
            </a:r>
            <a:r>
              <a:rPr lang="cs-CZ" dirty="0"/>
              <a:t>z WWW: </a:t>
            </a:r>
            <a:r>
              <a:rPr lang="cs-CZ" dirty="0" smtClean="0"/>
              <a:t>&lt; </a:t>
            </a:r>
            <a:r>
              <a:rPr lang="cs-CZ" dirty="0"/>
              <a:t>http://cs.wikipedia.org/wiki/Soubor:Neues_Rahthaus_Hannover_Febr_2011.jpg </a:t>
            </a:r>
            <a:r>
              <a:rPr lang="cs-CZ" dirty="0" smtClean="0"/>
              <a:t>&gt;. </a:t>
            </a: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 err="1" smtClean="0"/>
              <a:t>TomKiddAdam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31. 8. 2007, 10:41 </a:t>
            </a:r>
            <a:r>
              <a:rPr lang="cs-CZ" dirty="0" smtClean="0"/>
              <a:t>[</a:t>
            </a:r>
            <a:r>
              <a:rPr lang="cs-CZ" dirty="0"/>
              <a:t>cit. 2012-03-05]. </a:t>
            </a:r>
            <a:r>
              <a:rPr lang="cs-CZ" dirty="0" err="1"/>
              <a:t>Soubor:Luftbild</a:t>
            </a:r>
            <a:r>
              <a:rPr lang="cs-CZ" dirty="0"/>
              <a:t> </a:t>
            </a:r>
            <a:r>
              <a:rPr lang="cs-CZ" dirty="0" err="1"/>
              <a:t>Erfurter</a:t>
            </a:r>
            <a:r>
              <a:rPr lang="cs-CZ" dirty="0"/>
              <a:t> </a:t>
            </a:r>
            <a:r>
              <a:rPr lang="cs-CZ" dirty="0" err="1" smtClean="0"/>
              <a:t>Rathaus.jpg.Dostupné</a:t>
            </a:r>
            <a:r>
              <a:rPr lang="cs-CZ" dirty="0" smtClean="0"/>
              <a:t> </a:t>
            </a:r>
            <a:r>
              <a:rPr lang="cs-CZ" dirty="0"/>
              <a:t>z WWW: &lt; http://cs.wikipedia.org/wiki/Soubor:Luftbild_Erfurter_Rathaus.jpg &gt;.</a:t>
            </a:r>
          </a:p>
          <a:p>
            <a:r>
              <a:rPr lang="cs-CZ" dirty="0"/>
              <a:t> </a:t>
            </a:r>
          </a:p>
          <a:p>
            <a:pPr lvl="0"/>
            <a:endParaRPr lang="cs-CZ" dirty="0"/>
          </a:p>
          <a:p>
            <a:r>
              <a:rPr lang="cs-CZ" dirty="0"/>
              <a:t> </a:t>
            </a:r>
          </a:p>
          <a:p>
            <a:pPr lvl="0"/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47963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690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5471" y="4855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 err="1"/>
              <a:t>Laurenz</a:t>
            </a:r>
            <a:r>
              <a:rPr lang="cs-CZ" dirty="0"/>
              <a:t>. Http://cs.wikipedia.org [online]. 23. 11. 2005, 21:47[cit. 2012-03-05]. </a:t>
            </a:r>
            <a:r>
              <a:rPr lang="cs-CZ" dirty="0" err="1"/>
              <a:t>Soubor:Wiesbaden</a:t>
            </a:r>
            <a:r>
              <a:rPr lang="cs-CZ" dirty="0"/>
              <a:t> </a:t>
            </a:r>
            <a:r>
              <a:rPr lang="cs-CZ" dirty="0" err="1"/>
              <a:t>Luisenplatz</a:t>
            </a:r>
            <a:r>
              <a:rPr lang="cs-CZ" dirty="0"/>
              <a:t> 2005-07-18.JPG.Dostupné z WWW: </a:t>
            </a:r>
            <a:br>
              <a:rPr lang="cs-CZ" dirty="0"/>
            </a:br>
            <a:r>
              <a:rPr lang="cs-CZ" dirty="0"/>
              <a:t>&lt; http://cs.wikipedia.org/wiki/Soubor:Wiesbaden_Luisenplatz_2005-07-18.JPG&gt;.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/>
              <a:t>Sir James. Http://cs.wikipedia.org [online]. 11. 3. 2011, 09:32[cit. 2012-03-05]. </a:t>
            </a:r>
            <a:r>
              <a:rPr lang="cs-CZ" dirty="0" err="1"/>
              <a:t>Soubor:Schloss</a:t>
            </a:r>
            <a:r>
              <a:rPr lang="cs-CZ" dirty="0"/>
              <a:t> Schwerin 070506.jpg.Dostupné z WWW: </a:t>
            </a:r>
            <a:br>
              <a:rPr lang="cs-CZ" dirty="0"/>
            </a:br>
            <a:r>
              <a:rPr lang="cs-CZ" dirty="0"/>
              <a:t>&lt; </a:t>
            </a:r>
            <a:r>
              <a:rPr lang="cs-CZ" dirty="0">
                <a:hlinkClick r:id="rId2"/>
              </a:rPr>
              <a:t>http://cs.wikipedia.org/wiki/Soubor:Schloss_Schwerin_070506.jpg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/>
              <a:t>Martin </a:t>
            </a:r>
            <a:r>
              <a:rPr lang="cs-CZ" dirty="0" err="1"/>
              <a:t>Bahmann</a:t>
            </a:r>
            <a:r>
              <a:rPr lang="cs-CZ" dirty="0"/>
              <a:t>. Http://cs.wikipedia.org [online]. 6. 3. 2005, 15:33[cit. 2012-03-05]. </a:t>
            </a:r>
            <a:r>
              <a:rPr lang="cs-CZ" dirty="0" err="1"/>
              <a:t>Soubor:Mainz</a:t>
            </a:r>
            <a:r>
              <a:rPr lang="cs-CZ" dirty="0"/>
              <a:t> altstadt.jpg</a:t>
            </a:r>
            <a:br>
              <a:rPr lang="cs-CZ" dirty="0"/>
            </a:br>
            <a:r>
              <a:rPr lang="cs-CZ" dirty="0"/>
              <a:t>Dostupné z WWW: &lt; http://cs.wikipedia.org/wiki/</a:t>
            </a:r>
            <a:r>
              <a:rPr lang="cs-CZ" dirty="0" err="1"/>
              <a:t>Soubor:Mainz_altstadt.jpg</a:t>
            </a:r>
            <a:r>
              <a:rPr lang="cs-CZ" dirty="0"/>
              <a:t>&gt;. 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 err="1"/>
              <a:t>Mogelzahn</a:t>
            </a:r>
            <a:r>
              <a:rPr lang="cs-CZ" dirty="0"/>
              <a:t>. Http://cs.wikipedia.org [online]. 14. 3. 2007, 17:42[cit. 2012-03-05]. </a:t>
            </a:r>
            <a:r>
              <a:rPr lang="cs-CZ" dirty="0" err="1"/>
              <a:t>Soubor:SB-Rathaus.jpg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Dostupné z WWW: &lt; </a:t>
            </a:r>
            <a:r>
              <a:rPr lang="cs-CZ" dirty="0">
                <a:hlinkClick r:id="rId3"/>
              </a:rPr>
              <a:t>http://cs.wikipedia.org/wiki/</a:t>
            </a:r>
            <a:r>
              <a:rPr lang="cs-CZ" dirty="0" err="1">
                <a:hlinkClick r:id="rId3"/>
              </a:rPr>
              <a:t>Soubor:SB-Rathaus.jpg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 err="1"/>
              <a:t>Kolossos</a:t>
            </a:r>
            <a:r>
              <a:rPr lang="cs-CZ" dirty="0"/>
              <a:t>. Http://cs.wikipedia.org [online]. 11. 5. 2007, 20:34[cit. 2012-03-05]. </a:t>
            </a:r>
            <a:r>
              <a:rPr lang="cs-CZ" dirty="0" err="1"/>
              <a:t>Soubor:Dresden-nightpanorama-dri.jpg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Dostupné z WWW: &lt; </a:t>
            </a:r>
            <a:r>
              <a:rPr lang="cs-CZ" dirty="0">
                <a:hlinkClick r:id="rId4"/>
              </a:rPr>
              <a:t>http://cs.wikipedia.org/wiki/</a:t>
            </a:r>
            <a:r>
              <a:rPr lang="cs-CZ" dirty="0" err="1">
                <a:hlinkClick r:id="rId4"/>
              </a:rPr>
              <a:t>Soubor:Dresden-nightpanorama-dri.jpg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 err="1"/>
              <a:t>Unify</a:t>
            </a:r>
            <a:r>
              <a:rPr lang="cs-CZ" dirty="0"/>
              <a:t>. Http://cs.wikipedia.org [online]. 2. 6. 2007, 19:46 [cit. 2012-03-05]. </a:t>
            </a:r>
            <a:r>
              <a:rPr lang="cs-CZ" dirty="0" err="1"/>
              <a:t>Soubor:ViewOfMagdeburg.jpg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Dostupné z WWW: &lt; http://cs.wikipedia.org/wiki/Soubor:ViewOfMagdeburg.jpg 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/>
              <a:t>ZH2010. Http://cs.wikipedia.org [online]. 8. 12. 2010, 00:02 [cit. 2012-03-05]. </a:t>
            </a:r>
            <a:r>
              <a:rPr lang="cs-CZ" dirty="0" err="1"/>
              <a:t>Soubor:Nacht</a:t>
            </a:r>
            <a:r>
              <a:rPr lang="cs-CZ" dirty="0"/>
              <a:t> in Düsseldorf.jpg. Dostupné z WWW: &lt; http://cs.wikipedia.org/wiki/Soubor:Nacht_in_D%C3%BCsseldorf.jpg 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/>
              <a:t>Drbashir117. Http://cs.wikipedia.org [online]. 21. 3. 2005, 10:07 [cit. 2012-03-05]. </a:t>
            </a:r>
            <a:r>
              <a:rPr lang="cs-CZ" dirty="0" err="1"/>
              <a:t>Soubor:KielerStadtzentrumLuftaufnahme.jpg</a:t>
            </a:r>
            <a:r>
              <a:rPr lang="cs-CZ" dirty="0"/>
              <a:t>. Dostupné z WWW: &lt; http://cs.wikipedia.org/wiki/Soubor:KielerStadtzentrumLuftaufnahme.jpg </a:t>
            </a:r>
            <a:r>
              <a:rPr lang="cs-CZ" dirty="0" smtClean="0"/>
              <a:t>&gt;.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612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19147" y="3199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 err="1" smtClean="0"/>
              <a:t>DkmediaUnify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2. 9. 2009, 13:48 </a:t>
            </a:r>
            <a:r>
              <a:rPr lang="cs-CZ" dirty="0" smtClean="0"/>
              <a:t>[</a:t>
            </a:r>
            <a:r>
              <a:rPr lang="cs-CZ" dirty="0"/>
              <a:t>cit. 2012-03-05]. </a:t>
            </a:r>
            <a:r>
              <a:rPr lang="cs-CZ" dirty="0" err="1"/>
              <a:t>Soubor:Overview</a:t>
            </a:r>
            <a:r>
              <a:rPr lang="cs-CZ" dirty="0"/>
              <a:t> </a:t>
            </a:r>
            <a:r>
              <a:rPr lang="cs-CZ" dirty="0" smtClean="0"/>
              <a:t>Berlin.jpg. Dostupné </a:t>
            </a:r>
            <a:r>
              <a:rPr lang="cs-CZ" dirty="0"/>
              <a:t>z WWW: &lt; http://cs.wikipedia.org/wiki/Soubor:Overview_Berlin.jpg &gt;.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 err="1" smtClean="0"/>
              <a:t>Doofi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8. 7. 2008, 06:07 </a:t>
            </a:r>
            <a:r>
              <a:rPr lang="cs-CZ" dirty="0" smtClean="0"/>
              <a:t>[</a:t>
            </a:r>
            <a:r>
              <a:rPr lang="cs-CZ" dirty="0"/>
              <a:t>cit. 2012-03-05</a:t>
            </a:r>
            <a:r>
              <a:rPr lang="cs-CZ" dirty="0" smtClean="0"/>
              <a:t>].</a:t>
            </a:r>
            <a:r>
              <a:rPr lang="cs-CZ" b="1" dirty="0"/>
              <a:t> </a:t>
            </a:r>
            <a:r>
              <a:rPr lang="cs-CZ" dirty="0" err="1" smtClean="0"/>
              <a:t>Soubor:AlsterPanorama.jpg</a:t>
            </a:r>
            <a:r>
              <a:rPr lang="cs-CZ" dirty="0" smtClean="0"/>
              <a:t>. Dostupné </a:t>
            </a:r>
            <a:r>
              <a:rPr lang="cs-CZ" dirty="0"/>
              <a:t>z WWW: &lt; http://cs.wikipedia.org/wiki/Soubor:AlsterPanorama.jpg &gt;.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</a:t>
            </a:r>
            <a:r>
              <a:rPr lang="cs-CZ" dirty="0"/>
              <a:t>Klaus </a:t>
            </a:r>
            <a:r>
              <a:rPr lang="cs-CZ" dirty="0" err="1"/>
              <a:t>Grünberg</a:t>
            </a:r>
            <a:r>
              <a:rPr lang="cs-CZ" dirty="0"/>
              <a:t> </a:t>
            </a:r>
            <a:r>
              <a:rPr lang="cs-CZ" dirty="0" smtClean="0"/>
              <a:t>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</a:t>
            </a:r>
            <a:r>
              <a:rPr lang="cs-CZ" dirty="0"/>
              <a:t>17. 5. 2008, 14:21 </a:t>
            </a:r>
            <a:r>
              <a:rPr lang="cs-CZ" dirty="0" smtClean="0"/>
              <a:t>[cit. 2012-03-05].</a:t>
            </a:r>
            <a:r>
              <a:rPr lang="cs-CZ" b="1" dirty="0" smtClean="0"/>
              <a:t> </a:t>
            </a:r>
            <a:r>
              <a:rPr lang="cs-CZ" dirty="0" err="1" smtClean="0"/>
              <a:t>Soubor:Bremen-rathaus-dom-buergerschaft.jpg</a:t>
            </a:r>
            <a:r>
              <a:rPr lang="cs-CZ" dirty="0" smtClean="0"/>
              <a:t>. Dostupné z WWW: &lt; http://cs.wikipedia.org/wiki/Soubor:Bremen-rathaus-dom-buergerschaft.jpg &gt;.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/>
              <a:t>Vložil autor </a:t>
            </a:r>
            <a:r>
              <a:rPr lang="cs-CZ" dirty="0" smtClean="0"/>
              <a:t>, Nawi112.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16. 1. 2008, 15:15 </a:t>
            </a:r>
            <a:r>
              <a:rPr lang="cs-CZ" dirty="0" smtClean="0"/>
              <a:t>[</a:t>
            </a:r>
            <a:r>
              <a:rPr lang="cs-CZ" dirty="0"/>
              <a:t>cit. 2012-03-05]. </a:t>
            </a:r>
            <a:r>
              <a:rPr lang="cs-CZ" dirty="0" err="1" smtClean="0"/>
              <a:t>Soubor:ZugspitzeJubilaeumsgratHoellental.JPG</a:t>
            </a:r>
            <a:r>
              <a:rPr lang="cs-CZ" dirty="0" smtClean="0"/>
              <a:t>. Dostupné </a:t>
            </a:r>
            <a:r>
              <a:rPr lang="cs-CZ" dirty="0"/>
              <a:t>z WWW: http://cs.wikipedia.org/wiki/Soubor:ZugspitzeJubilaeumsgratHoellental.JPG &gt;.</a:t>
            </a:r>
            <a:br>
              <a:rPr lang="cs-CZ" dirty="0"/>
            </a:br>
            <a:endParaRPr lang="cs-CZ" dirty="0" smtClean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/>
              <a:t>Školní </a:t>
            </a:r>
            <a:r>
              <a:rPr lang="cs-CZ" dirty="0"/>
              <a:t>atlas světa. Vydala Kartografie Praha, a.s. 1998. ISBN </a:t>
            </a:r>
            <a:r>
              <a:rPr lang="cs-CZ" dirty="0" smtClean="0"/>
              <a:t>80-7011-582-3.</a:t>
            </a:r>
            <a:br>
              <a:rPr lang="cs-CZ" dirty="0" smtClean="0"/>
            </a:br>
            <a:r>
              <a:rPr lang="cs-CZ" dirty="0" smtClean="0"/>
              <a:t>Strana 76-77.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88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150</Words>
  <Application>Microsoft Office PowerPoint</Application>
  <PresentationFormat>Předvádění na obrazovce (4:3)</PresentationFormat>
  <Paragraphs>80</Paragraphs>
  <Slides>25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Motiv systému Office</vt:lpstr>
      <vt:lpstr>Prezentace</vt:lpstr>
      <vt:lpstr>Prezentace aplikace PowerPoint</vt:lpstr>
      <vt:lpstr>Prezentace aplikace PowerPoint</vt:lpstr>
      <vt:lpstr>NĚMECKO ROZLOHA : 357 022,9 km²        POČET OBYVATEL: 81 831 000</vt:lpstr>
      <vt:lpstr>Bádensko-Württembersko    STUTTGART</vt:lpstr>
      <vt:lpstr>Bavorsko             MÜNCHEN</vt:lpstr>
      <vt:lpstr>Braniborsko     POTSDAM</vt:lpstr>
      <vt:lpstr>Dolní Sasko     HANNOVER</vt:lpstr>
      <vt:lpstr>Durynsko   ERFURT</vt:lpstr>
      <vt:lpstr>Hesensko  WIESBADEN</vt:lpstr>
      <vt:lpstr>Meklenbursko - Přední Pomořansko SCHWERIN</vt:lpstr>
      <vt:lpstr>Porýní - Falc      MAINZ</vt:lpstr>
      <vt:lpstr> Sársko             SAARBRÜCKEN </vt:lpstr>
      <vt:lpstr>Sasko               DRESDEN</vt:lpstr>
      <vt:lpstr>Sasko-Anhaltsko  MAGDEBURG</vt:lpstr>
      <vt:lpstr>Severní Porýní-Vestfálsko DÜSSELDORF</vt:lpstr>
      <vt:lpstr>Šlesvicko-Holštýnsko    KIEL</vt:lpstr>
      <vt:lpstr>BERLIN</vt:lpstr>
      <vt:lpstr>HAMBURG</vt:lpstr>
      <vt:lpstr>BREMEN</vt:lpstr>
      <vt:lpstr>NEJVYŠŠÍ HORA NĚMECKA ZUGSPITZE  2962 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SPOLKOVÁ REPUBLIKA NĚMECKO</dc:title>
  <dc:creator>ZS SLOVAN</dc:creator>
  <cp:lastModifiedBy>lliplova</cp:lastModifiedBy>
  <cp:revision>29</cp:revision>
  <dcterms:created xsi:type="dcterms:W3CDTF">2012-03-05T18:55:38Z</dcterms:created>
  <dcterms:modified xsi:type="dcterms:W3CDTF">2012-05-29T08:16:06Z</dcterms:modified>
</cp:coreProperties>
</file>