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69" r:id="rId4"/>
    <p:sldId id="257" r:id="rId5"/>
    <p:sldId id="258" r:id="rId6"/>
    <p:sldId id="26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D707E7E-7756-4B06-9B58-0437F3A3E800}">
          <p14:sldIdLst>
            <p14:sldId id="270"/>
            <p14:sldId id="271"/>
            <p14:sldId id="269"/>
            <p14:sldId id="257"/>
            <p14:sldId id="258"/>
            <p14:sldId id="267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8"/>
            <p14:sldId id="273"/>
            <p14:sldId id="274"/>
          </p14:sldIdLst>
        </p14:section>
        <p14:section name="Oddíl bez názvu" id="{76191353-CE68-4717-BEE3-6EF84850FAE4}">
          <p14:sldIdLst/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 SLOVAN" initials="ZS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4-10T21:12:45.478" idx="1">
    <p:pos x="5827" y="1162"/>
    <p:text/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118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486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197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0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388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804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110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79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81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271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077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73AC6-CEDC-4DC3-931E-6AE57FABE8E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6C8F2-E5EE-4AB3-892A-B855BA51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951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lagenfurt_01.jpg" TargetMode="External"/><Relationship Id="rId2" Type="http://schemas.openxmlformats.org/officeDocument/2006/relationships/hyperlink" Target="http://cs.wikipedia.org/wiki/Soubor:GrazerRathaus-edit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4/4c/Eisenstadt-altes-Rathaus.jpg" TargetMode="External"/><Relationship Id="rId4" Type="http://schemas.openxmlformats.org/officeDocument/2006/relationships/hyperlink" Target="http://cs.wikipedia.org/wiki/Soubor:SalzburgerAltstadt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0388481"/>
              </p:ext>
            </p:extLst>
          </p:nvPr>
        </p:nvGraphicFramePr>
        <p:xfrm>
          <a:off x="0" y="198"/>
          <a:ext cx="9144000" cy="68572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Prezentace" r:id="rId4" imgW="2567960" imgH="1926187" progId="PowerPoint.Show.12">
                  <p:embed/>
                </p:oleObj>
              </mc:Choice>
              <mc:Fallback>
                <p:oleObj name="Prezentace" r:id="rId4" imgW="2567960" imgH="192618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198"/>
                        <a:ext cx="9144000" cy="68572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842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80728"/>
            <a:ext cx="842493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ANOTACE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a) PRÁCE JE URČENA </a:t>
            </a:r>
            <a:r>
              <a:rPr lang="cs-CZ" dirty="0"/>
              <a:t>pro žáky 8.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TÉMA : </a:t>
            </a:r>
            <a:r>
              <a:rPr lang="cs-CZ" dirty="0" smtClean="0"/>
              <a:t>RAKOUSKO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CÍL : </a:t>
            </a:r>
            <a:r>
              <a:rPr lang="cs-CZ" dirty="0"/>
              <a:t>prohloubení znalostí o </a:t>
            </a:r>
            <a:r>
              <a:rPr lang="cs-CZ" dirty="0" smtClean="0"/>
              <a:t>Rakousku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d) POMŮCKY : </a:t>
            </a:r>
            <a:r>
              <a:rPr lang="cs-CZ" dirty="0"/>
              <a:t>školní atlas světa, sešit, psací potřeby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e)  KLÍČOVÁ SLOVA </a:t>
            </a:r>
            <a:r>
              <a:rPr lang="cs-CZ" b="1" dirty="0" smtClean="0"/>
              <a:t>: </a:t>
            </a:r>
            <a:r>
              <a:rPr lang="cs-CZ" dirty="0" smtClean="0"/>
              <a:t>názvy spolkových zemí a jejich hlavních měst</a:t>
            </a: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b="1" dirty="0"/>
              <a:t>f) PILOTÁŽ: </a:t>
            </a:r>
            <a:r>
              <a:rPr lang="cs-CZ" dirty="0"/>
              <a:t>žáci se seznámili </a:t>
            </a:r>
            <a:r>
              <a:rPr lang="cs-CZ" dirty="0" smtClean="0"/>
              <a:t>s administrativním členěním Rakouska </a:t>
            </a:r>
            <a:r>
              <a:rPr lang="cs-CZ" dirty="0" smtClean="0"/>
              <a:t>a </a:t>
            </a:r>
            <a:r>
              <a:rPr lang="cs-CZ" dirty="0" smtClean="0"/>
              <a:t>jeho přírodními zajímavostmi. Pomocí školního atlasu vyhledali a do slepé </a:t>
            </a:r>
            <a:r>
              <a:rPr lang="cs-CZ" dirty="0" smtClean="0"/>
              <a:t>mapy </a:t>
            </a:r>
            <a:r>
              <a:rPr lang="cs-CZ" dirty="0" smtClean="0"/>
              <a:t>vyznačili spolkové země. Práce byla pro žáky zajímavá, problém byl </a:t>
            </a:r>
            <a:r>
              <a:rPr lang="cs-CZ" dirty="0" smtClean="0"/>
              <a:t>jen </a:t>
            </a:r>
            <a:r>
              <a:rPr lang="cs-CZ" dirty="0" smtClean="0"/>
              <a:t>ve vyhledávání názvů spolkových zemí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 smtClean="0"/>
              <a:t>atlase</a:t>
            </a:r>
            <a:r>
              <a:rPr lang="cs-CZ" dirty="0" smtClean="0"/>
              <a:t>. Někteří práci dokončili </a:t>
            </a:r>
            <a:r>
              <a:rPr lang="cs-CZ" smtClean="0"/>
              <a:t>doma s pomocí internetu.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63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388" y="1844824"/>
            <a:ext cx="4068490" cy="4305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34711"/>
            <a:ext cx="4163263" cy="277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RAKOUSKO 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b="1" dirty="0" smtClean="0"/>
              <a:t>ROZLOHA : </a:t>
            </a:r>
            <a:r>
              <a:rPr lang="cs-CZ" sz="3600" b="1" dirty="0"/>
              <a:t>83 871 </a:t>
            </a:r>
            <a:r>
              <a:rPr lang="cs-CZ" sz="3600" b="1" dirty="0" smtClean="0"/>
              <a:t>km²       POČET OBYVATEL:8,26 mil.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5330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GROßGLOCKNER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6574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620000" cy="516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NEZIDERSKÉ JEZERO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0297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29" y="2636912"/>
            <a:ext cx="2602632" cy="1143000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/>
              <a:t> WIEN</a:t>
            </a:r>
            <a:endParaRPr lang="cs-CZ" sz="80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8680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98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SANKT PÖLTEN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568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LINZ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625929" cy="50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477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GRAZ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91" y="1556792"/>
            <a:ext cx="76200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56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INNSBRUCK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2409825"/>
            <a:ext cx="9555134" cy="25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09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KLAGENFURT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327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SALZBURG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26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709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99" y="90872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BREGENZ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342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EINSENSTADT</a:t>
            </a: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09725"/>
            <a:ext cx="7620000" cy="363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403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0599152"/>
              </p:ext>
            </p:extLst>
          </p:nvPr>
        </p:nvGraphicFramePr>
        <p:xfrm>
          <a:off x="9111596" y="7677472"/>
          <a:ext cx="416560" cy="1828800"/>
        </p:xfrm>
        <a:graphic>
          <a:graphicData uri="http://schemas.openxmlformats.org/drawingml/2006/table">
            <a:tbl>
              <a:tblPr/>
              <a:tblGrid>
                <a:gridCol w="208280"/>
                <a:gridCol w="208280"/>
              </a:tblGrid>
              <a:tr h="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3321" name="Picture 9" descr="C:\Users\ZS SLOVAN\Pictures\800px-Austria_states_blan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844824"/>
            <a:ext cx="8928992" cy="478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PRACOVNÍ LIST 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200" dirty="0"/>
              <a:t>1.  Rakousko se skládá z ………….. spolkových zemí.</a:t>
            </a:r>
            <a:br>
              <a:rPr lang="cs-CZ" sz="2200" dirty="0"/>
            </a:br>
            <a:r>
              <a:rPr lang="cs-CZ" sz="2200" dirty="0"/>
              <a:t>2.  Jak se jmenuje a kolik měří nejvyšší hora Rakouska? (použij </a:t>
            </a:r>
            <a:r>
              <a:rPr lang="cs-CZ" sz="2200" dirty="0" smtClean="0"/>
              <a:t>atlas světa)</a:t>
            </a:r>
            <a:br>
              <a:rPr lang="cs-CZ" sz="2200" dirty="0" smtClean="0"/>
            </a:br>
            <a:r>
              <a:rPr lang="cs-CZ" sz="2200" dirty="0" smtClean="0"/>
              <a:t>3.  Doplň do mapy názvy spolkových zemí :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7051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298"/>
            <a:ext cx="9144000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Fry</a:t>
            </a:r>
            <a:r>
              <a:rPr lang="cs-CZ" dirty="0" smtClean="0"/>
              <a:t> 1989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20. 1. 2011, </a:t>
            </a:r>
            <a:r>
              <a:rPr lang="cs-CZ" dirty="0" smtClean="0"/>
              <a:t>01:09[cit</a:t>
            </a:r>
            <a:r>
              <a:rPr lang="cs-CZ" dirty="0"/>
              <a:t>. </a:t>
            </a:r>
            <a:r>
              <a:rPr lang="cs-CZ" dirty="0" smtClean="0"/>
              <a:t>2012-03-10]. </a:t>
            </a:r>
            <a:r>
              <a:rPr lang="cs-CZ" dirty="0" err="1"/>
              <a:t>Soubor:Austria</a:t>
            </a:r>
            <a:r>
              <a:rPr lang="cs-CZ" dirty="0"/>
              <a:t> </a:t>
            </a:r>
            <a:r>
              <a:rPr lang="cs-CZ" dirty="0" err="1" smtClean="0"/>
              <a:t>Bundesadler.svg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</a:t>
            </a:r>
            <a:r>
              <a:rPr lang="cs-CZ" dirty="0" smtClean="0"/>
              <a:t>&lt;</a:t>
            </a:r>
            <a:r>
              <a:rPr lang="cs-CZ" dirty="0"/>
              <a:t>http://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Soubor:Austria_Bundesadler.svg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/>
              <a:t>Zscout370. </a:t>
            </a:r>
            <a:r>
              <a:rPr lang="cs-CZ" i="1" dirty="0"/>
              <a:t>Http://cs.wikipedia.org</a:t>
            </a:r>
            <a:r>
              <a:rPr lang="cs-CZ" dirty="0"/>
              <a:t> [online]. 14. 2. 2010, </a:t>
            </a:r>
            <a:r>
              <a:rPr lang="cs-CZ" dirty="0" smtClean="0"/>
              <a:t>08:13[cit.</a:t>
            </a:r>
            <a:r>
              <a:rPr lang="cs-CZ" dirty="0"/>
              <a:t> cit. </a:t>
            </a:r>
            <a:r>
              <a:rPr lang="cs-CZ" dirty="0" smtClean="0"/>
              <a:t>2012-03-10]. </a:t>
            </a:r>
            <a:r>
              <a:rPr lang="cs-CZ" dirty="0" err="1"/>
              <a:t>Soubor:Flag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Austria.svg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Soubor:Flag_of_Austria.svg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Schmid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</a:t>
            </a:r>
            <a:r>
              <a:rPr lang="cs-CZ" dirty="0" smtClean="0"/>
              <a:t>].</a:t>
            </a:r>
            <a:r>
              <a:rPr lang="cs-CZ" dirty="0"/>
              <a:t> 10. 7. 2005, </a:t>
            </a:r>
            <a:r>
              <a:rPr lang="cs-CZ" dirty="0" smtClean="0"/>
              <a:t>18:04[cit.</a:t>
            </a:r>
            <a:r>
              <a:rPr lang="cs-CZ" dirty="0"/>
              <a:t> cit. </a:t>
            </a:r>
            <a:r>
              <a:rPr lang="cs-CZ" dirty="0" smtClean="0"/>
              <a:t>2012-03-10]. </a:t>
            </a:r>
            <a:r>
              <a:rPr lang="cs-CZ" dirty="0" err="1"/>
              <a:t>Soubor:Grossglockner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smtClean="0"/>
              <a:t>SW.jpg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http://cs.wikipedia.org/wiki/Soubor:Grossglockner_from_SW.jpg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Tsui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6. 9. 2005, 15:37 </a:t>
            </a:r>
            <a:r>
              <a:rPr lang="cs-CZ" dirty="0" smtClean="0"/>
              <a:t>[</a:t>
            </a:r>
            <a:r>
              <a:rPr lang="cs-CZ" dirty="0"/>
              <a:t>cit</a:t>
            </a:r>
            <a:r>
              <a:rPr lang="cs-CZ" dirty="0" smtClean="0"/>
              <a:t>.</a:t>
            </a:r>
            <a:r>
              <a:rPr lang="cs-CZ" dirty="0"/>
              <a:t> cit. </a:t>
            </a:r>
            <a:r>
              <a:rPr lang="cs-CZ" dirty="0" smtClean="0"/>
              <a:t>2012-03-10]. </a:t>
            </a:r>
            <a:r>
              <a:rPr lang="cs-CZ" dirty="0" err="1"/>
              <a:t>Soubor:Austria</a:t>
            </a:r>
            <a:r>
              <a:rPr lang="cs-CZ" dirty="0"/>
              <a:t> </a:t>
            </a:r>
            <a:r>
              <a:rPr lang="cs-CZ" dirty="0" err="1"/>
              <a:t>Neusiedlersee</a:t>
            </a:r>
            <a:r>
              <a:rPr lang="cs-CZ" dirty="0"/>
              <a:t> </a:t>
            </a:r>
            <a:r>
              <a:rPr lang="cs-CZ" dirty="0" smtClean="0"/>
              <a:t>flyby.jpg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http://cs.wikipedia.org/wiki/Soubor:Austria_Neusiedlersee_flyby.jpg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Gryffindor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28. 9. 2010, 21:49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2012-03-10]. </a:t>
            </a:r>
            <a:r>
              <a:rPr lang="cs-CZ" dirty="0" err="1"/>
              <a:t>Soubor:Collage</a:t>
            </a:r>
            <a:r>
              <a:rPr lang="cs-CZ" dirty="0"/>
              <a:t> von </a:t>
            </a:r>
            <a:r>
              <a:rPr lang="cs-CZ" dirty="0" smtClean="0"/>
              <a:t>Wien.jpg</a:t>
            </a:r>
            <a:br>
              <a:rPr lang="cs-CZ" dirty="0" smtClean="0"/>
            </a:br>
            <a:r>
              <a:rPr lang="cs-CZ" dirty="0" smtClean="0"/>
              <a:t>Dostupné z WWW</a:t>
            </a:r>
            <a:r>
              <a:rPr lang="cs-CZ" dirty="0"/>
              <a:t>: &lt; http://cs.wikipedia.org/wiki/Soubor:Collage_von_Wien.jpg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Pythagoras.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</a:t>
            </a:r>
            <a:r>
              <a:rPr lang="cs-CZ" dirty="0" smtClean="0"/>
              <a:t>].</a:t>
            </a:r>
            <a:r>
              <a:rPr lang="cs-CZ" dirty="0"/>
              <a:t> 8. 2. 2006, </a:t>
            </a:r>
            <a:r>
              <a:rPr lang="cs-CZ" dirty="0" smtClean="0"/>
              <a:t>16:27[cit</a:t>
            </a:r>
            <a:r>
              <a:rPr lang="cs-CZ" dirty="0"/>
              <a:t>. </a:t>
            </a:r>
            <a:r>
              <a:rPr lang="cs-CZ" dirty="0" smtClean="0"/>
              <a:t>2012-03-10].</a:t>
            </a:r>
            <a:r>
              <a:rPr lang="cs-CZ" b="1" dirty="0"/>
              <a:t> </a:t>
            </a:r>
            <a:r>
              <a:rPr lang="cs-CZ" dirty="0" err="1"/>
              <a:t>Soubor:Sankt</a:t>
            </a:r>
            <a:r>
              <a:rPr lang="cs-CZ" dirty="0"/>
              <a:t> </a:t>
            </a:r>
            <a:r>
              <a:rPr lang="cs-CZ" dirty="0" smtClean="0"/>
              <a:t>Poelten.jpg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Soubor:Sankt_Poelten.jpg</a:t>
            </a:r>
            <a:r>
              <a:rPr lang="cs-CZ" dirty="0"/>
              <a:t>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32X.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14. 10. 2007, </a:t>
            </a:r>
            <a:r>
              <a:rPr lang="cs-CZ" dirty="0" smtClean="0"/>
              <a:t>23:02 [cit. 2012-03-10</a:t>
            </a:r>
            <a:r>
              <a:rPr lang="cs-CZ" dirty="0"/>
              <a:t>]. </a:t>
            </a:r>
            <a:r>
              <a:rPr lang="cs-CZ" dirty="0" err="1"/>
              <a:t>Soubor:Linz</a:t>
            </a:r>
            <a:r>
              <a:rPr lang="cs-CZ" dirty="0"/>
              <a:t> </a:t>
            </a:r>
            <a:r>
              <a:rPr lang="cs-CZ" dirty="0" err="1"/>
              <a:t>view</a:t>
            </a:r>
            <a:r>
              <a:rPr lang="cs-CZ" dirty="0"/>
              <a:t> </a:t>
            </a:r>
            <a:r>
              <a:rPr lang="cs-CZ" dirty="0" smtClean="0"/>
              <a:t>2.jpg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&lt;http://cs.wikipedia.org/wiki/Soubor:Linz_view_2.jpg&gt;.</a:t>
            </a:r>
          </a:p>
          <a:p>
            <a:pPr lvl="0"/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59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4697" y="18298"/>
            <a:ext cx="903649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/>
              <a:t>Tamirhassan</a:t>
            </a:r>
            <a:r>
              <a:rPr lang="cs-CZ" dirty="0"/>
              <a:t> Http://cs.wikipedia.org [online]. 29. 4. 2006, </a:t>
            </a:r>
            <a:r>
              <a:rPr lang="cs-CZ" dirty="0" smtClean="0"/>
              <a:t>09:14 [ 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cs-CZ" dirty="0"/>
              <a:t>]. </a:t>
            </a:r>
            <a:r>
              <a:rPr lang="cs-CZ" dirty="0" err="1" smtClean="0"/>
              <a:t>Soubor:GrazerRathaus-edit.jpg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Soubor:GrazerRathaus-edit.jpg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Pahu</a:t>
            </a:r>
            <a:r>
              <a:rPr lang="cs-CZ" dirty="0" smtClean="0"/>
              <a:t>.</a:t>
            </a:r>
            <a:r>
              <a:rPr lang="cs-CZ" dirty="0"/>
              <a:t> Http://cs.wikipedia.org [online]. 20. 8. 2005, </a:t>
            </a:r>
            <a:r>
              <a:rPr lang="cs-CZ" dirty="0" smtClean="0"/>
              <a:t>10:50[cit</a:t>
            </a:r>
            <a:r>
              <a:rPr lang="cs-CZ" dirty="0"/>
              <a:t>. </a:t>
            </a:r>
            <a:r>
              <a:rPr lang="cs-CZ" dirty="0" smtClean="0"/>
              <a:t>2012-03-10</a:t>
            </a:r>
            <a:r>
              <a:rPr lang="cs-CZ" dirty="0"/>
              <a:t>]. </a:t>
            </a:r>
            <a:r>
              <a:rPr lang="cs-CZ" dirty="0" err="1"/>
              <a:t>Soubor:Panorama</a:t>
            </a:r>
            <a:r>
              <a:rPr lang="cs-CZ" dirty="0"/>
              <a:t> </a:t>
            </a:r>
            <a:r>
              <a:rPr lang="cs-CZ" dirty="0" smtClean="0"/>
              <a:t>insbruck1.jpg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</a:t>
            </a:r>
            <a:r>
              <a:rPr lang="cs-CZ" dirty="0" smtClean="0"/>
              <a:t>cs.wikipedia.org/wiki/panorama_insbruck1.jpg&gt;.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/>
              <a:t>Johann </a:t>
            </a:r>
            <a:r>
              <a:rPr lang="cs-CZ" dirty="0" err="1" smtClean="0"/>
              <a:t>Jaritz.Http</a:t>
            </a:r>
            <a:r>
              <a:rPr lang="cs-CZ" dirty="0"/>
              <a:t>://cs.wikipedia.org [online]. 29. 5. 2006, </a:t>
            </a:r>
            <a:r>
              <a:rPr lang="cs-CZ" dirty="0" smtClean="0"/>
              <a:t>04:20[cit</a:t>
            </a:r>
            <a:r>
              <a:rPr lang="cs-CZ" dirty="0"/>
              <a:t>. </a:t>
            </a:r>
            <a:r>
              <a:rPr lang="cs-CZ" dirty="0" smtClean="0"/>
              <a:t>2012-03-10</a:t>
            </a:r>
            <a:r>
              <a:rPr lang="cs-CZ" dirty="0"/>
              <a:t>]. </a:t>
            </a:r>
            <a:r>
              <a:rPr lang="cs-CZ" dirty="0" err="1"/>
              <a:t>Soubor:Klagenfurt</a:t>
            </a:r>
            <a:r>
              <a:rPr lang="cs-CZ" dirty="0"/>
              <a:t> </a:t>
            </a:r>
            <a:r>
              <a:rPr lang="cs-CZ" dirty="0" smtClean="0"/>
              <a:t>01.jpg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cs.wikipedia.org/wiki/Soubor:Klagenfurt_01.jpg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Pintarik</a:t>
            </a:r>
            <a:r>
              <a:rPr lang="cs-CZ" dirty="0" smtClean="0"/>
              <a:t>.</a:t>
            </a:r>
            <a:r>
              <a:rPr lang="cs-CZ" dirty="0"/>
              <a:t> Http://cs.wikipedia.org [online]. 2. 4. 2005, 21:14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cs-CZ" dirty="0"/>
              <a:t>]. </a:t>
            </a:r>
            <a:r>
              <a:rPr lang="cs-CZ" dirty="0" smtClean="0"/>
              <a:t>Soubor:SalzburgerAltstadt02.JPG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</a:t>
            </a:r>
            <a:r>
              <a:rPr lang="cs-CZ" dirty="0">
                <a:hlinkClick r:id="rId4"/>
              </a:rPr>
              <a:t>http://cs.wikipedia.org/wiki/Soubor:SalzburgerAltstadt02.JPG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/>
              <a:t>AndreasPraefcke</a:t>
            </a:r>
            <a:r>
              <a:rPr lang="cs-CZ" dirty="0"/>
              <a:t> </a:t>
            </a:r>
            <a:r>
              <a:rPr lang="cs-CZ" dirty="0" smtClean="0"/>
              <a:t>.</a:t>
            </a:r>
            <a:r>
              <a:rPr lang="cs-CZ" dirty="0"/>
              <a:t>  &lt; </a:t>
            </a:r>
            <a:r>
              <a:rPr lang="cs-CZ" dirty="0" smtClean="0"/>
              <a:t>http</a:t>
            </a:r>
            <a:r>
              <a:rPr lang="cs-CZ" dirty="0"/>
              <a:t>://cs.wikipedia.org [online]. 2. 8. 2007, 15:59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2012-03-10]. </a:t>
            </a:r>
            <a:r>
              <a:rPr lang="cs-CZ" dirty="0" err="1" smtClean="0"/>
              <a:t>Soubor:Bregenz</a:t>
            </a:r>
            <a:r>
              <a:rPr lang="cs-CZ" dirty="0" smtClean="0"/>
              <a:t> Luftbild.jpg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http://cs.wikipedia.org/wiki/Soubor:Bregenz_Luftbild.jpg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/>
              <a:t>Vložil </a:t>
            </a:r>
            <a:r>
              <a:rPr lang="cs-CZ" smtClean="0"/>
              <a:t>autor, </a:t>
            </a:r>
            <a:r>
              <a:rPr lang="cs-CZ" dirty="0" err="1"/>
              <a:t>Sheynhertz-Unbayg</a:t>
            </a:r>
            <a:r>
              <a:rPr lang="cs-CZ" dirty="0"/>
              <a:t> </a:t>
            </a:r>
            <a:r>
              <a:rPr lang="cs-CZ" dirty="0" smtClean="0"/>
              <a:t>.</a:t>
            </a:r>
            <a:r>
              <a:rPr lang="cs-CZ" dirty="0"/>
              <a:t> Http://cs.wikipedia.org [online]. </a:t>
            </a:r>
            <a:r>
              <a:rPr lang="cs-CZ" dirty="0">
                <a:hlinkClick r:id="rId5"/>
              </a:rPr>
              <a:t>23. 2. 2006, </a:t>
            </a:r>
            <a:r>
              <a:rPr lang="cs-CZ" dirty="0" smtClean="0">
                <a:hlinkClick r:id="rId5"/>
              </a:rPr>
              <a:t>15:5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cs-CZ" dirty="0"/>
              <a:t>]. </a:t>
            </a:r>
            <a:r>
              <a:rPr lang="cs-CZ" dirty="0" err="1" smtClean="0"/>
              <a:t>Soubor:Eisenstadt-altes-Rathaus.jpg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Školní atlas světa. </a:t>
            </a:r>
            <a:r>
              <a:rPr lang="cs-CZ" dirty="0"/>
              <a:t>Vydala Kartografie Praha, a.s. 1998. ISBN 80-7011-582-3. Strana </a:t>
            </a:r>
            <a:r>
              <a:rPr lang="cs-CZ" dirty="0" smtClean="0"/>
              <a:t>76-77.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624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28</Words>
  <Application>Microsoft Office PowerPoint</Application>
  <PresentationFormat>Předvádění na obrazovce (4:3)</PresentationFormat>
  <Paragraphs>34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Prezentace</vt:lpstr>
      <vt:lpstr>Prezentace aplikace PowerPoint</vt:lpstr>
      <vt:lpstr>Prezentace aplikace PowerPoint</vt:lpstr>
      <vt:lpstr> RAKOUSKO   ROZLOHA : 83 871 km²       POČET OBYVATEL:8,26 mil. </vt:lpstr>
      <vt:lpstr>GROßGLOCKNER</vt:lpstr>
      <vt:lpstr>NEZIDERSKÉ JEZERO</vt:lpstr>
      <vt:lpstr> WIEN</vt:lpstr>
      <vt:lpstr>SANKT PÖLTEN</vt:lpstr>
      <vt:lpstr>LINZ</vt:lpstr>
      <vt:lpstr>GRAZ</vt:lpstr>
      <vt:lpstr>INNSBRUCK</vt:lpstr>
      <vt:lpstr>KLAGENFURT</vt:lpstr>
      <vt:lpstr>SALZBURG</vt:lpstr>
      <vt:lpstr>BREGENZ</vt:lpstr>
      <vt:lpstr>EINSENSTADT</vt:lpstr>
      <vt:lpstr>PRACOVNÍ LIST   1.  Rakousko se skládá z ………….. spolkových zemí. 2.  Jak se jmenuje a kolik měří nejvyšší hora Rakouska? (použij atlas světa) 3.  Doplň do mapy názvy spolkových zemí 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</dc:title>
  <dc:creator>ZS SLOVAN</dc:creator>
  <cp:lastModifiedBy>lliplova</cp:lastModifiedBy>
  <cp:revision>26</cp:revision>
  <dcterms:created xsi:type="dcterms:W3CDTF">2012-03-12T18:10:31Z</dcterms:created>
  <dcterms:modified xsi:type="dcterms:W3CDTF">2012-05-29T07:56:12Z</dcterms:modified>
</cp:coreProperties>
</file>