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56" r:id="rId2"/>
    <p:sldId id="274" r:id="rId3"/>
    <p:sldId id="257" r:id="rId4"/>
    <p:sldId id="258" r:id="rId5"/>
    <p:sldId id="260" r:id="rId6"/>
    <p:sldId id="259" r:id="rId7"/>
    <p:sldId id="262" r:id="rId8"/>
    <p:sldId id="263" r:id="rId9"/>
    <p:sldId id="264" r:id="rId10"/>
    <p:sldId id="272" r:id="rId11"/>
    <p:sldId id="273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6" r:id="rId20"/>
    <p:sldId id="277" r:id="rId21"/>
    <p:sldId id="27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F63973DA-5277-462F-9460-6671C255A776}">
          <p14:sldIdLst>
            <p14:sldId id="256"/>
            <p14:sldId id="274"/>
            <p14:sldId id="257"/>
            <p14:sldId id="258"/>
            <p14:sldId id="260"/>
            <p14:sldId id="259"/>
            <p14:sldId id="262"/>
            <p14:sldId id="263"/>
            <p14:sldId id="264"/>
            <p14:sldId id="272"/>
            <p14:sldId id="273"/>
            <p14:sldId id="265"/>
            <p14:sldId id="266"/>
            <p14:sldId id="267"/>
            <p14:sldId id="268"/>
            <p14:sldId id="269"/>
            <p14:sldId id="270"/>
            <p14:sldId id="271"/>
            <p14:sldId id="276"/>
            <p14:sldId id="277"/>
            <p14:sldId id="27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138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63CFA-BC4F-4D79-AFE3-C3DBC98C5D0B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A4D991-AB4E-44F0-B28F-C7052FBC27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54780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08DA96-8299-4A41-BF7B-0A91557177AB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892DF2-A7AA-4CB3-B5F8-86A7E1DACA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89420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6419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120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5958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7998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1969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256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4319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2341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9374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8338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2118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18ABEE-F407-4068-8F2E-FB975A01A093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593B3-B202-4573-B642-50F5479FB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8896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ARTE_schweiz_sprachen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91813822"/>
              </p:ext>
            </p:extLst>
          </p:nvPr>
        </p:nvGraphicFramePr>
        <p:xfrm>
          <a:off x="30163" y="15875"/>
          <a:ext cx="9129712" cy="6842125"/>
        </p:xfrm>
        <a:graphic>
          <a:graphicData uri="http://schemas.openxmlformats.org/presentationml/2006/ole">
            <p:oleObj spid="_x0000_s1041" name="Prezentace" r:id="rId3" imgW="5975591" imgH="4481937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170932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05681" y="54868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438400" y="24272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-6927"/>
            <a:ext cx="8424936" cy="66479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sz="2400" b="1" dirty="0"/>
              <a:t>ANOTACE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a) PRÁCE JE URČENA </a:t>
            </a:r>
            <a:r>
              <a:rPr lang="cs-CZ" sz="2400" dirty="0"/>
              <a:t>pro žáky 8. ročníku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b) TÉMA </a:t>
            </a:r>
            <a:r>
              <a:rPr lang="cs-CZ" sz="2400" dirty="0" smtClean="0"/>
              <a:t>: ŠVÝCARSKO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c) CÍL : </a:t>
            </a:r>
            <a:r>
              <a:rPr lang="cs-CZ" sz="2400" dirty="0"/>
              <a:t>prohloubení znalostí o </a:t>
            </a:r>
            <a:r>
              <a:rPr lang="cs-CZ" sz="2400" dirty="0" smtClean="0"/>
              <a:t>Švýcarsku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d) POMŮCKY : </a:t>
            </a:r>
            <a:r>
              <a:rPr lang="cs-CZ" sz="2400" dirty="0"/>
              <a:t>školní atlas světa, sešit, psací potřeby, pracovní list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e) </a:t>
            </a:r>
            <a:r>
              <a:rPr lang="cs-CZ" sz="2400" b="1" dirty="0" smtClean="0"/>
              <a:t>KLÍČOVÁ </a:t>
            </a:r>
            <a:r>
              <a:rPr lang="cs-CZ" sz="2400" b="1" dirty="0"/>
              <a:t>SLOVA : </a:t>
            </a:r>
            <a:r>
              <a:rPr lang="cs-CZ" sz="2400" dirty="0" smtClean="0"/>
              <a:t>kanton a polokanton, jazykové oblasti, 	</a:t>
            </a:r>
            <a:r>
              <a:rPr lang="cs-CZ" sz="2400" dirty="0" err="1" smtClean="0"/>
              <a:t>Dufourspitze</a:t>
            </a:r>
            <a:r>
              <a:rPr lang="cs-CZ" sz="2400" dirty="0">
                <a:solidFill>
                  <a:schemeClr val="tx2"/>
                </a:solidFill>
              </a:rPr>
              <a:t/>
            </a:r>
            <a:br>
              <a:rPr lang="cs-CZ" sz="2400" dirty="0">
                <a:solidFill>
                  <a:schemeClr val="tx2"/>
                </a:solidFill>
              </a:rPr>
            </a:br>
            <a:r>
              <a:rPr lang="cs-CZ" sz="2400" dirty="0">
                <a:solidFill>
                  <a:schemeClr val="tx2"/>
                </a:solidFill>
              </a:rPr>
              <a:t/>
            </a:r>
            <a:br>
              <a:rPr lang="cs-CZ" sz="2400" dirty="0">
                <a:solidFill>
                  <a:schemeClr val="tx2"/>
                </a:solidFill>
              </a:rPr>
            </a:br>
            <a:r>
              <a:rPr lang="cs-CZ" sz="2400" b="1" dirty="0"/>
              <a:t>f) PILOTÁŽ: </a:t>
            </a:r>
            <a:r>
              <a:rPr lang="cs-CZ" sz="2400" dirty="0"/>
              <a:t>žáci se seznámili s administrativním členěním </a:t>
            </a:r>
            <a:r>
              <a:rPr lang="cs-CZ" sz="2400" dirty="0" smtClean="0"/>
              <a:t>	Švýcarska, </a:t>
            </a:r>
            <a:r>
              <a:rPr lang="cs-CZ" sz="2400" dirty="0"/>
              <a:t>důležitými městy a přírodními </a:t>
            </a:r>
            <a:r>
              <a:rPr lang="cs-CZ" sz="2400" dirty="0" smtClean="0"/>
              <a:t>zajímavostmi.</a:t>
            </a:r>
          </a:p>
          <a:p>
            <a:r>
              <a:rPr lang="cs-CZ" sz="2400" dirty="0" smtClean="0"/>
              <a:t>	Před cestou do Švýcarska byli seznámeni s rozdíly mezi 	úředním jazykem v ČR a jazyky ve Švýcarsku.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3276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92696"/>
            <a:ext cx="3865612" cy="386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3598168" cy="1080119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ŠVÝCARSKO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2204864"/>
            <a:ext cx="7344816" cy="4176464"/>
          </a:xfrm>
        </p:spPr>
        <p:txBody>
          <a:bodyPr>
            <a:normAutofit/>
          </a:bodyPr>
          <a:lstStyle/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- FEDERATIVNÍ REPUBLIKA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- 20 KANTONŮ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6 POLOKANTONŮ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- 41 285 km</a:t>
            </a:r>
            <a:r>
              <a:rPr lang="cs-CZ" b="1" baseline="30000" dirty="0" smtClean="0">
                <a:solidFill>
                  <a:schemeClr val="tx1"/>
                </a:solidFill>
              </a:rPr>
              <a:t>2</a:t>
            </a:r>
            <a:r>
              <a:rPr lang="cs-CZ" b="1" dirty="0" smtClean="0">
                <a:solidFill>
                  <a:schemeClr val="tx1"/>
                </a:solidFill>
              </a:rPr>
              <a:t> 	7,8 mil. obyvatel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- ÚŘEDNÍ JAZYK : němčina, francouzština, 			italština, rétorománština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51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291" y="1268760"/>
            <a:ext cx="7620000" cy="542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JAZYKOVÉ OBLASTI 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284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7474" y="0"/>
            <a:ext cx="4910990" cy="6889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5184576" cy="460851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RÝN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celková délka 1230 km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143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4900" y="1700808"/>
            <a:ext cx="6934200" cy="466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4900" y="274638"/>
            <a:ext cx="1738908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BERN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6671"/>
            <a:ext cx="857250" cy="103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3042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430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Dufourspitze 4 634m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9920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ZS SLOVAN\Pictures\kola SCH 06\IMG_30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4014" y="-1307"/>
            <a:ext cx="6880373" cy="6859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067944" y="23912"/>
            <a:ext cx="5076056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ŠVÝCARSKÝ VENKOV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2409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ZS SLOVAN\Pictures\kola SCH 06\IMG_30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695"/>
            <a:ext cx="7167142" cy="678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2096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ZS SLOVAN\Pictures\kola SCH 06\IMG_30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489"/>
            <a:ext cx="9154939" cy="686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7231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ZS SLOVAN\Pictures\kola SCH 06\IMG_30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8487" y="-63401"/>
            <a:ext cx="9227689" cy="6921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0074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ZS SLOVAN\Pictures\kola SCH 06\IMG_30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3196"/>
            <a:ext cx="9174088" cy="6881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74088" cy="119675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RÝN  „NA ZAČÁTKU SVÉ CESTY“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595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ZS SLOVAN\Pictures\kola SCH 06\IMG_30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45038" y="841380"/>
            <a:ext cx="6875869" cy="515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09181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Users\ZS SLOVAN\Pictures\kola SCH 06\IMG_30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5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040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ZS SLOVAN\Pictures\kola SCH 06\IMG_31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444"/>
            <a:ext cx="9154992" cy="686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5444"/>
            <a:ext cx="8229600" cy="106818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RÝNSKÉ VODOPÁDY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79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ZS SLOVAN\Pictures\kola SCH 06\IMG_32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6313" y="0"/>
            <a:ext cx="9215148" cy="6911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4413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ZS SLOVAN\Pictures\kola SCH 06\IMG_319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8572" y="-20248"/>
            <a:ext cx="9192572" cy="6878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6667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3" descr="C:\Users\ZS SLOVAN\Pictures\kola SCH 06\IMG_31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76289" cy="572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344" y="602128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STEIN AM RHEIN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969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836712"/>
            <a:ext cx="828092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+mj-lt"/>
              </a:rPr>
              <a:t>PRACOVNÍ LIST</a:t>
            </a:r>
          </a:p>
          <a:p>
            <a:endParaRPr lang="cs-CZ" sz="2000" dirty="0" smtClean="0"/>
          </a:p>
          <a:p>
            <a:r>
              <a:rPr lang="cs-CZ" sz="2000" dirty="0" smtClean="0"/>
              <a:t>1</a:t>
            </a:r>
            <a:r>
              <a:rPr lang="cs-CZ" sz="2000" dirty="0"/>
              <a:t>. Švýcarsko se administrativně člení  na :</a:t>
            </a:r>
          </a:p>
          <a:p>
            <a:endParaRPr lang="cs-CZ" sz="2000" dirty="0"/>
          </a:p>
          <a:p>
            <a:r>
              <a:rPr lang="cs-CZ" sz="2000" dirty="0"/>
              <a:t>2. Ve Švýcarsku pramení ………………,  celková délka jeho toku je…………..</a:t>
            </a:r>
          </a:p>
          <a:p>
            <a:endParaRPr lang="cs-CZ" sz="2000" dirty="0"/>
          </a:p>
          <a:p>
            <a:r>
              <a:rPr lang="cs-CZ" sz="2000" dirty="0"/>
              <a:t>3. Nejvyšší hora </a:t>
            </a:r>
            <a:r>
              <a:rPr lang="cs-CZ" sz="2000" dirty="0" smtClean="0"/>
              <a:t>………………………………měří…………………...</a:t>
            </a:r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4. Ve Švýcarsku </a:t>
            </a:r>
            <a:r>
              <a:rPr lang="cs-CZ" sz="2000" dirty="0" smtClean="0"/>
              <a:t>se mluví …úředními jazyky</a:t>
            </a:r>
            <a:r>
              <a:rPr lang="cs-CZ" sz="2000" dirty="0"/>
              <a:t>, nejrozšířenější je </a:t>
            </a:r>
            <a:r>
              <a:rPr lang="cs-CZ" sz="2000" dirty="0" smtClean="0"/>
              <a:t>…………………...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10793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536" y="1340768"/>
            <a:ext cx="911046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PRACOVNÍ LIST – ŘEŠENÍ</a:t>
            </a:r>
          </a:p>
          <a:p>
            <a:endParaRPr lang="cs-CZ" sz="2400" dirty="0" smtClean="0"/>
          </a:p>
          <a:p>
            <a:r>
              <a:rPr lang="cs-CZ" sz="2400" dirty="0" smtClean="0"/>
              <a:t>1</a:t>
            </a:r>
            <a:r>
              <a:rPr lang="cs-CZ" sz="2400" dirty="0"/>
              <a:t>. Švýcarsko se administrativně člení  na </a:t>
            </a:r>
            <a:r>
              <a:rPr lang="cs-CZ" sz="2400" dirty="0" smtClean="0"/>
              <a:t>: </a:t>
            </a:r>
            <a:r>
              <a:rPr lang="cs-CZ" sz="2400" b="1" dirty="0" smtClean="0">
                <a:solidFill>
                  <a:srgbClr val="FF0000"/>
                </a:solidFill>
              </a:rPr>
              <a:t>20 kantonů a 6 </a:t>
            </a:r>
            <a:r>
              <a:rPr lang="cs-CZ" sz="2400" b="1" dirty="0" err="1" smtClean="0">
                <a:solidFill>
                  <a:srgbClr val="FF0000"/>
                </a:solidFill>
              </a:rPr>
              <a:t>polokantonů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sz="2400" dirty="0"/>
          </a:p>
          <a:p>
            <a:r>
              <a:rPr lang="cs-CZ" sz="2400" dirty="0"/>
              <a:t>2. Ve Švýcarsku pramení  </a:t>
            </a:r>
            <a:r>
              <a:rPr lang="cs-CZ" sz="2400" b="1" dirty="0" smtClean="0">
                <a:solidFill>
                  <a:srgbClr val="FF0000"/>
                </a:solidFill>
              </a:rPr>
              <a:t>Rýn</a:t>
            </a:r>
            <a:r>
              <a:rPr lang="cs-CZ" sz="2400" dirty="0" smtClean="0"/>
              <a:t> , celková </a:t>
            </a:r>
            <a:r>
              <a:rPr lang="cs-CZ" sz="2400" dirty="0"/>
              <a:t>délka jeho toku </a:t>
            </a:r>
            <a:r>
              <a:rPr lang="cs-CZ" sz="2400" dirty="0" smtClean="0"/>
              <a:t>je</a:t>
            </a:r>
            <a:r>
              <a:rPr lang="cs-CZ" sz="2400" dirty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1230km</a:t>
            </a:r>
            <a:r>
              <a:rPr lang="cs-CZ" sz="2400" dirty="0" smtClean="0"/>
              <a:t>.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3. Nejvyšší hora </a:t>
            </a:r>
            <a:r>
              <a:rPr lang="cs-CZ" sz="2400" b="1" dirty="0" err="1" smtClean="0">
                <a:solidFill>
                  <a:srgbClr val="FF0000"/>
                </a:solidFill>
              </a:rPr>
              <a:t>Dufourspitze</a:t>
            </a:r>
            <a:r>
              <a:rPr lang="cs-CZ" sz="2400" b="1" dirty="0" smtClean="0">
                <a:solidFill>
                  <a:srgbClr val="FF0000"/>
                </a:solidFill>
              </a:rPr>
              <a:t>,  </a:t>
            </a:r>
            <a:r>
              <a:rPr lang="cs-CZ" sz="2400" dirty="0" smtClean="0"/>
              <a:t>měří </a:t>
            </a:r>
            <a:r>
              <a:rPr lang="cs-CZ" sz="2400" b="1" dirty="0">
                <a:solidFill>
                  <a:srgbClr val="FF0000"/>
                </a:solidFill>
              </a:rPr>
              <a:t>4634 </a:t>
            </a:r>
            <a:r>
              <a:rPr lang="cs-CZ" sz="2400" b="1" dirty="0" smtClean="0">
                <a:solidFill>
                  <a:srgbClr val="FF0000"/>
                </a:solidFill>
              </a:rPr>
              <a:t>metrů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sz="2400" dirty="0"/>
          </a:p>
          <a:p>
            <a:r>
              <a:rPr lang="cs-CZ" sz="2400" dirty="0"/>
              <a:t>4. Ve Švýcarsku se mluví  </a:t>
            </a:r>
            <a:r>
              <a:rPr lang="cs-CZ" sz="2400" b="1" dirty="0" smtClean="0">
                <a:solidFill>
                  <a:srgbClr val="FF0000"/>
                </a:solidFill>
              </a:rPr>
              <a:t>4 </a:t>
            </a:r>
            <a:r>
              <a:rPr lang="cs-CZ" sz="2400" dirty="0" smtClean="0"/>
              <a:t>úředními </a:t>
            </a:r>
            <a:r>
              <a:rPr lang="cs-CZ" sz="2400" dirty="0"/>
              <a:t>jazyky, nejrozšířenější je  </a:t>
            </a:r>
            <a:r>
              <a:rPr lang="cs-CZ" sz="2400" b="1" dirty="0" smtClean="0">
                <a:solidFill>
                  <a:srgbClr val="FF0000"/>
                </a:solidFill>
              </a:rPr>
              <a:t>němčina</a:t>
            </a:r>
            <a:r>
              <a:rPr lang="cs-CZ" sz="2400" dirty="0" smtClean="0"/>
              <a:t>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70982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4796" y="-23590"/>
            <a:ext cx="91440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+mj-lt"/>
              </a:rPr>
              <a:t>Zdroje:</a:t>
            </a:r>
          </a:p>
          <a:p>
            <a:endParaRPr lang="cs-CZ" b="1" dirty="0" smtClean="0">
              <a:latin typeface="+mj-lt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 </a:t>
            </a:r>
            <a:r>
              <a:rPr lang="cs-CZ" dirty="0"/>
              <a:t>Zscout370. Http://cs.wikipedia.org [online]. 19. 6. 2010, 08:00 [cit. 2012-03-20].  </a:t>
            </a:r>
            <a:r>
              <a:rPr lang="cs-CZ" dirty="0" err="1"/>
              <a:t>Soubor:Flag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Switzerland.svg</a:t>
            </a:r>
            <a:r>
              <a:rPr lang="cs-CZ" dirty="0"/>
              <a:t> </a:t>
            </a:r>
            <a:br>
              <a:rPr lang="cs-CZ" dirty="0"/>
            </a:br>
            <a:r>
              <a:rPr lang="cs-CZ" dirty="0"/>
              <a:t>Dostupné z WWW: &lt;http://cs.wikipedia.org/wiki/</a:t>
            </a:r>
            <a:r>
              <a:rPr lang="cs-CZ" dirty="0" err="1"/>
              <a:t>Soubor:Flag_of_Switzerland.svg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  </a:t>
            </a:r>
            <a:r>
              <a:rPr lang="cs-CZ" dirty="0" err="1"/>
              <a:t>Polar</a:t>
            </a:r>
            <a:r>
              <a:rPr lang="cs-CZ" dirty="0"/>
              <a:t> Bot. Http://cs.wikipedia.org [online]. 18. 4. 2007, 12:28 [cit. 2012-03-20]. </a:t>
            </a:r>
            <a:r>
              <a:rPr lang="cs-CZ" dirty="0" err="1"/>
              <a:t>Soubor:KARTE</a:t>
            </a:r>
            <a:r>
              <a:rPr lang="cs-CZ" dirty="0"/>
              <a:t> </a:t>
            </a:r>
            <a:r>
              <a:rPr lang="cs-CZ" dirty="0" err="1"/>
              <a:t>schweiz</a:t>
            </a:r>
            <a:r>
              <a:rPr lang="cs-CZ" dirty="0"/>
              <a:t> sprachen.png</a:t>
            </a:r>
            <a:br>
              <a:rPr lang="cs-CZ" dirty="0"/>
            </a:br>
            <a:r>
              <a:rPr lang="cs-CZ" dirty="0"/>
              <a:t>Dostupné z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cs.wikipedia.org/wiki/Soubor:KARTE_schweiz_sprachen.png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  </a:t>
            </a:r>
            <a:r>
              <a:rPr lang="cs-CZ" dirty="0" err="1"/>
              <a:t>Huntster</a:t>
            </a:r>
            <a:r>
              <a:rPr lang="cs-CZ" dirty="0"/>
              <a:t> Http://cs.wikipedia.org [online]. 21. 4. 2011, 09:29 cit. 2012-03-20]. </a:t>
            </a:r>
            <a:r>
              <a:rPr lang="cs-CZ" dirty="0" err="1"/>
              <a:t>Soubor:Rhein-Karte.png</a:t>
            </a:r>
            <a:r>
              <a:rPr lang="cs-CZ" dirty="0"/>
              <a:t> .</a:t>
            </a:r>
            <a:br>
              <a:rPr lang="cs-CZ" dirty="0"/>
            </a:br>
            <a:r>
              <a:rPr lang="cs-CZ" dirty="0"/>
              <a:t> Dostupné z WWW: &lt;http://cs.wikipedia.org/wiki/</a:t>
            </a:r>
            <a:r>
              <a:rPr lang="cs-CZ" dirty="0" err="1"/>
              <a:t>Soubor:Rhein-Karte.png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 </a:t>
            </a:r>
            <a:r>
              <a:rPr lang="cs-CZ" dirty="0"/>
              <a:t>Robert </a:t>
            </a:r>
            <a:r>
              <a:rPr lang="cs-CZ" dirty="0" err="1"/>
              <a:t>Illes</a:t>
            </a:r>
            <a:r>
              <a:rPr lang="cs-CZ" dirty="0"/>
              <a:t>. Http://</a:t>
            </a:r>
            <a:r>
              <a:rPr lang="cs-CZ" dirty="0" smtClean="0"/>
              <a:t>cas.wikipedia.org</a:t>
            </a:r>
            <a:r>
              <a:rPr lang="cs-CZ" dirty="0"/>
              <a:t> [online]. 20. 1. 2008, 15:53  [cit. 2012-03-20].  </a:t>
            </a:r>
            <a:r>
              <a:rPr lang="cs-CZ" dirty="0" err="1"/>
              <a:t>Soubor:Bern</a:t>
            </a:r>
            <a:r>
              <a:rPr lang="cs-CZ" dirty="0"/>
              <a:t> luftaufnahme.png</a:t>
            </a:r>
            <a:br>
              <a:rPr lang="cs-CZ" dirty="0"/>
            </a:br>
            <a:r>
              <a:rPr lang="cs-CZ" dirty="0"/>
              <a:t>Dostupné z WWW: &lt; http://cs.wikipedia.org/wiki/Soubor:Bern_luftaufnahme.png 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 </a:t>
            </a:r>
            <a:r>
              <a:rPr lang="cs-CZ" dirty="0" err="1"/>
              <a:t>Ikiwaner</a:t>
            </a:r>
            <a:r>
              <a:rPr lang="cs-CZ" dirty="0"/>
              <a:t>  Http://cs.wikipedia.org [online]. 16. 12. 2005, 20:42 [cit. 2012-03-20].  </a:t>
            </a:r>
            <a:r>
              <a:rPr lang="cs-CZ" dirty="0" err="1"/>
              <a:t>Soubor:MonteRosaWestseite</a:t>
            </a:r>
            <a:r>
              <a:rPr lang="cs-CZ" dirty="0"/>
              <a:t> gesehenVomGornergrat.JPG </a:t>
            </a:r>
            <a:br>
              <a:rPr lang="cs-CZ" dirty="0"/>
            </a:br>
            <a:r>
              <a:rPr lang="cs-CZ" dirty="0"/>
              <a:t>Dostupné z WWW: &lt;http://cs.wikipedia.org/wiki/</a:t>
            </a:r>
            <a:r>
              <a:rPr lang="cs-CZ" dirty="0" err="1"/>
              <a:t>Soubor:MonteRosaWestseite_gesehenVomGornergrat.JPG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Zbývajících </a:t>
            </a:r>
            <a:r>
              <a:rPr lang="cs-CZ"/>
              <a:t>10 </a:t>
            </a:r>
            <a:r>
              <a:rPr lang="cs-CZ" smtClean="0"/>
              <a:t>fotografií </a:t>
            </a:r>
            <a:r>
              <a:rPr lang="cs-CZ" dirty="0"/>
              <a:t>– foto autor srpen 2006</a:t>
            </a:r>
          </a:p>
        </p:txBody>
      </p:sp>
    </p:spTree>
    <p:extLst>
      <p:ext uri="{BB962C8B-B14F-4D97-AF65-F5344CB8AC3E}">
        <p14:creationId xmlns:p14="http://schemas.microsoft.com/office/powerpoint/2010/main" xmlns="" val="1085420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136</Words>
  <Application>Microsoft Office PowerPoint</Application>
  <PresentationFormat>Předvádění na obrazovce (4:3)</PresentationFormat>
  <Paragraphs>43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Prezentace</vt:lpstr>
      <vt:lpstr>Snímek 1</vt:lpstr>
      <vt:lpstr>Snímek 2</vt:lpstr>
      <vt:lpstr>ŠVÝCARSKO</vt:lpstr>
      <vt:lpstr>JAZYKOVÉ OBLASTI  </vt:lpstr>
      <vt:lpstr>   RÝN   celková délka 1230 km</vt:lpstr>
      <vt:lpstr>BERN</vt:lpstr>
      <vt:lpstr>Dufourspitze 4 634m</vt:lpstr>
      <vt:lpstr>ŠVÝCARSKÝ VENKOV</vt:lpstr>
      <vt:lpstr>Snímek 9</vt:lpstr>
      <vt:lpstr>Snímek 10</vt:lpstr>
      <vt:lpstr>Snímek 11</vt:lpstr>
      <vt:lpstr>RÝN  „NA ZAČÁTKU SVÉ CESTY“</vt:lpstr>
      <vt:lpstr>Snímek 13</vt:lpstr>
      <vt:lpstr>Snímek 14</vt:lpstr>
      <vt:lpstr>RÝNSKÉ VODOPÁDY</vt:lpstr>
      <vt:lpstr>Snímek 16</vt:lpstr>
      <vt:lpstr>Snímek 17</vt:lpstr>
      <vt:lpstr>STEIN AM RHEIN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29</cp:revision>
  <dcterms:created xsi:type="dcterms:W3CDTF">2012-03-19T17:27:51Z</dcterms:created>
  <dcterms:modified xsi:type="dcterms:W3CDTF">2013-09-20T15:45:46Z</dcterms:modified>
</cp:coreProperties>
</file>