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57" r:id="rId3"/>
    <p:sldId id="258" r:id="rId4"/>
    <p:sldId id="260" r:id="rId5"/>
    <p:sldId id="262" r:id="rId6"/>
    <p:sldId id="263" r:id="rId7"/>
    <p:sldId id="265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04D0B33-5FD0-44CF-8ED8-047B40243CC4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35861B-8E0F-4491-BADD-75A1EFBDEEF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941013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35861B-8E0F-4491-BADD-75A1EFBDEEF7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58388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01CC2-498A-4A42-83F2-614D65748C70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57CB37E-074A-45B9-9BBE-1A5503B1D2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01CC2-498A-4A42-83F2-614D65748C70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57CB37E-074A-45B9-9BBE-1A5503B1D2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01CC2-498A-4A42-83F2-614D65748C70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B37E-074A-45B9-9BBE-1A5503B1D2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01CC2-498A-4A42-83F2-614D65748C70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B37E-074A-45B9-9BBE-1A5503B1D2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01CC2-498A-4A42-83F2-614D65748C70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757CB37E-074A-45B9-9BBE-1A5503B1D2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01CC2-498A-4A42-83F2-614D65748C70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B37E-074A-45B9-9BBE-1A5503B1D2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01CC2-498A-4A42-83F2-614D65748C70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B37E-074A-45B9-9BBE-1A5503B1D2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01CC2-498A-4A42-83F2-614D65748C70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B37E-074A-45B9-9BBE-1A5503B1D2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01CC2-498A-4A42-83F2-614D65748C70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B37E-074A-45B9-9BBE-1A5503B1D2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01CC2-498A-4A42-83F2-614D65748C70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B37E-074A-45B9-9BBE-1A5503B1D2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01CC2-498A-4A42-83F2-614D65748C70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7CB37E-074A-45B9-9BBE-1A5503B1D2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2A01CC2-498A-4A42-83F2-614D65748C70}" type="datetimeFigureOut">
              <a:rPr lang="cs-CZ" smtClean="0"/>
              <a:pPr/>
              <a:t>20.9.2013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57CB37E-074A-45B9-9BBE-1A5503B1D2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Office_PowerPoint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Fisherman_on_Lake_Tanganyika.jpg" TargetMode="External"/><Relationship Id="rId3" Type="http://schemas.openxmlformats.org/officeDocument/2006/relationships/hyperlink" Target="http://upload.wikimedia.org/wikipedia/commons/e/e4/Kibo_summit_of_Mt_Kilimanjaro_001.JPG" TargetMode="External"/><Relationship Id="rId7" Type="http://schemas.openxmlformats.org/officeDocument/2006/relationships/hyperlink" Target="http://upload.wikimedia.org/wikipedia/commons/8/81/Fisherman_on_Lake_Tanganyika.jpg" TargetMode="External"/><Relationship Id="rId2" Type="http://schemas.openxmlformats.org/officeDocument/2006/relationships/hyperlink" Target="http://cs.wikipedia.org/wiki/Afrika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Elephants_Kili_2.jpg" TargetMode="External"/><Relationship Id="rId5" Type="http://schemas.openxmlformats.org/officeDocument/2006/relationships/hyperlink" Target="http://upload.wikimedia.org/wikipedia/commons/5/52/Elephants_Kili_2.jpg" TargetMode="External"/><Relationship Id="rId10" Type="http://schemas.openxmlformats.org/officeDocument/2006/relationships/hyperlink" Target="http://cs.wikipedia.org/wiki/Soubor:Tizi'n'Toubkal.jpg" TargetMode="External"/><Relationship Id="rId4" Type="http://schemas.openxmlformats.org/officeDocument/2006/relationships/hyperlink" Target="http://cs.wikipedia.org/wiki/Soubor:Kibo_summit_of_Mt_Kilimanjaro_001.JPG" TargetMode="External"/><Relationship Id="rId9" Type="http://schemas.openxmlformats.org/officeDocument/2006/relationships/hyperlink" Target="http://upload.wikimedia.org/wikipedia/commons/f/ff/Tizi'n'Toubkal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42269152"/>
              </p:ext>
            </p:extLst>
          </p:nvPr>
        </p:nvGraphicFramePr>
        <p:xfrm>
          <a:off x="107504" y="116632"/>
          <a:ext cx="8778875" cy="6583362"/>
        </p:xfrm>
        <a:graphic>
          <a:graphicData uri="http://schemas.openxmlformats.org/presentationml/2006/ole">
            <p:oleObj spid="_x0000_s1042" name="Prezentace" r:id="rId3" imgW="4902698" imgH="3677496" progId="PowerPoint.Show.12">
              <p:embed/>
            </p:oleObj>
          </a:graphicData>
        </a:graphic>
      </p:graphicFrame>
    </p:spTree>
    <p:extLst>
      <p:ext uri="{BB962C8B-B14F-4D97-AF65-F5344CB8AC3E}">
        <p14:creationId xmlns:p14="http://schemas.microsoft.com/office/powerpoint/2010/main" xmlns="" val="489352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60648"/>
            <a:ext cx="8686800" cy="6264696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2700" b="1" dirty="0" smtClean="0">
                <a:solidFill>
                  <a:schemeClr val="tx1"/>
                </a:solidFill>
                <a:effectLst/>
              </a:rPr>
              <a:t>Anotace</a:t>
            </a:r>
            <a:br>
              <a:rPr lang="cs-CZ" sz="2700" b="1" dirty="0" smtClean="0">
                <a:solidFill>
                  <a:schemeClr val="tx1"/>
                </a:solidFill>
                <a:effectLst/>
              </a:rPr>
            </a:br>
            <a:r>
              <a:rPr lang="cs-CZ" sz="2700" b="1" dirty="0">
                <a:solidFill>
                  <a:schemeClr val="tx1"/>
                </a:solidFill>
                <a:effectLst/>
              </a:rPr>
              <a:t>a) práce je určena </a:t>
            </a:r>
            <a:r>
              <a:rPr lang="cs-CZ" sz="2700" dirty="0">
                <a:solidFill>
                  <a:schemeClr val="tx1"/>
                </a:solidFill>
                <a:effectLst/>
              </a:rPr>
              <a:t>pro žáky 6. ročníku</a:t>
            </a:r>
            <a:r>
              <a:rPr lang="cs-CZ" sz="2700" dirty="0" smtClean="0">
                <a:solidFill>
                  <a:schemeClr val="tx1"/>
                </a:solidFill>
                <a:effectLst/>
              </a:rPr>
              <a:t/>
            </a:r>
            <a:br>
              <a:rPr lang="cs-CZ" sz="2700" dirty="0" smtClean="0">
                <a:solidFill>
                  <a:schemeClr val="tx1"/>
                </a:solidFill>
                <a:effectLst/>
              </a:rPr>
            </a:br>
            <a:r>
              <a:rPr lang="cs-CZ" sz="2700" b="1" dirty="0">
                <a:solidFill>
                  <a:schemeClr val="tx1"/>
                </a:solidFill>
                <a:effectLst/>
              </a:rPr>
              <a:t>b) téma </a:t>
            </a:r>
            <a:r>
              <a:rPr lang="cs-CZ" sz="2700" dirty="0">
                <a:solidFill>
                  <a:schemeClr val="tx1"/>
                </a:solidFill>
                <a:effectLst/>
              </a:rPr>
              <a:t>: povrch </a:t>
            </a:r>
            <a:r>
              <a:rPr lang="cs-CZ" sz="2700" dirty="0" smtClean="0">
                <a:solidFill>
                  <a:schemeClr val="tx1"/>
                </a:solidFill>
                <a:effectLst/>
              </a:rPr>
              <a:t> </a:t>
            </a:r>
            <a:r>
              <a:rPr lang="cs-CZ" sz="2700" dirty="0" err="1" smtClean="0">
                <a:solidFill>
                  <a:schemeClr val="tx1"/>
                </a:solidFill>
                <a:effectLst/>
              </a:rPr>
              <a:t>afriky</a:t>
            </a:r>
            <a:r>
              <a:rPr lang="cs-CZ" sz="2700" dirty="0">
                <a:solidFill>
                  <a:schemeClr val="tx1"/>
                </a:solidFill>
                <a:effectLst/>
              </a:rPr>
              <a:t/>
            </a:r>
            <a:br>
              <a:rPr lang="cs-CZ" sz="2700" dirty="0">
                <a:solidFill>
                  <a:schemeClr val="tx1"/>
                </a:solidFill>
                <a:effectLst/>
              </a:rPr>
            </a:br>
            <a:r>
              <a:rPr lang="cs-CZ" sz="2700" b="1" dirty="0">
                <a:solidFill>
                  <a:schemeClr val="tx1"/>
                </a:solidFill>
                <a:effectLst/>
              </a:rPr>
              <a:t>c) cíl </a:t>
            </a:r>
            <a:r>
              <a:rPr lang="cs-CZ" sz="2700" dirty="0">
                <a:solidFill>
                  <a:schemeClr val="tx1"/>
                </a:solidFill>
                <a:effectLst/>
              </a:rPr>
              <a:t>: seznámení žáků s přírodními </a:t>
            </a:r>
            <a:r>
              <a:rPr lang="cs-CZ" sz="2700" dirty="0" smtClean="0">
                <a:solidFill>
                  <a:schemeClr val="tx1"/>
                </a:solidFill>
                <a:effectLst/>
              </a:rPr>
              <a:t>zajímavostmi </a:t>
            </a:r>
            <a:r>
              <a:rPr lang="cs-CZ" sz="2700" dirty="0">
                <a:solidFill>
                  <a:schemeClr val="tx1"/>
                </a:solidFill>
                <a:effectLst/>
              </a:rPr>
              <a:t>tohoto kontinentu</a:t>
            </a:r>
            <a:br>
              <a:rPr lang="cs-CZ" sz="2700" dirty="0">
                <a:solidFill>
                  <a:schemeClr val="tx1"/>
                </a:solidFill>
                <a:effectLst/>
              </a:rPr>
            </a:br>
            <a:r>
              <a:rPr lang="cs-CZ" sz="2700" b="1" dirty="0">
                <a:solidFill>
                  <a:schemeClr val="tx1"/>
                </a:solidFill>
                <a:effectLst/>
              </a:rPr>
              <a:t>D) POMŮCKY </a:t>
            </a:r>
            <a:r>
              <a:rPr lang="cs-CZ" sz="2700" dirty="0">
                <a:solidFill>
                  <a:schemeClr val="tx1"/>
                </a:solidFill>
                <a:effectLst/>
              </a:rPr>
              <a:t>: PRACOVNÍ LIST, ŠKOLNÍ ATLAS SVĚTA, UČEBNICE ZEMĚPIS SVĚTA 1, OBRYS MAPY AFRIKY (ŽÁK POUŽIJE UČEBNICI NA STR.30), </a:t>
            </a:r>
            <a:r>
              <a:rPr lang="cs-CZ" sz="2700">
                <a:solidFill>
                  <a:schemeClr val="tx1"/>
                </a:solidFill>
                <a:effectLst/>
              </a:rPr>
              <a:t>PSACÍ </a:t>
            </a:r>
            <a:r>
              <a:rPr lang="cs-CZ" sz="2700" smtClean="0">
                <a:solidFill>
                  <a:schemeClr val="tx1"/>
                </a:solidFill>
                <a:effectLst/>
              </a:rPr>
              <a:t>POTŘEBY, NÁSTĚNNÁ MAPA: AFRIKA OBECNĚ ZEMĚPISNÁ MAPA. </a:t>
            </a:r>
            <a:r>
              <a:rPr lang="cs-CZ" sz="2700" dirty="0">
                <a:solidFill>
                  <a:schemeClr val="tx1"/>
                </a:solidFill>
                <a:effectLst/>
              </a:rPr>
              <a:t/>
            </a:r>
            <a:br>
              <a:rPr lang="cs-CZ" sz="2700" dirty="0">
                <a:solidFill>
                  <a:schemeClr val="tx1"/>
                </a:solidFill>
                <a:effectLst/>
              </a:rPr>
            </a:br>
            <a:r>
              <a:rPr lang="cs-CZ" sz="2700" b="1" dirty="0">
                <a:solidFill>
                  <a:schemeClr val="tx1"/>
                </a:solidFill>
                <a:effectLst/>
              </a:rPr>
              <a:t>E) KLÍČOVÁ SLOVA </a:t>
            </a:r>
            <a:r>
              <a:rPr lang="cs-CZ" sz="2700" dirty="0">
                <a:solidFill>
                  <a:schemeClr val="tx1"/>
                </a:solidFill>
                <a:effectLst/>
              </a:rPr>
              <a:t>: ZEMĚPISNÉ NÁZVY POHOŘÍ</a:t>
            </a:r>
            <a:br>
              <a:rPr lang="cs-CZ" sz="2700" dirty="0">
                <a:solidFill>
                  <a:schemeClr val="tx1"/>
                </a:solidFill>
                <a:effectLst/>
              </a:rPr>
            </a:br>
            <a:r>
              <a:rPr lang="cs-CZ" sz="2700" b="1" dirty="0">
                <a:solidFill>
                  <a:schemeClr val="tx1"/>
                </a:solidFill>
                <a:effectLst/>
              </a:rPr>
              <a:t>F) PILOTÁŽ </a:t>
            </a:r>
            <a:r>
              <a:rPr lang="cs-CZ" sz="2700" dirty="0">
                <a:solidFill>
                  <a:schemeClr val="tx1"/>
                </a:solidFill>
                <a:effectLst/>
              </a:rPr>
              <a:t>: ŽÁCI SE SEZNÁMILI S ČLENITOSTÍ AFRICKÉHO KONTINENTU, VŠE VYZNAČILI DO OBRYSOVÉ </a:t>
            </a:r>
            <a:r>
              <a:rPr lang="cs-CZ" sz="2700" dirty="0" smtClean="0">
                <a:solidFill>
                  <a:schemeClr val="tx1"/>
                </a:solidFill>
                <a:effectLst/>
              </a:rPr>
              <a:t>MAPY. NOVÉ POJMY VYHLEDÁVALI V ATLASE A NA </a:t>
            </a:r>
            <a:r>
              <a:rPr lang="cs-CZ" sz="2700" dirty="0">
                <a:solidFill>
                  <a:schemeClr val="tx1"/>
                </a:solidFill>
                <a:effectLst/>
              </a:rPr>
              <a:t>NÁSTĚNNÉ MAPĚ AFRIKY</a:t>
            </a:r>
            <a:r>
              <a:rPr lang="cs-CZ" sz="2700" dirty="0" smtClean="0">
                <a:solidFill>
                  <a:schemeClr val="tx1"/>
                </a:solidFill>
                <a:effectLst/>
              </a:rPr>
              <a:t>. Práce byla pro žáky zajímavá, přispěla k jejich lepší orientaci na mapě. Pracovali ve dvojicích a vzájemně si pomáhali.</a:t>
            </a:r>
            <a:r>
              <a:rPr lang="cs-CZ" sz="3200" dirty="0">
                <a:effectLst/>
              </a:rPr>
              <a:t/>
            </a:r>
            <a:br>
              <a:rPr lang="cs-CZ" sz="3200" dirty="0">
                <a:effectLst/>
              </a:rPr>
            </a:br>
            <a:r>
              <a:rPr lang="cs-CZ" sz="3100" dirty="0" smtClean="0">
                <a:solidFill>
                  <a:schemeClr val="tx1"/>
                </a:solidFill>
                <a:effectLst/>
              </a:rPr>
              <a:t/>
            </a:r>
            <a:br>
              <a:rPr lang="cs-CZ" sz="3100" dirty="0" smtClean="0">
                <a:solidFill>
                  <a:schemeClr val="tx1"/>
                </a:solidFill>
                <a:effectLst/>
              </a:rPr>
            </a:b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endParaRPr lang="cs-CZ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26671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05355" y="2095918"/>
            <a:ext cx="6229537" cy="46721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-8762" y="-27740"/>
            <a:ext cx="9152762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smtClean="0"/>
              <a:t>	Kilimandžáro </a:t>
            </a:r>
          </a:p>
          <a:p>
            <a:r>
              <a:rPr lang="cs-CZ" sz="2400" dirty="0" smtClean="0"/>
              <a:t>je horský masiv téměř na rovníku v Tanzanii při hranici s Keňou. </a:t>
            </a:r>
          </a:p>
          <a:p>
            <a:r>
              <a:rPr lang="cs-CZ" sz="2400" dirty="0" smtClean="0"/>
              <a:t>Skládá ze 3 nečinných </a:t>
            </a:r>
            <a:r>
              <a:rPr lang="cs-CZ" sz="2400" dirty="0" smtClean="0"/>
              <a:t>stratovulkánů: </a:t>
            </a:r>
            <a:r>
              <a:rPr lang="cs-CZ" sz="2400" dirty="0" err="1" smtClean="0"/>
              <a:t>Shira</a:t>
            </a:r>
            <a:r>
              <a:rPr lang="cs-CZ" sz="2400" dirty="0" smtClean="0"/>
              <a:t>, Mawenzi a Kibo. </a:t>
            </a:r>
          </a:p>
          <a:p>
            <a:r>
              <a:rPr lang="cs-CZ" sz="2400" dirty="0" smtClean="0"/>
              <a:t>Nejvyšší bod Tanzanie a zároveň celého Afrického kontinentu je </a:t>
            </a:r>
          </a:p>
          <a:p>
            <a:r>
              <a:rPr lang="cs-CZ" sz="2400" dirty="0" smtClean="0"/>
              <a:t>Uhuru Peak (česky vrchol svobody) na vulkánu </a:t>
            </a:r>
            <a:r>
              <a:rPr lang="cs-CZ" sz="2400" dirty="0" err="1" smtClean="0"/>
              <a:t>Kibo</a:t>
            </a:r>
            <a:r>
              <a:rPr lang="cs-CZ" sz="2400" dirty="0" smtClean="0"/>
              <a:t> s výškou 5895 m</a:t>
            </a:r>
            <a:endParaRPr lang="cs-CZ" sz="2400" dirty="0"/>
          </a:p>
        </p:txBody>
      </p:sp>
      <p:pic>
        <p:nvPicPr>
          <p:cNvPr id="1027" name="Picture 3" descr="Fire.sv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66675" cy="57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67979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000" y="908720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188640"/>
            <a:ext cx="8686800" cy="64807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  Pohled na Kilimandžáro z np amboseli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29581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188640"/>
            <a:ext cx="832188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Afrika převážně leží na africké litosférické desce a menší východní část na somálské litosférické desce. </a:t>
            </a:r>
            <a:endParaRPr lang="cs-CZ" sz="2400" dirty="0"/>
          </a:p>
          <a:p>
            <a:r>
              <a:rPr lang="cs-CZ" sz="2400" dirty="0" smtClean="0"/>
              <a:t>Hranice mezi deskami tvoří středoafrická příkopová </a:t>
            </a:r>
            <a:r>
              <a:rPr lang="cs-CZ" sz="2400" dirty="0" smtClean="0"/>
              <a:t>propadlina     </a:t>
            </a:r>
            <a:r>
              <a:rPr lang="cs-CZ" sz="2400" dirty="0" smtClean="0"/>
              <a:t>a v ní jezera Malawi a Tanganika (viz foto).</a:t>
            </a:r>
            <a:endParaRPr lang="cs-CZ" sz="24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02246" y="2276872"/>
            <a:ext cx="6667500" cy="4400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141848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1052736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116632"/>
            <a:ext cx="8686800" cy="936104"/>
          </a:xfrm>
        </p:spPr>
        <p:txBody>
          <a:bodyPr/>
          <a:lstStyle/>
          <a:p>
            <a:r>
              <a:rPr lang="cs-CZ" dirty="0" smtClean="0"/>
              <a:t>Pohoří atlas    Džabal  </a:t>
            </a:r>
            <a:r>
              <a:rPr lang="cs-CZ" dirty="0"/>
              <a:t>Tubkal </a:t>
            </a:r>
            <a:r>
              <a:rPr lang="cs-CZ" dirty="0" smtClean="0"/>
              <a:t> 4167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40157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836712"/>
            <a:ext cx="8686800" cy="5348064"/>
          </a:xfrm>
          <a:ln>
            <a:noFill/>
          </a:ln>
        </p:spPr>
        <p:txBody>
          <a:bodyPr>
            <a:normAutofit fontScale="9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Pracovní list</a:t>
            </a:r>
            <a:b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</a:b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/>
            </a:r>
            <a:b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</a:b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1. do obrysu 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afriky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  (překresli z UČEBNICE STR.30) vyznač prezentovaná pohoří</a:t>
            </a:r>
            <a:b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</a:b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/>
            </a:r>
            <a:b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</a:b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2. do mapy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vyznač :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/>
            </a:r>
            <a:b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</a:b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dračí hory</a:t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</a:b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konžská pánev</a:t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</a:b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čadská pánev</a:t>
            </a:r>
            <a:b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</a:b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etiopská vysočina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42291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515" y="212735"/>
            <a:ext cx="9129485" cy="78483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ZDROJE INFORMACÍ :</a:t>
            </a:r>
          </a:p>
          <a:p>
            <a:endParaRPr lang="cs-CZ" dirty="0">
              <a:hlinkClick r:id="rId2"/>
            </a:endParaRPr>
          </a:p>
          <a:p>
            <a:endParaRPr lang="cs-CZ" dirty="0" smtClean="0">
              <a:hlinkClick r:id="rId2"/>
            </a:endParaRPr>
          </a:p>
          <a:p>
            <a:endParaRPr lang="cs-CZ" dirty="0" smtClean="0">
              <a:hlinkClick r:id="rId2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Vložil uživatel </a:t>
            </a:r>
            <a:r>
              <a:rPr lang="cs-CZ" dirty="0" err="1" smtClean="0"/>
              <a:t>Yosemite</a:t>
            </a:r>
            <a:r>
              <a:rPr lang="cs-CZ" dirty="0" smtClean="0"/>
              <a:t>.</a:t>
            </a:r>
            <a:r>
              <a:rPr lang="cs-CZ" dirty="0"/>
              <a:t> Http://cs.wikipedia.org [online</a:t>
            </a:r>
            <a:r>
              <a:rPr lang="cs-CZ" dirty="0" smtClean="0"/>
              <a:t>].</a:t>
            </a:r>
            <a:r>
              <a:rPr lang="cs-CZ" dirty="0">
                <a:hlinkClick r:id="rId3"/>
              </a:rPr>
              <a:t> 25. 2. 2005, </a:t>
            </a:r>
            <a:r>
              <a:rPr lang="cs-CZ" dirty="0" smtClean="0">
                <a:hlinkClick r:id="rId3"/>
              </a:rPr>
              <a:t>13:15</a:t>
            </a:r>
            <a:r>
              <a:rPr lang="cs-CZ" dirty="0" smtClean="0"/>
              <a:t>.</a:t>
            </a:r>
            <a:r>
              <a:rPr lang="cs-CZ" b="1" dirty="0" smtClean="0"/>
              <a:t> </a:t>
            </a:r>
            <a:r>
              <a:rPr lang="cs-CZ" dirty="0"/>
              <a:t>[cit. </a:t>
            </a:r>
            <a:r>
              <a:rPr lang="cs-CZ" dirty="0" smtClean="0"/>
              <a:t>2012-04-09]. </a:t>
            </a:r>
            <a:r>
              <a:rPr lang="cs-CZ" dirty="0" err="1" smtClean="0"/>
              <a:t>Soubor:Kibo</a:t>
            </a:r>
            <a:r>
              <a:rPr lang="cs-CZ" dirty="0" smtClean="0"/>
              <a:t> </a:t>
            </a:r>
            <a:r>
              <a:rPr lang="cs-CZ" dirty="0"/>
              <a:t>summit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Mt</a:t>
            </a:r>
            <a:r>
              <a:rPr lang="cs-CZ" dirty="0"/>
              <a:t> </a:t>
            </a:r>
            <a:r>
              <a:rPr lang="cs-CZ" dirty="0" err="1"/>
              <a:t>Kilimanjaro</a:t>
            </a:r>
            <a:r>
              <a:rPr lang="cs-CZ" dirty="0"/>
              <a:t> </a:t>
            </a:r>
            <a:r>
              <a:rPr lang="cs-CZ" dirty="0" smtClean="0"/>
              <a:t>001.JPG. </a:t>
            </a:r>
            <a:r>
              <a:rPr lang="cs-CZ" dirty="0"/>
              <a:t>Dostupné z WWW: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&lt; </a:t>
            </a:r>
            <a:r>
              <a:rPr lang="cs-CZ" dirty="0">
                <a:hlinkClick r:id="rId4"/>
              </a:rPr>
              <a:t>http://cs.wikipedia.org/wiki/Soubor:Kibo_summit_of_Mt_Kilimanjaro_001.JPG</a:t>
            </a:r>
            <a:r>
              <a:rPr lang="cs-CZ" dirty="0" smtClean="0"/>
              <a:t>&gt;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Vložil </a:t>
            </a:r>
            <a:r>
              <a:rPr lang="cs-CZ" dirty="0"/>
              <a:t>uživatel </a:t>
            </a:r>
            <a:r>
              <a:rPr lang="cs-CZ" dirty="0" err="1" smtClean="0"/>
              <a:t>Disdero</a:t>
            </a:r>
            <a:r>
              <a:rPr lang="cs-CZ" dirty="0" smtClean="0"/>
              <a:t>.</a:t>
            </a:r>
            <a:r>
              <a:rPr lang="cs-CZ" dirty="0"/>
              <a:t> Http://cs.wikipedia.org [online]. </a:t>
            </a:r>
            <a:r>
              <a:rPr lang="cs-CZ" dirty="0">
                <a:hlinkClick r:id="rId5"/>
              </a:rPr>
              <a:t>7. 5. 2006, </a:t>
            </a:r>
            <a:r>
              <a:rPr lang="cs-CZ" dirty="0" smtClean="0">
                <a:hlinkClick r:id="rId5"/>
              </a:rPr>
              <a:t>09:49</a:t>
            </a:r>
            <a:r>
              <a:rPr lang="cs-CZ" dirty="0" smtClean="0"/>
              <a:t> </a:t>
            </a:r>
            <a:r>
              <a:rPr lang="cs-CZ" dirty="0"/>
              <a:t>[cit. 2012-04-09]. </a:t>
            </a:r>
            <a:r>
              <a:rPr lang="cs-CZ" dirty="0" err="1" smtClean="0"/>
              <a:t>Soubor:Elephants</a:t>
            </a:r>
            <a:r>
              <a:rPr lang="cs-CZ" dirty="0" smtClean="0"/>
              <a:t> </a:t>
            </a:r>
            <a:r>
              <a:rPr lang="cs-CZ" dirty="0" err="1"/>
              <a:t>Kili</a:t>
            </a:r>
            <a:r>
              <a:rPr lang="cs-CZ" dirty="0"/>
              <a:t> </a:t>
            </a:r>
            <a:r>
              <a:rPr lang="cs-CZ" dirty="0" smtClean="0"/>
              <a:t>2.jpg</a:t>
            </a:r>
            <a:r>
              <a:rPr lang="pl-PL" dirty="0" smtClean="0"/>
              <a:t> 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Dostupné z WWW: &lt; </a:t>
            </a:r>
            <a:r>
              <a:rPr lang="cs-CZ" dirty="0">
                <a:hlinkClick r:id="rId6"/>
              </a:rPr>
              <a:t>http://cs.wikipedia.org/wiki/Soubor:Elephants_Kili_2.jpg</a:t>
            </a:r>
            <a:r>
              <a:rPr lang="cs-CZ" dirty="0" smtClean="0"/>
              <a:t>&gt;.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Vložil uživatel  </a:t>
            </a:r>
            <a:r>
              <a:rPr lang="cs-CZ" dirty="0" err="1" smtClean="0"/>
              <a:t>Saperaud</a:t>
            </a:r>
            <a:r>
              <a:rPr lang="cs-CZ" dirty="0"/>
              <a:t> </a:t>
            </a:r>
            <a:r>
              <a:rPr lang="cs-CZ" i="1" dirty="0"/>
              <a:t>Http://cs.wikipedia.org</a:t>
            </a:r>
            <a:r>
              <a:rPr lang="cs-CZ" dirty="0"/>
              <a:t> [online]. </a:t>
            </a:r>
            <a:r>
              <a:rPr lang="cs-CZ" dirty="0">
                <a:hlinkClick r:id="rId7"/>
              </a:rPr>
              <a:t>16. 9. 2005, </a:t>
            </a:r>
            <a:r>
              <a:rPr lang="cs-CZ" dirty="0" smtClean="0">
                <a:hlinkClick r:id="rId7"/>
              </a:rPr>
              <a:t>07:50</a:t>
            </a:r>
            <a:r>
              <a:rPr lang="cs-CZ" dirty="0" smtClean="0"/>
              <a:t>.</a:t>
            </a:r>
            <a:r>
              <a:rPr lang="cs-CZ" b="1" dirty="0" smtClean="0"/>
              <a:t> </a:t>
            </a:r>
            <a:r>
              <a:rPr lang="cs-CZ" dirty="0"/>
              <a:t>[cit. 2012-04-09]. </a:t>
            </a:r>
            <a:r>
              <a:rPr lang="cs-CZ" dirty="0" err="1" smtClean="0"/>
              <a:t>Soubor:Fisherman</a:t>
            </a:r>
            <a:r>
              <a:rPr lang="cs-CZ" dirty="0" smtClean="0"/>
              <a:t> </a:t>
            </a:r>
            <a:r>
              <a:rPr lang="cs-CZ" dirty="0"/>
              <a:t>on </a:t>
            </a:r>
            <a:r>
              <a:rPr lang="cs-CZ" dirty="0" err="1"/>
              <a:t>Lake</a:t>
            </a:r>
            <a:r>
              <a:rPr lang="cs-CZ" dirty="0"/>
              <a:t> </a:t>
            </a:r>
            <a:r>
              <a:rPr lang="cs-CZ" dirty="0" err="1" smtClean="0"/>
              <a:t>Tanganyika.jpgDostupné</a:t>
            </a:r>
            <a:r>
              <a:rPr lang="cs-CZ" dirty="0" smtClean="0"/>
              <a:t> </a:t>
            </a:r>
            <a:r>
              <a:rPr lang="cs-CZ" dirty="0"/>
              <a:t>z WWW: &lt; </a:t>
            </a:r>
            <a:r>
              <a:rPr lang="cs-CZ" dirty="0">
                <a:hlinkClick r:id="rId8"/>
              </a:rPr>
              <a:t>http://cs.wikipedia.org/wiki/</a:t>
            </a:r>
            <a:r>
              <a:rPr lang="cs-CZ" dirty="0" err="1">
                <a:hlinkClick r:id="rId8"/>
              </a:rPr>
              <a:t>Soubor:Fisherman_on_Lake_Tanganyika.jpg</a:t>
            </a:r>
            <a:r>
              <a:rPr lang="cs-CZ" dirty="0" smtClean="0"/>
              <a:t>&gt;.</a:t>
            </a: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Vložil uživatel  </a:t>
            </a:r>
            <a:r>
              <a:rPr lang="cs-CZ" dirty="0" err="1" smtClean="0"/>
              <a:t>Tobersky</a:t>
            </a:r>
            <a:r>
              <a:rPr lang="cs-CZ" dirty="0" smtClean="0"/>
              <a:t>.</a:t>
            </a:r>
            <a:r>
              <a:rPr lang="cs-CZ" dirty="0"/>
              <a:t> </a:t>
            </a:r>
            <a:r>
              <a:rPr lang="cs-CZ" i="1" dirty="0"/>
              <a:t>Http://cs.wikipedia.org</a:t>
            </a:r>
            <a:r>
              <a:rPr lang="cs-CZ" dirty="0"/>
              <a:t> [online]. </a:t>
            </a:r>
            <a:r>
              <a:rPr lang="cs-CZ" dirty="0">
                <a:hlinkClick r:id="rId9"/>
              </a:rPr>
              <a:t>16. 9. 2005, </a:t>
            </a:r>
            <a:r>
              <a:rPr lang="cs-CZ" dirty="0" smtClean="0">
                <a:hlinkClick r:id="rId9"/>
              </a:rPr>
              <a:t>10:50</a:t>
            </a:r>
            <a:r>
              <a:rPr lang="cs-CZ" dirty="0" smtClean="0">
                <a:hlinkClick r:id="rId7"/>
              </a:rPr>
              <a:t>16.</a:t>
            </a:r>
            <a:r>
              <a:rPr lang="cs-CZ" b="1" dirty="0" smtClean="0"/>
              <a:t> </a:t>
            </a:r>
            <a:r>
              <a:rPr lang="cs-CZ" dirty="0"/>
              <a:t>[cit. 2012-04-09]. </a:t>
            </a:r>
            <a:r>
              <a:rPr lang="cs-CZ" dirty="0" err="1" smtClean="0"/>
              <a:t>Soubor:Tizi'n'Toubkal.jpgDostupné</a:t>
            </a:r>
            <a:r>
              <a:rPr lang="cs-CZ" dirty="0" smtClean="0"/>
              <a:t> </a:t>
            </a:r>
            <a:r>
              <a:rPr lang="cs-CZ" dirty="0"/>
              <a:t>z WWW: &lt; </a:t>
            </a:r>
            <a:r>
              <a:rPr lang="cs-CZ" dirty="0">
                <a:hlinkClick r:id="rId10"/>
              </a:rPr>
              <a:t>http://cs.wikipedia.org/wiki/Soubor:Tizi%27n%27Toubkal.jpg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HOLEČEK M-, JANSKÝ B. a kolektiv. Zeměpis  světa 1 (učebnice zeměpisu pro základní školy a víceletá gymnázia). Vydalo Nakladatelství České geografické společnosti, s.r.o., Ostrovní 30, </a:t>
            </a:r>
            <a:r>
              <a:rPr lang="cs-CZ" dirty="0"/>
              <a:t>Praha 1, 2006. ISBN 80-86034-61-5. Strana 24 - 25</a:t>
            </a:r>
            <a:r>
              <a:rPr lang="cs-CZ" dirty="0" smtClean="0"/>
              <a:t>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/>
              <a:t>ŠKOLNÍ </a:t>
            </a:r>
            <a:r>
              <a:rPr lang="cs-CZ" dirty="0"/>
              <a:t>ATLAS SVĚTA. Vydala Kartografie Praha, a.s. 1998. ISBN 80-7011-582-3. Strana 36.</a:t>
            </a:r>
          </a:p>
          <a:p>
            <a:pPr marL="285750" indent="-285750">
              <a:buFont typeface="Arial" pitchFamily="34" charset="0"/>
              <a:buChar char="•"/>
            </a:pPr>
            <a:endParaRPr lang="cs-CZ" dirty="0">
              <a:hlinkClick r:id="rId2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189679" y="310583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24005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146</TotalTime>
  <Words>56</Words>
  <Application>Microsoft Office PowerPoint</Application>
  <PresentationFormat>Předvádění na obrazovce (4:3)</PresentationFormat>
  <Paragraphs>26</Paragraphs>
  <Slides>8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Cesta</vt:lpstr>
      <vt:lpstr>Prezentace</vt:lpstr>
      <vt:lpstr>Snímek 1</vt:lpstr>
      <vt:lpstr> Anotace a) práce je určena pro žáky 6. ročníku b) téma : povrch  afriky c) cíl : seznámení žáků s přírodními zajímavostmi tohoto kontinentu D) POMŮCKY : PRACOVNÍ LIST, ŠKOLNÍ ATLAS SVĚTA, UČEBNICE ZEMĚPIS SVĚTA 1, OBRYS MAPY AFRIKY (ŽÁK POUŽIJE UČEBNICI NA STR.30), PSACÍ POTŘEBY, NÁSTĚNNÁ MAPA: AFRIKA OBECNĚ ZEMĚPISNÁ MAPA.  E) KLÍČOVÁ SLOVA : ZEMĚPISNÉ NÁZVY POHOŘÍ F) PILOTÁŽ : ŽÁCI SE SEZNÁMILI S ČLENITOSTÍ AFRICKÉHO KONTINENTU, VŠE VYZNAČILI DO OBRYSOVÉ MAPY. NOVÉ POJMY VYHLEDÁVALI V ATLASE A NA NÁSTĚNNÉ MAPĚ AFRIKY. Práce byla pro žáky zajímavá, přispěla k jejich lepší orientaci na mapě. Pracovali ve dvojicích a vzájemně si pomáhali.   </vt:lpstr>
      <vt:lpstr>Snímek 3</vt:lpstr>
      <vt:lpstr>   Pohled na Kilimandžáro z np amboseli</vt:lpstr>
      <vt:lpstr>Snímek 5</vt:lpstr>
      <vt:lpstr>Pohoří atlas    Džabal  Tubkal  4167</vt:lpstr>
      <vt:lpstr>Pracovní list  1. do obrysu  afriky  (překresli z UČEBNICE STR.30) vyznač prezentovaná pohoří  2. do mapy vyznač : dračí hory konžská pánev čadská pánev etiopská vysočina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lliplova</dc:creator>
  <cp:lastModifiedBy>Dum</cp:lastModifiedBy>
  <cp:revision>22</cp:revision>
  <dcterms:created xsi:type="dcterms:W3CDTF">2012-04-11T09:08:46Z</dcterms:created>
  <dcterms:modified xsi:type="dcterms:W3CDTF">2013-09-20T15:52:00Z</dcterms:modified>
</cp:coreProperties>
</file>