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8" r:id="rId11"/>
    <p:sldId id="272" r:id="rId12"/>
    <p:sldId id="269" r:id="rId13"/>
    <p:sldId id="267" r:id="rId14"/>
    <p:sldId id="270" r:id="rId15"/>
    <p:sldId id="273" r:id="rId16"/>
    <p:sldId id="274" r:id="rId17"/>
    <p:sldId id="276" r:id="rId18"/>
    <p:sldId id="26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26909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7686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6046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2251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7633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3847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5472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5305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957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07461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3125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FD3970-3721-4341-8226-9F83BD8574A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7505B-C493-4464-8F15-A46DC5A6DE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972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9/95/Zilina_katedr_z_dolniho_nam_DSCN4965.JPG" TargetMode="External"/><Relationship Id="rId3" Type="http://schemas.openxmlformats.org/officeDocument/2006/relationships/hyperlink" Target="http://upload.wikimedia.org/wikipedia/commons/7/7d/Mapa_Slovenska.PNG" TargetMode="External"/><Relationship Id="rId7" Type="http://schemas.openxmlformats.org/officeDocument/2006/relationships/hyperlink" Target="http://upload.wikimedia.org/wikipedia/commons/3/38/Winterova_ulica,_Pie%C5%A1%C5%A5any_(2008).jpg" TargetMode="External"/><Relationship Id="rId2" Type="http://schemas.openxmlformats.org/officeDocument/2006/relationships/hyperlink" Target="http://upload.wikimedia.org/wikipedia/commons/e/e6/Flag_of_Slovakia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ratislavaDonau.JPG" TargetMode="External"/><Relationship Id="rId5" Type="http://schemas.openxmlformats.org/officeDocument/2006/relationships/hyperlink" Target="http://upload.wikimedia.org/wikipedia/commons/7/73/BratislavaDonau.JPG" TargetMode="External"/><Relationship Id="rId10" Type="http://schemas.openxmlformats.org/officeDocument/2006/relationships/hyperlink" Target="http://cs.wikipedia.org/wiki/Soubor:BandeauKosice.png" TargetMode="External"/><Relationship Id="rId4" Type="http://schemas.openxmlformats.org/officeDocument/2006/relationships/hyperlink" Target="http://upload.wikimedia.org/wikipedia/commons/4/41/Grossglockner_from_SW.jpg" TargetMode="External"/><Relationship Id="rId9" Type="http://schemas.openxmlformats.org/officeDocument/2006/relationships/hyperlink" Target="http://upload.wikimedia.org/wikipedia/commons/a/ae/BandeauKosice.png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a/a6/Gerlach_south_face_B.jpg" TargetMode="External"/><Relationship Id="rId3" Type="http://schemas.openxmlformats.org/officeDocument/2006/relationships/hyperlink" Target="http://upload.wikimedia.org/wikipedia/commons/e/ef/Trencin_hrad_20010403.jpg" TargetMode="External"/><Relationship Id="rId7" Type="http://schemas.openxmlformats.org/officeDocument/2006/relationships/hyperlink" Target="http://upload.wikimedia.org/wikipedia/commons/d/d7/Observatory_Skalnate_pleso.jpg" TargetMode="External"/><Relationship Id="rId2" Type="http://schemas.openxmlformats.org/officeDocument/2006/relationships/hyperlink" Target="http://upload.wikimedia.org/wikipedia/commons/4/41/Grossglockner_from_SW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Dobsinska_ladova_cave.jpg" TargetMode="External"/><Relationship Id="rId5" Type="http://schemas.openxmlformats.org/officeDocument/2006/relationships/hyperlink" Target="http://upload.wikimedia.org/wikipedia/commons/b/b8/Zadielska_tiesnava.jpg" TargetMode="External"/><Relationship Id="rId4" Type="http://schemas.openxmlformats.org/officeDocument/2006/relationships/hyperlink" Target="http://cs.wikipedia.org/wiki/Soubor:Trencin_hrad_20010403.jpg" TargetMode="External"/><Relationship Id="rId9" Type="http://schemas.openxmlformats.org/officeDocument/2006/relationships/hyperlink" Target="http://upload.wikimedia.org/wikipedia/commons/c/ce/Liptovska_Ma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65905838"/>
              </p:ext>
            </p:extLst>
          </p:nvPr>
        </p:nvGraphicFramePr>
        <p:xfrm>
          <a:off x="0" y="76200"/>
          <a:ext cx="8839200" cy="6629400"/>
        </p:xfrm>
        <a:graphic>
          <a:graphicData uri="http://schemas.openxmlformats.org/presentationml/2006/ole">
            <p:oleObj spid="_x0000_s14350" name="Prezentace" r:id="rId3" imgW="5522824" imgH="4142276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9862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8928992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a) PRÁCE JE URČENA pro žáky 8.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b) TÉMA : </a:t>
            </a:r>
            <a:r>
              <a:rPr lang="cs-CZ" dirty="0" smtClean="0"/>
              <a:t>SLOVENSKO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c) CÍL : prohloubení znalostí o </a:t>
            </a:r>
            <a:r>
              <a:rPr lang="cs-CZ" dirty="0" smtClean="0"/>
              <a:t>Slovensku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d) POMŮCKY : školní atlas světa, sešit, psací potřeby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e)  KLÍČOVÁ SLOVA : </a:t>
            </a:r>
            <a:r>
              <a:rPr lang="cs-CZ" dirty="0" smtClean="0"/>
              <a:t>Bratislava, Piešťany, Košice, NP Slovenský kras, TANAP</a:t>
            </a: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dirty="0">
                <a:solidFill>
                  <a:schemeClr val="tx2"/>
                </a:solidFill>
              </a:rPr>
              <a:t/>
            </a:r>
            <a:br>
              <a:rPr lang="cs-CZ" dirty="0">
                <a:solidFill>
                  <a:schemeClr val="tx2"/>
                </a:solidFill>
              </a:rPr>
            </a:br>
            <a:r>
              <a:rPr lang="cs-CZ" dirty="0"/>
              <a:t>f) PILOTÁŽ: </a:t>
            </a:r>
            <a:r>
              <a:rPr lang="cs-CZ" dirty="0" smtClean="0"/>
              <a:t>práce je doplňkový obrazový materiál k rozšíření znalostí o sousedním státě, který byl dříve součástí československé federace. Žáci </a:t>
            </a:r>
            <a:r>
              <a:rPr lang="cs-CZ" dirty="0"/>
              <a:t>se seznámili s </a:t>
            </a:r>
            <a:r>
              <a:rPr lang="cs-CZ" dirty="0" smtClean="0"/>
              <a:t>důležitými městy a přírodními zajímavostmi Slovenska. Doplněním pracovního listu si zopakovali základní údaje o tomto státu. </a:t>
            </a:r>
          </a:p>
          <a:p>
            <a:r>
              <a:rPr lang="cs-CZ" dirty="0" smtClean="0"/>
              <a:t>Během práce používali učebnici a atlas a tím se zdokonalili v práci s těmito </a:t>
            </a:r>
            <a:r>
              <a:rPr lang="cs-CZ" smtClean="0"/>
              <a:t>učebními pomůckami.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4745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47059"/>
            <a:ext cx="9144508" cy="6096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715000"/>
            <a:ext cx="8229600" cy="1143000"/>
          </a:xfrm>
        </p:spPr>
        <p:txBody>
          <a:bodyPr/>
          <a:lstStyle/>
          <a:p>
            <a:r>
              <a:rPr lang="cs-CZ" b="1" dirty="0" smtClean="0"/>
              <a:t>SLOVENSKÁ REPUBLIKA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30374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590" y="2252599"/>
            <a:ext cx="9036495" cy="4603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7"/>
            <a:ext cx="9144000" cy="1616075"/>
          </a:xfrm>
        </p:spPr>
        <p:txBody>
          <a:bodyPr>
            <a:noAutofit/>
          </a:bodyPr>
          <a:lstStyle/>
          <a:p>
            <a:pPr algn="l"/>
            <a:r>
              <a:rPr lang="cs-CZ" sz="2800" b="1" dirty="0"/>
              <a:t>Slovensko</a:t>
            </a:r>
            <a:r>
              <a:rPr lang="cs-CZ" sz="2800" dirty="0"/>
              <a:t> je členem OSN, NATO, OECD, WTO, Rady Evropy, OBSE, EEA, Evropské celní unie, EU, Schengenského prostoru, </a:t>
            </a:r>
            <a:br>
              <a:rPr lang="cs-CZ" sz="2800" dirty="0"/>
            </a:br>
            <a:r>
              <a:rPr lang="cs-CZ" sz="2800" dirty="0"/>
              <a:t>Eurozóny a Visegrádské skupiny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b="1" dirty="0"/>
              <a:t>ROZLOHA </a:t>
            </a:r>
            <a:r>
              <a:rPr lang="cs-CZ" sz="2800" dirty="0"/>
              <a:t>: 49 035 </a:t>
            </a:r>
            <a:r>
              <a:rPr lang="cs-CZ" sz="2800" dirty="0" smtClean="0"/>
              <a:t>km</a:t>
            </a:r>
            <a:r>
              <a:rPr lang="cs-CZ" sz="2800" baseline="30000" dirty="0" smtClean="0"/>
              <a:t>2                           </a:t>
            </a:r>
            <a:r>
              <a:rPr lang="cs-CZ" sz="2800" b="1" dirty="0" smtClean="0"/>
              <a:t>POČET</a:t>
            </a:r>
            <a:r>
              <a:rPr lang="cs-CZ" sz="2800" b="1" baseline="30000" dirty="0" smtClean="0"/>
              <a:t> </a:t>
            </a:r>
            <a:r>
              <a:rPr lang="cs-CZ" sz="2800" b="1" dirty="0"/>
              <a:t>OBYVATEL</a:t>
            </a:r>
            <a:r>
              <a:rPr lang="cs-CZ" sz="2800" b="1" baseline="30000" dirty="0"/>
              <a:t> </a:t>
            </a:r>
            <a:r>
              <a:rPr lang="cs-CZ" sz="2800" baseline="30000" dirty="0"/>
              <a:t>: </a:t>
            </a:r>
            <a:r>
              <a:rPr lang="cs-CZ" sz="2800" dirty="0"/>
              <a:t>5 440 000</a:t>
            </a:r>
          </a:p>
        </p:txBody>
      </p:sp>
    </p:spTree>
    <p:extLst>
      <p:ext uri="{BB962C8B-B14F-4D97-AF65-F5344CB8AC3E}">
        <p14:creationId xmlns:p14="http://schemas.microsoft.com/office/powerpoint/2010/main" xmlns="" val="290708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516224"/>
            <a:ext cx="7122368" cy="5341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99392"/>
            <a:ext cx="9144000" cy="2204864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BRATISLAVA </a:t>
            </a:r>
            <a:r>
              <a:rPr lang="cs-CZ" sz="2200" b="1" dirty="0" smtClean="0"/>
              <a:t>je sídlem středoevropské centrály Mezinárodní finanční korporace (IFC) - organizace Světové banky. Rovněž zde sídli Rozvojový program OSN pro Evropu a Společenství nezávislých států (UNDP </a:t>
            </a:r>
            <a:r>
              <a:rPr lang="cs-CZ" sz="2200" b="1" dirty="0" err="1" smtClean="0"/>
              <a:t>Europe</a:t>
            </a:r>
            <a:r>
              <a:rPr lang="cs-CZ" sz="2200" b="1" dirty="0" smtClean="0"/>
              <a:t>). Od roku 2009 zde sídli také Populační fond OSN pro Evropu a západní Asii.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xmlns="" val="140810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36073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 smtClean="0"/>
              <a:t>LÁZEŇSKÉ </a:t>
            </a:r>
            <a:r>
              <a:rPr lang="cs-CZ" smtClean="0"/>
              <a:t>MĚSTO </a:t>
            </a:r>
            <a:r>
              <a:rPr lang="cs-CZ" smtClean="0"/>
              <a:t>PIEŠŤANY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5123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4239" y="7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9439" y="5700758"/>
            <a:ext cx="8229600" cy="1143000"/>
          </a:xfrm>
        </p:spPr>
        <p:txBody>
          <a:bodyPr/>
          <a:lstStyle/>
          <a:p>
            <a:r>
              <a:rPr lang="cs-CZ" dirty="0" smtClean="0"/>
              <a:t>ŽILINA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7898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4176464" cy="6322714"/>
          </a:xfrm>
        </p:spPr>
        <p:txBody>
          <a:bodyPr>
            <a:noAutofit/>
          </a:bodyPr>
          <a:lstStyle/>
          <a:p>
            <a:pPr algn="l"/>
            <a:r>
              <a:rPr lang="cs-CZ" sz="3600" b="1" dirty="0" smtClean="0"/>
              <a:t>KOŠICE</a:t>
            </a:r>
            <a:br>
              <a:rPr lang="cs-CZ" sz="3600" b="1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jsou druhým největším městem Slovenska, sídlem Ústavního soudu Slovenské republiky </a:t>
            </a:r>
            <a:br>
              <a:rPr lang="cs-CZ" sz="3600" dirty="0" smtClean="0"/>
            </a:br>
            <a:r>
              <a:rPr lang="cs-CZ" sz="3600" dirty="0" smtClean="0"/>
              <a:t>a Košického samo-správního kraje.</a:t>
            </a:r>
            <a:endParaRPr lang="cs-CZ" sz="3600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0"/>
            <a:ext cx="478802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2414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750" y="57150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60648"/>
            <a:ext cx="5580112" cy="6025852"/>
          </a:xfrm>
        </p:spPr>
        <p:txBody>
          <a:bodyPr>
            <a:normAutofit/>
          </a:bodyPr>
          <a:lstStyle/>
          <a:p>
            <a:pPr algn="l"/>
            <a:r>
              <a:rPr lang="cs-CZ" sz="4000" b="1" dirty="0" smtClean="0"/>
              <a:t>Trenčín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je přirozeným geografickým centrem středního Pováží.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Trenčínský úsek</a:t>
            </a:r>
            <a:br>
              <a:rPr lang="cs-CZ" sz="3200" dirty="0" smtClean="0"/>
            </a:br>
            <a:r>
              <a:rPr lang="cs-CZ" sz="3200" dirty="0" smtClean="0"/>
              <a:t>středního Pováží lze zároveň</a:t>
            </a:r>
            <a:br>
              <a:rPr lang="cs-CZ" sz="3200" dirty="0" smtClean="0"/>
            </a:br>
            <a:r>
              <a:rPr lang="cs-CZ" sz="3200" dirty="0" smtClean="0"/>
              <a:t>je jednou z nejsouvislejší urbanizovaných aglomerací </a:t>
            </a:r>
            <a:br>
              <a:rPr lang="cs-CZ" sz="3200" dirty="0" smtClean="0"/>
            </a:br>
            <a:r>
              <a:rPr lang="cs-CZ" sz="3200" dirty="0" smtClean="0"/>
              <a:t>na Slovensku.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252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2257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47937"/>
          </a:xfrm>
        </p:spPr>
        <p:txBody>
          <a:bodyPr/>
          <a:lstStyle/>
          <a:p>
            <a:r>
              <a:rPr lang="cs-CZ" dirty="0" smtClean="0"/>
              <a:t>NP SLOVENSKÝ KRAS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4977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7750" y="1126798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446449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		</a:t>
            </a:r>
            <a:br>
              <a:rPr lang="cs-CZ" b="1" dirty="0" smtClean="0"/>
            </a:br>
            <a:r>
              <a:rPr lang="cs-CZ" b="1" dirty="0"/>
              <a:t>	</a:t>
            </a:r>
            <a:r>
              <a:rPr lang="cs-CZ" b="1" dirty="0" smtClean="0"/>
              <a:t>	Dobšinská ledová jeskyně</a:t>
            </a:r>
            <a:br>
              <a:rPr lang="cs-CZ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jedna z 13 jeskynních útvarů</a:t>
            </a:r>
            <a:br>
              <a:rPr lang="cs-CZ" sz="3600" dirty="0" smtClean="0"/>
            </a:br>
            <a:r>
              <a:rPr lang="cs-CZ" sz="3600" dirty="0" smtClean="0"/>
              <a:t>na Slovensku.</a:t>
            </a:r>
            <a:br>
              <a:rPr lang="cs-CZ" sz="3600" dirty="0" smtClean="0"/>
            </a:br>
            <a:r>
              <a:rPr lang="cs-CZ" sz="3600" dirty="0" smtClean="0"/>
              <a:t>Vchod do jeskyně, který leží</a:t>
            </a:r>
            <a:br>
              <a:rPr lang="cs-CZ" sz="3600" dirty="0" smtClean="0"/>
            </a:br>
            <a:r>
              <a:rPr lang="cs-CZ" sz="3600" dirty="0" smtClean="0"/>
              <a:t>ve výšce 970 m n. m.,</a:t>
            </a:r>
            <a:br>
              <a:rPr lang="cs-CZ" sz="3600" dirty="0" smtClean="0"/>
            </a:br>
            <a:r>
              <a:rPr lang="cs-CZ" sz="3600" dirty="0" smtClean="0"/>
              <a:t>byl známý odjakživa </a:t>
            </a:r>
            <a:br>
              <a:rPr lang="cs-CZ" sz="3600" dirty="0" smtClean="0"/>
            </a:br>
            <a:r>
              <a:rPr lang="cs-CZ" sz="3600" dirty="0" smtClean="0"/>
              <a:t>jako „Studená díra“.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41845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4242"/>
            <a:ext cx="8229600" cy="12830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TATRANSKÝ NÁRODNÍ PARK (TANAP)</a:t>
            </a:r>
            <a:br>
              <a:rPr lang="cs-CZ" dirty="0" smtClean="0"/>
            </a:br>
            <a:r>
              <a:rPr lang="cs-CZ" sz="3600" dirty="0" smtClean="0"/>
              <a:t>ŠTRBSKÉ PLESO</a:t>
            </a:r>
            <a:endParaRPr lang="cs-CZ" sz="36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916832"/>
            <a:ext cx="7620000" cy="428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63519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849" y="1127417"/>
            <a:ext cx="7680853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475" y="0"/>
            <a:ext cx="8229600" cy="1143000"/>
          </a:xfrm>
        </p:spPr>
        <p:txBody>
          <a:bodyPr/>
          <a:lstStyle/>
          <a:p>
            <a:r>
              <a:rPr lang="cs-CZ" dirty="0" smtClean="0"/>
              <a:t>OBSERVATOŘ SKALNATÉ PLESO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033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dirty="0" smtClean="0"/>
              <a:t>GERLACHOVSKÝ ŠTÍT  2654,6 m</a:t>
            </a:r>
            <a:endParaRPr lang="cs-CZ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90872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6636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0433" y="2021842"/>
            <a:ext cx="9153898" cy="3867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Liptovská </a:t>
            </a:r>
            <a:r>
              <a:rPr lang="cs-CZ" dirty="0" err="1" smtClean="0"/>
              <a:t>Mara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4. největší vodní nádrž  </a:t>
            </a:r>
            <a:r>
              <a:rPr lang="cs-CZ" dirty="0" smtClean="0"/>
              <a:t>2160 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7022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335846"/>
            <a:ext cx="8928992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LIST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DOPLŇ </a:t>
            </a:r>
            <a:r>
              <a:rPr lang="cs-CZ" dirty="0" smtClean="0"/>
              <a:t>VĚTY, </a:t>
            </a:r>
            <a:r>
              <a:rPr lang="cs-CZ" dirty="0"/>
              <a:t>JMENOVANÁ MĚSTA VYZNAČ DO SLEPÉ MAPY:</a:t>
            </a:r>
          </a:p>
          <a:p>
            <a:pPr lvl="0"/>
            <a:r>
              <a:rPr lang="cs-CZ" dirty="0"/>
              <a:t>Rozloha Slovenska </a:t>
            </a:r>
            <a:r>
              <a:rPr lang="cs-CZ" dirty="0" smtClean="0"/>
              <a:t>je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Na Slovensku žije asi o </a:t>
            </a:r>
            <a:r>
              <a:rPr lang="cs-CZ" dirty="0" smtClean="0"/>
              <a:t>……………………………obyvatel ……………….. </a:t>
            </a:r>
            <a:r>
              <a:rPr lang="cs-CZ" dirty="0"/>
              <a:t>než v České </a:t>
            </a:r>
            <a:r>
              <a:rPr lang="cs-CZ" dirty="0" smtClean="0"/>
              <a:t> republice.</a:t>
            </a:r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dirty="0"/>
              <a:t>Termální prameny se využívají k ……………………………………., nejznámější jsou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Hlavní město………………………… je sídlem různých </a:t>
            </a:r>
            <a:r>
              <a:rPr lang="cs-CZ" dirty="0" smtClean="0"/>
              <a:t>mezinárodních institucí :</a:t>
            </a:r>
          </a:p>
          <a:p>
            <a:pPr lvl="0"/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dirty="0"/>
              <a:t>Košice jsou …………… největším městem a sídlem </a:t>
            </a:r>
            <a:r>
              <a:rPr lang="cs-CZ" dirty="0" smtClean="0"/>
              <a:t>………………………………………………………………….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Důležitým střediskem Pováží je</a:t>
            </a:r>
            <a:r>
              <a:rPr lang="cs-CZ" dirty="0" smtClean="0"/>
              <a:t>…………………………………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Mezi navštěvovaná místa Slovenska patří 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dirty="0"/>
              <a:t>Příroda je chráněna 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7309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8353"/>
            <a:ext cx="914400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</a:t>
            </a:r>
            <a:r>
              <a:rPr lang="cs-CZ" b="1" dirty="0" smtClean="0"/>
              <a:t>LIST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/>
              <a:t> </a:t>
            </a:r>
          </a:p>
          <a:p>
            <a:r>
              <a:rPr lang="cs-CZ" dirty="0"/>
              <a:t>DOPLŇ </a:t>
            </a:r>
            <a:r>
              <a:rPr lang="cs-CZ" dirty="0" smtClean="0"/>
              <a:t>VĚTY, </a:t>
            </a:r>
            <a:r>
              <a:rPr lang="cs-CZ" dirty="0"/>
              <a:t>JMENOVANÁ MĚSTA VYZNAČ DO SLEPÉ MAPY:</a:t>
            </a:r>
          </a:p>
          <a:p>
            <a:pPr lvl="0"/>
            <a:r>
              <a:rPr lang="cs-CZ" dirty="0"/>
              <a:t>Rozloha Slovenska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rgbClr val="FF0000"/>
                </a:solidFill>
              </a:rPr>
              <a:t>49 035 km</a:t>
            </a:r>
            <a:r>
              <a:rPr lang="cs-CZ" sz="2000" b="1" baseline="30000" dirty="0" smtClean="0">
                <a:solidFill>
                  <a:srgbClr val="FF0000"/>
                </a:solidFill>
              </a:rPr>
              <a:t>2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Na Slovensku žije asi o  </a:t>
            </a:r>
            <a:r>
              <a:rPr lang="cs-CZ" b="1" dirty="0" smtClean="0">
                <a:solidFill>
                  <a:srgbClr val="FF0000"/>
                </a:solidFill>
              </a:rPr>
              <a:t>5 milionů </a:t>
            </a:r>
            <a:r>
              <a:rPr lang="cs-CZ" dirty="0" smtClean="0"/>
              <a:t>obyvatel  </a:t>
            </a:r>
            <a:r>
              <a:rPr lang="cs-CZ" b="1" dirty="0" smtClean="0">
                <a:solidFill>
                  <a:srgbClr val="FF0000"/>
                </a:solidFill>
              </a:rPr>
              <a:t>méně </a:t>
            </a:r>
            <a:r>
              <a:rPr lang="cs-CZ" dirty="0" smtClean="0"/>
              <a:t>než </a:t>
            </a:r>
            <a:r>
              <a:rPr lang="cs-CZ" dirty="0"/>
              <a:t>v České  republice.</a:t>
            </a:r>
          </a:p>
          <a:p>
            <a:r>
              <a:rPr lang="cs-CZ" dirty="0"/>
              <a:t> </a:t>
            </a:r>
          </a:p>
          <a:p>
            <a:pPr lvl="0"/>
            <a:r>
              <a:rPr lang="cs-CZ" dirty="0"/>
              <a:t>Termální prameny se využívají k  </a:t>
            </a:r>
            <a:r>
              <a:rPr lang="cs-CZ" b="1" dirty="0" smtClean="0">
                <a:solidFill>
                  <a:srgbClr val="FF0000"/>
                </a:solidFill>
              </a:rPr>
              <a:t>léčbě různých nemocí</a:t>
            </a:r>
            <a:r>
              <a:rPr lang="cs-CZ" dirty="0" smtClean="0"/>
              <a:t>, </a:t>
            </a:r>
            <a:r>
              <a:rPr lang="cs-CZ" dirty="0"/>
              <a:t>nejznámější jsou</a:t>
            </a:r>
            <a:r>
              <a:rPr lang="cs-CZ" dirty="0" smtClean="0"/>
              <a:t>: </a:t>
            </a:r>
            <a:r>
              <a:rPr lang="cs-CZ" b="1" dirty="0" smtClean="0">
                <a:solidFill>
                  <a:srgbClr val="FF0000"/>
                </a:solidFill>
              </a:rPr>
              <a:t>Piešťany.</a:t>
            </a:r>
            <a:endParaRPr lang="cs-CZ" b="1" dirty="0">
              <a:solidFill>
                <a:srgbClr val="FF0000"/>
              </a:solidFill>
            </a:endParaRPr>
          </a:p>
          <a:p>
            <a:pPr lvl="0"/>
            <a:endParaRPr lang="cs-CZ" dirty="0"/>
          </a:p>
          <a:p>
            <a:pPr lvl="0"/>
            <a:r>
              <a:rPr lang="cs-CZ" dirty="0"/>
              <a:t>Hlavní </a:t>
            </a:r>
            <a:r>
              <a:rPr lang="cs-CZ" dirty="0" smtClean="0"/>
              <a:t>město </a:t>
            </a:r>
            <a:r>
              <a:rPr lang="cs-CZ" b="1" dirty="0" smtClean="0">
                <a:solidFill>
                  <a:srgbClr val="FF0000"/>
                </a:solidFill>
              </a:rPr>
              <a:t>Bratislava</a:t>
            </a:r>
            <a:r>
              <a:rPr lang="cs-CZ" dirty="0" smtClean="0"/>
              <a:t> je </a:t>
            </a:r>
            <a:r>
              <a:rPr lang="cs-CZ" dirty="0"/>
              <a:t>sídlem různých </a:t>
            </a:r>
            <a:r>
              <a:rPr lang="cs-CZ" dirty="0" smtClean="0"/>
              <a:t>mezinárodních institucí : </a:t>
            </a:r>
            <a:r>
              <a:rPr lang="cs-CZ" b="1" dirty="0" smtClean="0">
                <a:solidFill>
                  <a:srgbClr val="FF0000"/>
                </a:solidFill>
              </a:rPr>
              <a:t> středoevropská centrála Mezinárodní </a:t>
            </a:r>
            <a:r>
              <a:rPr lang="cs-CZ" b="1" dirty="0">
                <a:solidFill>
                  <a:srgbClr val="FF0000"/>
                </a:solidFill>
              </a:rPr>
              <a:t>finanční korporace (IFC) - organizace Světové </a:t>
            </a:r>
            <a:r>
              <a:rPr lang="cs-CZ" b="1" dirty="0" smtClean="0">
                <a:solidFill>
                  <a:srgbClr val="FF0000"/>
                </a:solidFill>
              </a:rPr>
              <a:t>banky, Rozvojový </a:t>
            </a:r>
            <a:r>
              <a:rPr lang="cs-CZ" b="1" dirty="0">
                <a:solidFill>
                  <a:srgbClr val="FF0000"/>
                </a:solidFill>
              </a:rPr>
              <a:t>program OSN </a:t>
            </a:r>
            <a:endParaRPr lang="cs-CZ" b="1" dirty="0" smtClean="0">
              <a:solidFill>
                <a:srgbClr val="FF0000"/>
              </a:solidFill>
            </a:endParaRPr>
          </a:p>
          <a:p>
            <a:pPr lvl="0"/>
            <a:r>
              <a:rPr lang="cs-CZ" b="1" dirty="0" smtClean="0">
                <a:solidFill>
                  <a:srgbClr val="FF0000"/>
                </a:solidFill>
              </a:rPr>
              <a:t>pro </a:t>
            </a:r>
            <a:r>
              <a:rPr lang="cs-CZ" b="1" dirty="0">
                <a:solidFill>
                  <a:srgbClr val="FF0000"/>
                </a:solidFill>
              </a:rPr>
              <a:t>Evropu a Společenství nezávislých států (UNDP </a:t>
            </a:r>
            <a:r>
              <a:rPr lang="cs-CZ" b="1" dirty="0" err="1">
                <a:solidFill>
                  <a:srgbClr val="FF0000"/>
                </a:solidFill>
              </a:rPr>
              <a:t>Europe</a:t>
            </a:r>
            <a:r>
              <a:rPr lang="cs-CZ" b="1" dirty="0" smtClean="0">
                <a:solidFill>
                  <a:srgbClr val="FF0000"/>
                </a:solidFill>
              </a:rPr>
              <a:t>), </a:t>
            </a:r>
            <a:r>
              <a:rPr lang="cs-CZ" b="1" dirty="0">
                <a:solidFill>
                  <a:srgbClr val="FF0000"/>
                </a:solidFill>
              </a:rPr>
              <a:t>Populační fond OSN pro Evropu </a:t>
            </a:r>
            <a:endParaRPr lang="cs-CZ" b="1" dirty="0" smtClean="0">
              <a:solidFill>
                <a:srgbClr val="FF0000"/>
              </a:solidFill>
            </a:endParaRPr>
          </a:p>
          <a:p>
            <a:pPr lvl="0"/>
            <a:r>
              <a:rPr lang="cs-CZ" b="1" dirty="0" smtClean="0">
                <a:solidFill>
                  <a:srgbClr val="FF0000"/>
                </a:solidFill>
              </a:rPr>
              <a:t>a </a:t>
            </a:r>
            <a:r>
              <a:rPr lang="cs-CZ" b="1" dirty="0">
                <a:solidFill>
                  <a:srgbClr val="FF0000"/>
                </a:solidFill>
              </a:rPr>
              <a:t>západní Asii.</a:t>
            </a:r>
            <a:endParaRPr lang="cs-CZ" dirty="0">
              <a:solidFill>
                <a:srgbClr val="FF0000"/>
              </a:solidFill>
            </a:endParaRPr>
          </a:p>
          <a:p>
            <a:pPr lvl="0"/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dirty="0"/>
              <a:t>Košice jsou  </a:t>
            </a:r>
            <a:r>
              <a:rPr lang="cs-CZ" b="1" dirty="0" smtClean="0">
                <a:solidFill>
                  <a:srgbClr val="FF0000"/>
                </a:solidFill>
              </a:rPr>
              <a:t>2. </a:t>
            </a:r>
            <a:r>
              <a:rPr lang="cs-CZ" dirty="0" smtClean="0"/>
              <a:t>největším </a:t>
            </a:r>
            <a:r>
              <a:rPr lang="cs-CZ" dirty="0"/>
              <a:t>městem a sídlem </a:t>
            </a:r>
            <a:r>
              <a:rPr lang="cs-CZ" b="1" dirty="0" smtClean="0">
                <a:solidFill>
                  <a:srgbClr val="FF0000"/>
                </a:solidFill>
              </a:rPr>
              <a:t>Ústavního </a:t>
            </a:r>
            <a:r>
              <a:rPr lang="cs-CZ" b="1" dirty="0">
                <a:solidFill>
                  <a:srgbClr val="FF0000"/>
                </a:solidFill>
              </a:rPr>
              <a:t>soudu Slovenské republiky </a:t>
            </a:r>
            <a:br>
              <a:rPr lang="cs-CZ" b="1" dirty="0">
                <a:solidFill>
                  <a:srgbClr val="FF0000"/>
                </a:solidFill>
              </a:rPr>
            </a:br>
            <a:r>
              <a:rPr lang="cs-CZ" b="1" dirty="0">
                <a:solidFill>
                  <a:srgbClr val="FF0000"/>
                </a:solidFill>
              </a:rPr>
              <a:t>a Košického </a:t>
            </a:r>
            <a:r>
              <a:rPr lang="cs-CZ" b="1" dirty="0" smtClean="0">
                <a:solidFill>
                  <a:srgbClr val="FF0000"/>
                </a:solidFill>
              </a:rPr>
              <a:t>samosprávního </a:t>
            </a:r>
            <a:r>
              <a:rPr lang="cs-CZ" b="1" dirty="0">
                <a:solidFill>
                  <a:srgbClr val="FF0000"/>
                </a:solidFill>
              </a:rPr>
              <a:t>kraje.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Důležitým střediskem Pováží </a:t>
            </a:r>
            <a:r>
              <a:rPr lang="cs-CZ" dirty="0" smtClean="0"/>
              <a:t>je </a:t>
            </a:r>
            <a:r>
              <a:rPr lang="cs-CZ" b="1" dirty="0" smtClean="0">
                <a:solidFill>
                  <a:srgbClr val="FF0000"/>
                </a:solidFill>
              </a:rPr>
              <a:t>Trenčín</a:t>
            </a:r>
            <a:r>
              <a:rPr lang="cs-CZ" dirty="0" smtClean="0"/>
              <a:t>.</a:t>
            </a:r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Mezi navštěvovaná místa Slovenska patří </a:t>
            </a:r>
            <a:r>
              <a:rPr lang="cs-CZ" dirty="0" smtClean="0"/>
              <a:t>:</a:t>
            </a:r>
            <a:r>
              <a:rPr lang="cs-CZ" b="1" dirty="0" smtClean="0">
                <a:solidFill>
                  <a:srgbClr val="FF0000"/>
                </a:solidFill>
              </a:rPr>
              <a:t> Tatry, lázeňská města a historické památky.</a:t>
            </a:r>
            <a:endParaRPr lang="cs-CZ" dirty="0"/>
          </a:p>
          <a:p>
            <a:r>
              <a:rPr lang="cs-CZ" dirty="0"/>
              <a:t> </a:t>
            </a:r>
          </a:p>
          <a:p>
            <a:pPr lvl="0"/>
            <a:r>
              <a:rPr lang="cs-CZ" dirty="0"/>
              <a:t>Příroda je </a:t>
            </a:r>
            <a:r>
              <a:rPr lang="cs-CZ" dirty="0" smtClean="0"/>
              <a:t>chráněna </a:t>
            </a:r>
            <a:r>
              <a:rPr lang="cs-CZ" b="1" dirty="0" smtClean="0">
                <a:solidFill>
                  <a:srgbClr val="FF0000"/>
                </a:solidFill>
              </a:rPr>
              <a:t>NP (Slovenský kras, TANAP), CHKO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90151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8028" y="188640"/>
            <a:ext cx="9144000" cy="64633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ZDROJE </a:t>
            </a:r>
            <a:r>
              <a:rPr lang="cs-CZ" b="1" dirty="0"/>
              <a:t>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Zscout370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2"/>
              </a:rPr>
              <a:t>3. 3. 2011, </a:t>
            </a:r>
            <a:r>
              <a:rPr lang="cs-CZ" dirty="0" smtClean="0">
                <a:hlinkClick r:id="rId2"/>
              </a:rPr>
              <a:t>03:54</a:t>
            </a:r>
            <a:r>
              <a:rPr lang="cs-CZ" dirty="0" smtClean="0"/>
              <a:t> </a:t>
            </a:r>
            <a:r>
              <a:rPr lang="cs-CZ" dirty="0"/>
              <a:t>[cit. </a:t>
            </a:r>
            <a:r>
              <a:rPr lang="cs-CZ" dirty="0" smtClean="0"/>
              <a:t>2012-04-14]. </a:t>
            </a:r>
            <a:r>
              <a:rPr lang="cs-CZ" dirty="0" err="1"/>
              <a:t>Soubor:Flag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Slovakia.svg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Soubor:Flag_of_Slovakia.svg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/>
              <a:t>STS </a:t>
            </a:r>
            <a:r>
              <a:rPr lang="cs-CZ" dirty="0" err="1" smtClean="0"/>
              <a:t>Chvojkovice</a:t>
            </a:r>
            <a:r>
              <a:rPr lang="cs-CZ" dirty="0" smtClean="0"/>
              <a:t>-Brod.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3"/>
              </a:rPr>
              <a:t>28. 4. 2009, </a:t>
            </a:r>
            <a:r>
              <a:rPr lang="cs-CZ" dirty="0" smtClean="0">
                <a:hlinkClick r:id="rId3"/>
              </a:rPr>
              <a:t>14:57</a:t>
            </a:r>
            <a:r>
              <a:rPr lang="cs-CZ" dirty="0" smtClean="0"/>
              <a:t>[cit</a:t>
            </a:r>
            <a:r>
              <a:rPr lang="cs-CZ" dirty="0"/>
              <a:t>. cit. </a:t>
            </a:r>
            <a:r>
              <a:rPr lang="cs-CZ" dirty="0" smtClean="0"/>
              <a:t>2012-04-14]. </a:t>
            </a:r>
            <a:r>
              <a:rPr lang="cs-CZ" dirty="0" err="1"/>
              <a:t>Soubor:Mapa</a:t>
            </a:r>
            <a:r>
              <a:rPr lang="cs-CZ" dirty="0"/>
              <a:t> </a:t>
            </a:r>
            <a:r>
              <a:rPr lang="cs-CZ" dirty="0" smtClean="0"/>
              <a:t>Slovenska.PNG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</a:t>
            </a:r>
            <a:r>
              <a:rPr lang="cs-CZ" dirty="0" err="1"/>
              <a:t>Soubor:Mapa_Slovenska.PNG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Briséis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4"/>
              </a:rPr>
              <a:t> </a:t>
            </a:r>
            <a:r>
              <a:rPr lang="cs-CZ" dirty="0">
                <a:hlinkClick r:id="rId5"/>
              </a:rPr>
              <a:t>6. 4. 2006, </a:t>
            </a:r>
            <a:r>
              <a:rPr lang="cs-CZ" dirty="0" smtClean="0">
                <a:hlinkClick r:id="rId5"/>
              </a:rPr>
              <a:t>13:07</a:t>
            </a:r>
            <a:r>
              <a:rPr lang="cs-CZ" dirty="0" smtClean="0"/>
              <a:t> </a:t>
            </a:r>
            <a:r>
              <a:rPr lang="cs-CZ" dirty="0"/>
              <a:t>[cit. cit. </a:t>
            </a:r>
            <a:r>
              <a:rPr lang="cs-CZ" dirty="0" smtClean="0"/>
              <a:t>2012-04-14]. </a:t>
            </a:r>
            <a:r>
              <a:rPr lang="cs-CZ" dirty="0" err="1" smtClean="0"/>
              <a:t>Soubor:BratislavaDonau.JPG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Dostupné </a:t>
            </a:r>
            <a:r>
              <a:rPr lang="cs-CZ" dirty="0"/>
              <a:t>z WWW: &lt; </a:t>
            </a:r>
            <a:r>
              <a:rPr lang="cs-CZ" dirty="0">
                <a:hlinkClick r:id="rId6"/>
              </a:rPr>
              <a:t>http://cs.wikipedia.org/wiki/</a:t>
            </a:r>
            <a:r>
              <a:rPr lang="cs-CZ" dirty="0" err="1">
                <a:hlinkClick r:id="rId6"/>
              </a:rPr>
              <a:t>Soubor:BratislavaDonau.JPG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Pescan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4"/>
              </a:rPr>
              <a:t> </a:t>
            </a:r>
            <a:r>
              <a:rPr lang="cs-CZ" dirty="0">
                <a:hlinkClick r:id="rId7"/>
              </a:rPr>
              <a:t>11. 5. 2008, 08:14 </a:t>
            </a:r>
            <a:r>
              <a:rPr lang="cs-CZ" dirty="0" smtClean="0"/>
              <a:t> </a:t>
            </a:r>
            <a:r>
              <a:rPr lang="cs-CZ" dirty="0"/>
              <a:t>[cit. </a:t>
            </a:r>
            <a:r>
              <a:rPr lang="cs-CZ" dirty="0" smtClean="0"/>
              <a:t> </a:t>
            </a:r>
            <a:r>
              <a:rPr lang="cs-CZ" dirty="0"/>
              <a:t>2012-04-14]. </a:t>
            </a:r>
            <a:r>
              <a:rPr lang="cs-CZ" dirty="0" err="1"/>
              <a:t>Soubor:Winterova</a:t>
            </a:r>
            <a:r>
              <a:rPr lang="cs-CZ" dirty="0"/>
              <a:t> </a:t>
            </a:r>
            <a:r>
              <a:rPr lang="cs-CZ" dirty="0" err="1"/>
              <a:t>ulica</a:t>
            </a:r>
            <a:r>
              <a:rPr lang="cs-CZ" dirty="0"/>
              <a:t>, Piešťany (2008).jpg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</a:t>
            </a:r>
            <a:r>
              <a:rPr lang="cs-CZ" dirty="0" smtClean="0"/>
              <a:t>&lt;http</a:t>
            </a:r>
            <a:r>
              <a:rPr lang="cs-CZ" dirty="0"/>
              <a:t>://cs.wikipedia.org/wiki/Soubor:Winterova_ulica,_Pie%C5%A1%C5%A5any_%282008%29.jpg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Sokoljan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4"/>
              </a:rPr>
              <a:t> </a:t>
            </a:r>
            <a:r>
              <a:rPr lang="cs-CZ" dirty="0">
                <a:hlinkClick r:id="rId8"/>
              </a:rPr>
              <a:t>16. 10. 2010, 16:51 </a:t>
            </a:r>
            <a:r>
              <a:rPr lang="cs-CZ" dirty="0" smtClean="0"/>
              <a:t> [ </a:t>
            </a:r>
            <a:r>
              <a:rPr lang="cs-CZ" dirty="0"/>
              <a:t>cit. 2012-04-14]. </a:t>
            </a:r>
            <a:r>
              <a:rPr lang="pl-PL" dirty="0"/>
              <a:t>Soubor:Zilina katedr z dolniho nam </a:t>
            </a:r>
            <a:r>
              <a:rPr lang="pl-PL" dirty="0" smtClean="0"/>
              <a:t>DSCN4965.JPG</a:t>
            </a:r>
            <a:br>
              <a:rPr lang="pl-PL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http://cs.wikipedia.org/wiki/Soubor:Zilina_katedr_z_dolniho_nam_DSCN4965.JPG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/>
              <a:t>Adehertogh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4"/>
              </a:rPr>
              <a:t> </a:t>
            </a:r>
            <a:r>
              <a:rPr lang="cs-CZ" dirty="0">
                <a:hlinkClick r:id="rId9"/>
              </a:rPr>
              <a:t>11. 3. 2010, 17:00</a:t>
            </a:r>
            <a:r>
              <a:rPr lang="cs-CZ" dirty="0"/>
              <a:t>[cit.  2012-04-14]. </a:t>
            </a:r>
            <a:r>
              <a:rPr lang="cs-CZ" dirty="0" err="1" smtClean="0"/>
              <a:t>Soubor:BandeauKosice.png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</a:t>
            </a:r>
            <a:r>
              <a:rPr lang="cs-CZ" dirty="0">
                <a:hlinkClick r:id="rId10"/>
              </a:rPr>
              <a:t>http://cs.wikipedia.org/wiki/</a:t>
            </a:r>
            <a:r>
              <a:rPr lang="cs-CZ" dirty="0" err="1">
                <a:hlinkClick r:id="rId10"/>
              </a:rPr>
              <a:t>Soubor:BandeauKosice.png</a:t>
            </a:r>
            <a:r>
              <a:rPr lang="cs-CZ" dirty="0"/>
              <a:t>&gt;.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1056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6731"/>
            <a:ext cx="9144000" cy="75713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Helix84.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>
                <a:hlinkClick r:id="rId3"/>
              </a:rPr>
              <a:t>1. 6. 2005, </a:t>
            </a:r>
            <a:r>
              <a:rPr lang="cs-CZ" dirty="0" smtClean="0">
                <a:hlinkClick r:id="rId3"/>
              </a:rPr>
              <a:t>22:00</a:t>
            </a:r>
            <a:r>
              <a:rPr lang="cs-CZ" dirty="0" smtClean="0"/>
              <a:t> </a:t>
            </a:r>
            <a:r>
              <a:rPr lang="cs-CZ" dirty="0"/>
              <a:t>[cit. </a:t>
            </a:r>
            <a:r>
              <a:rPr lang="cs-CZ" dirty="0" smtClean="0"/>
              <a:t>2012-04-14</a:t>
            </a:r>
            <a:r>
              <a:rPr lang="cs-CZ" dirty="0"/>
              <a:t>]. </a:t>
            </a:r>
            <a:r>
              <a:rPr lang="cs-CZ" dirty="0" err="1"/>
              <a:t>Soubor:Trencin</a:t>
            </a:r>
            <a:r>
              <a:rPr lang="cs-CZ" dirty="0"/>
              <a:t> hrad </a:t>
            </a:r>
            <a:r>
              <a:rPr lang="cs-CZ" dirty="0" smtClean="0"/>
              <a:t>20010403.jpg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</a:t>
            </a:r>
            <a:r>
              <a:rPr lang="cs-CZ" dirty="0">
                <a:hlinkClick r:id="rId4"/>
              </a:rPr>
              <a:t>http://cs.wikipedia.org/wiki/Soubor:Trencin_hrad_20010403.jpg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Pescan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>
                <a:hlinkClick r:id="rId5"/>
              </a:rPr>
              <a:t>8. 5. 2007, </a:t>
            </a:r>
            <a:r>
              <a:rPr lang="cs-CZ" dirty="0" smtClean="0">
                <a:hlinkClick r:id="rId5"/>
              </a:rPr>
              <a:t>07:47</a:t>
            </a:r>
            <a:r>
              <a:rPr lang="cs-CZ" dirty="0" smtClean="0"/>
              <a:t> </a:t>
            </a:r>
            <a:r>
              <a:rPr lang="cs-CZ" dirty="0"/>
              <a:t>[cit. cit. 2012-04-14]. </a:t>
            </a:r>
            <a:r>
              <a:rPr lang="cs-CZ" dirty="0" err="1"/>
              <a:t>Soubor:Zadielska</a:t>
            </a:r>
            <a:r>
              <a:rPr lang="cs-CZ" dirty="0"/>
              <a:t> </a:t>
            </a:r>
            <a:r>
              <a:rPr lang="cs-CZ" dirty="0" smtClean="0"/>
              <a:t>tiesnava.jpg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&lt;http://cs.wikipedia.org/wiki/Soubor:Zadielska_tiesnava.jpg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JulomlSchmid</a:t>
            </a:r>
            <a:r>
              <a:rPr lang="cs-CZ" dirty="0" smtClean="0"/>
              <a:t> </a:t>
            </a:r>
            <a:r>
              <a:rPr lang="cs-CZ" i="1" dirty="0" smtClean="0"/>
              <a:t>Http://cs.wikipedia.org</a:t>
            </a:r>
            <a:r>
              <a:rPr lang="cs-CZ" dirty="0" smtClean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6</a:t>
            </a:r>
            <a:r>
              <a:rPr lang="cs-CZ" dirty="0">
                <a:hlinkClick r:id="rId2"/>
              </a:rPr>
              <a:t>. 9. 2005, </a:t>
            </a:r>
            <a:r>
              <a:rPr lang="cs-CZ" dirty="0" smtClean="0">
                <a:hlinkClick r:id="rId2"/>
              </a:rPr>
              <a:t>10:05</a:t>
            </a:r>
            <a:r>
              <a:rPr lang="cs-CZ" dirty="0" smtClean="0"/>
              <a:t>[cit. 2012-04-14]. </a:t>
            </a:r>
            <a:r>
              <a:rPr lang="cs-CZ" dirty="0" err="1" smtClean="0"/>
              <a:t>Soubor:Dobsinska</a:t>
            </a:r>
            <a:r>
              <a:rPr lang="cs-CZ" dirty="0" smtClean="0"/>
              <a:t> </a:t>
            </a:r>
            <a:r>
              <a:rPr lang="cs-CZ" dirty="0" err="1" smtClean="0"/>
              <a:t>ladova</a:t>
            </a:r>
            <a:r>
              <a:rPr lang="cs-CZ" dirty="0" smtClean="0"/>
              <a:t> cave.jpg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</a:t>
            </a:r>
            <a:r>
              <a:rPr lang="cs-CZ" dirty="0" smtClean="0"/>
              <a:t>:</a:t>
            </a:r>
            <a:r>
              <a:rPr lang="cs-CZ" dirty="0"/>
              <a:t> &lt;</a:t>
            </a:r>
            <a:r>
              <a:rPr lang="cs-CZ" dirty="0" smtClean="0"/>
              <a:t> </a:t>
            </a:r>
            <a:r>
              <a:rPr lang="cs-CZ" dirty="0">
                <a:hlinkClick r:id="rId6"/>
              </a:rPr>
              <a:t>http://cs.wikipedia.org/wiki/</a:t>
            </a:r>
            <a:r>
              <a:rPr lang="cs-CZ" dirty="0" err="1">
                <a:hlinkClick r:id="rId6"/>
              </a:rPr>
              <a:t>Soubor:Dobsinska_ladova_cave.jpg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 smtClean="0"/>
              <a:t>Slimejs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 smtClean="0">
                <a:hlinkClick r:id="rId2"/>
              </a:rPr>
              <a:t>28</a:t>
            </a:r>
            <a:r>
              <a:rPr lang="cs-CZ" dirty="0">
                <a:hlinkClick r:id="rId2"/>
              </a:rPr>
              <a:t>. 8. 2009, </a:t>
            </a:r>
            <a:r>
              <a:rPr lang="cs-CZ" dirty="0" smtClean="0">
                <a:hlinkClick r:id="rId2"/>
              </a:rPr>
              <a:t>16:57</a:t>
            </a:r>
            <a:r>
              <a:rPr lang="cs-CZ" dirty="0" smtClean="0"/>
              <a:t> </a:t>
            </a:r>
            <a:r>
              <a:rPr lang="cs-CZ" dirty="0"/>
              <a:t>[cit. </a:t>
            </a:r>
            <a:r>
              <a:rPr lang="cs-CZ" dirty="0" smtClean="0"/>
              <a:t>2012-04-14</a:t>
            </a:r>
            <a:r>
              <a:rPr lang="cs-CZ" dirty="0"/>
              <a:t>]. </a:t>
            </a:r>
            <a:r>
              <a:rPr lang="cs-CZ" dirty="0" err="1"/>
              <a:t>Soubor:Strbske</a:t>
            </a:r>
            <a:r>
              <a:rPr lang="cs-CZ" dirty="0"/>
              <a:t> pleso </a:t>
            </a:r>
            <a:r>
              <a:rPr lang="cs-CZ" dirty="0" smtClean="0"/>
              <a:t>Solisko.JPG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http://cs.wikipedia.org/wiki/Soubor:Strbske_pleso_Solisko.JPG 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Kristo.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>
                <a:hlinkClick r:id="rId7"/>
              </a:rPr>
              <a:t>1. 5. 2005, </a:t>
            </a:r>
            <a:r>
              <a:rPr lang="cs-CZ" dirty="0" smtClean="0">
                <a:hlinkClick r:id="rId7"/>
              </a:rPr>
              <a:t>08:06</a:t>
            </a:r>
            <a:r>
              <a:rPr lang="cs-CZ" dirty="0" smtClean="0"/>
              <a:t> </a:t>
            </a:r>
            <a:r>
              <a:rPr lang="cs-CZ" dirty="0"/>
              <a:t>[cit. 2012-04-14]. </a:t>
            </a:r>
            <a:r>
              <a:rPr lang="cs-CZ" dirty="0" err="1"/>
              <a:t>Soubor:Observatory</a:t>
            </a:r>
            <a:r>
              <a:rPr lang="cs-CZ" dirty="0"/>
              <a:t> </a:t>
            </a:r>
            <a:r>
              <a:rPr lang="cs-CZ" dirty="0" err="1"/>
              <a:t>Skalnate</a:t>
            </a:r>
            <a:r>
              <a:rPr lang="cs-CZ" dirty="0"/>
              <a:t> pleso.jpg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</a:t>
            </a:r>
            <a:r>
              <a:rPr lang="cs-CZ" dirty="0" err="1"/>
              <a:t>Soubor:Observatory_Skalnate_pleso.jpg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dirty="0" err="1"/>
              <a:t>GSouthFace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>
                <a:hlinkClick r:id="rId8"/>
              </a:rPr>
              <a:t>21. 11. 2007, 04:45</a:t>
            </a:r>
            <a:r>
              <a:rPr lang="cs-CZ" dirty="0"/>
              <a:t>[cit. 2012-04-14]. </a:t>
            </a:r>
            <a:r>
              <a:rPr lang="cs-CZ" dirty="0" err="1"/>
              <a:t>Soubor:Gerlach</a:t>
            </a:r>
            <a:r>
              <a:rPr lang="cs-CZ" dirty="0"/>
              <a:t> </a:t>
            </a:r>
            <a:r>
              <a:rPr lang="cs-CZ" dirty="0" err="1"/>
              <a:t>south</a:t>
            </a:r>
            <a:r>
              <a:rPr lang="cs-CZ" dirty="0"/>
              <a:t> face </a:t>
            </a:r>
            <a:r>
              <a:rPr lang="cs-CZ" dirty="0" smtClean="0"/>
              <a:t>B.jpg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</a:t>
            </a:r>
            <a:r>
              <a:rPr lang="cs-CZ" dirty="0" err="1"/>
              <a:t>Soubor:Gerlach_south_face_B.jpg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</a:t>
            </a:r>
            <a:r>
              <a:rPr lang="cs-CZ" dirty="0" smtClean="0"/>
              <a:t>autor, </a:t>
            </a:r>
            <a:r>
              <a:rPr lang="cs-CZ" smtClean="0"/>
              <a:t>Ajvol.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</a:t>
            </a:r>
            <a:r>
              <a:rPr lang="cs-CZ" dirty="0">
                <a:hlinkClick r:id="rId2"/>
              </a:rPr>
              <a:t> </a:t>
            </a:r>
            <a:r>
              <a:rPr lang="cs-CZ" dirty="0">
                <a:hlinkClick r:id="rId9"/>
              </a:rPr>
              <a:t>11. 8. 2007, 11:39 </a:t>
            </a:r>
            <a:r>
              <a:rPr lang="cs-CZ" dirty="0"/>
              <a:t> [cit. 2012-04-14]. </a:t>
            </a:r>
            <a:r>
              <a:rPr lang="cs-CZ" dirty="0" err="1"/>
              <a:t>Soubor:Liptovska</a:t>
            </a:r>
            <a:r>
              <a:rPr lang="cs-CZ" dirty="0"/>
              <a:t> </a:t>
            </a:r>
            <a:r>
              <a:rPr lang="cs-CZ" dirty="0" smtClean="0"/>
              <a:t>Mara.jpg</a:t>
            </a:r>
            <a:br>
              <a:rPr lang="cs-CZ" dirty="0" smtClean="0"/>
            </a:br>
            <a:r>
              <a:rPr lang="cs-CZ" dirty="0" smtClean="0"/>
              <a:t>Dostupné </a:t>
            </a:r>
            <a:r>
              <a:rPr lang="cs-CZ" dirty="0"/>
              <a:t>z WWW: &lt; http://cs.wikipedia.org/wiki/</a:t>
            </a:r>
            <a:r>
              <a:rPr lang="cs-CZ" dirty="0" err="1"/>
              <a:t>Soubor:Liptovska_Mara.jpg</a:t>
            </a:r>
            <a:r>
              <a:rPr lang="cs-CZ" dirty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SVĚTA. Vydala Kartografie Praha, a.s. 1998. ISBN 80-7011-582-3. Strana 100.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4693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117</Words>
  <Application>Microsoft Office PowerPoint</Application>
  <PresentationFormat>Předvádění na obrazovce (4:3)</PresentationFormat>
  <Paragraphs>75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Prezentace</vt:lpstr>
      <vt:lpstr>Snímek 1</vt:lpstr>
      <vt:lpstr>Snímek 2</vt:lpstr>
      <vt:lpstr>SLOVENSKÁ REPUBLIKA</vt:lpstr>
      <vt:lpstr>Slovensko je členem OSN, NATO, OECD, WTO, Rady Evropy, OBSE, EEA, Evropské celní unie, EU, Schengenského prostoru,  Eurozóny a Visegrádské skupiny.  ROZLOHA : 49 035 km2                           POČET OBYVATEL : 5 440 000</vt:lpstr>
      <vt:lpstr>BRATISLAVA je sídlem středoevropské centrály Mezinárodní finanční korporace (IFC) - organizace Světové banky. Rovněž zde sídli Rozvojový program OSN pro Evropu a Společenství nezávislých států (UNDP Europe). Od roku 2009 zde sídli také Populační fond OSN pro Evropu a západní Asii.</vt:lpstr>
      <vt:lpstr>LÁZEŇSKÉ MĚSTO PIEŠŤANY</vt:lpstr>
      <vt:lpstr>ŽILINA</vt:lpstr>
      <vt:lpstr>KOŠICE  jsou druhým největším městem Slovenska, sídlem Ústavního soudu Slovenské republiky  a Košického samo-správního kraje.</vt:lpstr>
      <vt:lpstr>Trenčín  je přirozeným geografickým centrem středního Pováží.   Trenčínský úsek středního Pováží lze zároveň je jednou z nejsouvislejší urbanizovaných aglomerací  na Slovensku.</vt:lpstr>
      <vt:lpstr>NP SLOVENSKÝ KRAS</vt:lpstr>
      <vt:lpstr>     Dobšinská ledová jeskyně   jedna z 13 jeskynních útvarů na Slovensku. Vchod do jeskyně, který leží ve výšce 970 m n. m., byl známý odjakživa  jako „Studená díra“.</vt:lpstr>
      <vt:lpstr>TATRANSKÝ NÁRODNÍ PARK (TANAP) ŠTRBSKÉ PLESO</vt:lpstr>
      <vt:lpstr>OBSERVATOŘ SKALNATÉ PLESO</vt:lpstr>
      <vt:lpstr>GERLACHOVSKÝ ŠTÍT  2654,6 m</vt:lpstr>
      <vt:lpstr>Liptovská Mara 4. největší vodní nádrž  2160 ha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26</cp:revision>
  <dcterms:created xsi:type="dcterms:W3CDTF">2012-04-15T10:46:32Z</dcterms:created>
  <dcterms:modified xsi:type="dcterms:W3CDTF">2013-09-20T15:55:05Z</dcterms:modified>
</cp:coreProperties>
</file>