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70" r:id="rId13"/>
    <p:sldId id="267" r:id="rId14"/>
    <p:sldId id="278" r:id="rId15"/>
    <p:sldId id="279" r:id="rId16"/>
    <p:sldId id="268" r:id="rId17"/>
    <p:sldId id="273" r:id="rId18"/>
    <p:sldId id="274" r:id="rId19"/>
    <p:sldId id="275" r:id="rId20"/>
    <p:sldId id="276" r:id="rId21"/>
    <p:sldId id="269" r:id="rId22"/>
    <p:sldId id="272" r:id="rId23"/>
    <p:sldId id="280" r:id="rId24"/>
    <p:sldId id="281" r:id="rId25"/>
    <p:sldId id="271" r:id="rId26"/>
    <p:sldId id="282" r:id="rId27"/>
    <p:sldId id="283" r:id="rId28"/>
    <p:sldId id="284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83B0E-F29E-4EA6-A658-C2DA566AC184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3BDD4-4169-4329-A202-9324A3DC7A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2575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83B0E-F29E-4EA6-A658-C2DA566AC184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3BDD4-4169-4329-A202-9324A3DC7A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05775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83B0E-F29E-4EA6-A658-C2DA566AC184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3BDD4-4169-4329-A202-9324A3DC7A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3176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83B0E-F29E-4EA6-A658-C2DA566AC184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3BDD4-4169-4329-A202-9324A3DC7A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9622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83B0E-F29E-4EA6-A658-C2DA566AC184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3BDD4-4169-4329-A202-9324A3DC7A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6299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83B0E-F29E-4EA6-A658-C2DA566AC184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3BDD4-4169-4329-A202-9324A3DC7A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63532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83B0E-F29E-4EA6-A658-C2DA566AC184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3BDD4-4169-4329-A202-9324A3DC7A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97643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83B0E-F29E-4EA6-A658-C2DA566AC184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3BDD4-4169-4329-A202-9324A3DC7A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69042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83B0E-F29E-4EA6-A658-C2DA566AC184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3BDD4-4169-4329-A202-9324A3DC7A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1095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83B0E-F29E-4EA6-A658-C2DA566AC184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3BDD4-4169-4329-A202-9324A3DC7A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83566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983B0E-F29E-4EA6-A658-C2DA566AC184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3BDD4-4169-4329-A202-9324A3DC7A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67684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983B0E-F29E-4EA6-A658-C2DA566AC184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03BDD4-4169-4329-A202-9324A3DC7A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4946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Prezentace_aplikace_Microsoft_PowerPoint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Hodon%C3%ADn_-_radnice.JPG" TargetMode="External"/><Relationship Id="rId13" Type="http://schemas.openxmlformats.org/officeDocument/2006/relationships/hyperlink" Target="http://commons.wikimedia.org/wiki/File:Bacchus_Rebsorte.jpg" TargetMode="External"/><Relationship Id="rId3" Type="http://schemas.openxmlformats.org/officeDocument/2006/relationships/hyperlink" Target="http://commons.wikimedia.org/wiki/File:Hrad_%C5%A0pilberk_II.jpg" TargetMode="External"/><Relationship Id="rId7" Type="http://schemas.openxmlformats.org/officeDocument/2006/relationships/hyperlink" Target="http://commons.wikimedia.org/wiki/File:Jan_Charouz,_F1,_2010_Brno_WSR_(3).jpg" TargetMode="External"/><Relationship Id="rId12" Type="http://schemas.openxmlformats.org/officeDocument/2006/relationships/hyperlink" Target="http://commons.wikimedia.org/wiki/File:Oil_well.jpg" TargetMode="External"/><Relationship Id="rId2" Type="http://schemas.openxmlformats.org/officeDocument/2006/relationships/hyperlink" Target="http://upload.wikimedia.org/wikipedia/commons/1/1e/Map_Czech_Okres_JihomoravskyKraj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BVV_Pavilon_A.JPG" TargetMode="External"/><Relationship Id="rId11" Type="http://schemas.openxmlformats.org/officeDocument/2006/relationships/hyperlink" Target="http://commons.wikimedia.org/wiki/File:Lednice_castle.jpg" TargetMode="External"/><Relationship Id="rId5" Type="http://schemas.openxmlformats.org/officeDocument/2006/relationships/hyperlink" Target="http://commons.wikimedia.org/wiki/File:OK-TVF_travel_service.jpg" TargetMode="External"/><Relationship Id="rId10" Type="http://schemas.openxmlformats.org/officeDocument/2006/relationships/hyperlink" Target="http://commons.wikimedia.org/wiki/File:Znojmo-Nicholas_Square.jpg" TargetMode="External"/><Relationship Id="rId4" Type="http://schemas.openxmlformats.org/officeDocument/2006/relationships/hyperlink" Target="http://commons.wikimedia.org/wiki/File:V%C3%BDhled_ze_Star%C3%A9_radnice_na_Petrov.jpg" TargetMode="External"/><Relationship Id="rId9" Type="http://schemas.openxmlformats.org/officeDocument/2006/relationships/hyperlink" Target="http://commons.wikimedia.org/wiki/File:Radnice_(Vy%C5%A1kov-_czech_republic)_03_.JPG" TargetMode="External"/><Relationship Id="rId14" Type="http://schemas.openxmlformats.org/officeDocument/2006/relationships/hyperlink" Target="http://upload.wikimedia.org/wikipedia/commons/a/aa/Mesto_Brno_-_Mahenovo_divadlo_2.jpg" TargetMode="Externa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5/56/Dyje2.JPG" TargetMode="External"/><Relationship Id="rId2" Type="http://schemas.openxmlformats.org/officeDocument/2006/relationships/hyperlink" Target="http://upload.wikimedia.org/wikipedia/commons/8/87/Lednice,_z%C3%A1mek_(05).jpg" TargetMode="Externa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rad_B%C3%ADtov_nad_Vranovskou_p%C5%99ehradou.jpg" TargetMode="External"/><Relationship Id="rId2" Type="http://schemas.openxmlformats.org/officeDocument/2006/relationships/hyperlink" Target="http://upload.wikimedia.org/wikipedia/commons/5/56/Dyje2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Milotice,_Czech_Republic_(ch%C3%A2teau).jpeg." TargetMode="External"/><Relationship Id="rId5" Type="http://schemas.openxmlformats.org/officeDocument/2006/relationships/hyperlink" Target="http://cs.wikipedia.org/wiki/Soubor:Hodon%C3%ADn_-_radnice.JPG" TargetMode="External"/><Relationship Id="rId4" Type="http://schemas.openxmlformats.org/officeDocument/2006/relationships/hyperlink" Target="http://upload.wikimedia.org/wikipedia/commons/4/41/Hodon%C3%ADn_-_radnic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54127991"/>
              </p:ext>
            </p:extLst>
          </p:nvPr>
        </p:nvGraphicFramePr>
        <p:xfrm>
          <a:off x="20450" y="10019"/>
          <a:ext cx="9123550" cy="684798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64" name="Prezentace" r:id="rId4" imgW="2889360" imgH="2167051" progId="PowerPoint.Show.12">
                  <p:embed/>
                </p:oleObj>
              </mc:Choice>
              <mc:Fallback>
                <p:oleObj name="Prezentace" r:id="rId4" imgW="2889360" imgH="2167051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0450" y="10019"/>
                        <a:ext cx="9123550" cy="684798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5650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8596" y="2704"/>
            <a:ext cx="7992888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ANOTACE :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b="1" dirty="0"/>
              <a:t>a) PRÁCE JE URČENA </a:t>
            </a:r>
            <a:r>
              <a:rPr lang="cs-CZ" sz="2000" dirty="0"/>
              <a:t>pro žáky </a:t>
            </a:r>
            <a:r>
              <a:rPr lang="cs-CZ" sz="2000" dirty="0" smtClean="0"/>
              <a:t>9. </a:t>
            </a:r>
            <a:r>
              <a:rPr lang="cs-CZ" sz="2000" dirty="0"/>
              <a:t>ročníku</a:t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b="1" dirty="0"/>
              <a:t>b) TÉMA : </a:t>
            </a:r>
            <a:r>
              <a:rPr lang="cs-CZ" sz="2000" dirty="0" smtClean="0"/>
              <a:t>JIHOMORAVSKÝ KRAJ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b="1" dirty="0"/>
              <a:t>c) CÍL : </a:t>
            </a:r>
            <a:r>
              <a:rPr lang="cs-CZ" sz="2000" dirty="0"/>
              <a:t>prohloubení znalostí o </a:t>
            </a:r>
            <a:r>
              <a:rPr lang="cs-CZ" sz="2000" dirty="0" smtClean="0"/>
              <a:t>Jihomoravském kraji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b="1" dirty="0"/>
              <a:t>d) POMŮCKY : </a:t>
            </a:r>
            <a:r>
              <a:rPr lang="cs-CZ" sz="2000" dirty="0"/>
              <a:t>školní atlas </a:t>
            </a:r>
            <a:r>
              <a:rPr lang="cs-CZ" sz="2000" dirty="0" smtClean="0"/>
              <a:t>ČR, učebnice </a:t>
            </a:r>
            <a:r>
              <a:rPr lang="cs-CZ" sz="2000" dirty="0"/>
              <a:t>Z</a:t>
            </a:r>
            <a:r>
              <a:rPr lang="cs-CZ" sz="2000" dirty="0" smtClean="0"/>
              <a:t>eměpis 2- Česká republika, 	pracovní list, </a:t>
            </a:r>
            <a:r>
              <a:rPr lang="cs-CZ" sz="2000" dirty="0"/>
              <a:t>psací potřeby</a:t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b="1" dirty="0"/>
              <a:t>e) </a:t>
            </a:r>
            <a:r>
              <a:rPr lang="cs-CZ" sz="2000" b="1" dirty="0" smtClean="0"/>
              <a:t>KLÍČOVÁ </a:t>
            </a:r>
            <a:r>
              <a:rPr lang="cs-CZ" sz="2000" b="1" dirty="0"/>
              <a:t>SLOVA </a:t>
            </a:r>
            <a:r>
              <a:rPr lang="cs-CZ" sz="2000" b="1" dirty="0" smtClean="0"/>
              <a:t>: </a:t>
            </a:r>
            <a:r>
              <a:rPr lang="cs-CZ" sz="2000" dirty="0" smtClean="0"/>
              <a:t>názvy měst, historických památek a přírodních 	zajímavostí</a:t>
            </a:r>
            <a:r>
              <a:rPr lang="cs-CZ" sz="2000" dirty="0">
                <a:solidFill>
                  <a:schemeClr val="tx2"/>
                </a:solidFill>
              </a:rPr>
              <a:t/>
            </a:r>
            <a:br>
              <a:rPr lang="cs-CZ" sz="2000" dirty="0">
                <a:solidFill>
                  <a:schemeClr val="tx2"/>
                </a:solidFill>
              </a:rPr>
            </a:br>
            <a:r>
              <a:rPr lang="cs-CZ" sz="2000" dirty="0">
                <a:solidFill>
                  <a:schemeClr val="tx2"/>
                </a:solidFill>
              </a:rPr>
              <a:t/>
            </a:r>
            <a:br>
              <a:rPr lang="cs-CZ" sz="2000" dirty="0">
                <a:solidFill>
                  <a:schemeClr val="tx2"/>
                </a:solidFill>
              </a:rPr>
            </a:br>
            <a:r>
              <a:rPr lang="cs-CZ" sz="2000" b="1" dirty="0"/>
              <a:t>f) PILOTÁŽ: </a:t>
            </a:r>
            <a:r>
              <a:rPr lang="cs-CZ" sz="2000" dirty="0"/>
              <a:t>žáci se seznámili </a:t>
            </a:r>
            <a:r>
              <a:rPr lang="cs-CZ" sz="2000" dirty="0" smtClean="0"/>
              <a:t>pomocí obrazového materiálu se zajímavými místy a  </a:t>
            </a:r>
            <a:r>
              <a:rPr lang="cs-CZ" sz="2000" dirty="0"/>
              <a:t>historickými </a:t>
            </a:r>
            <a:r>
              <a:rPr lang="cs-CZ" sz="2000" dirty="0" smtClean="0"/>
              <a:t>památkami Jihomoravského kraje. Doplněním pracovního listu si zopakovali probrané učivo a současně rozšířili si své vědomosti</a:t>
            </a:r>
            <a:r>
              <a:rPr lang="cs-CZ" sz="2000" dirty="0" smtClean="0"/>
              <a:t>. Při prezentaci jsem využila vlastních zkušeností z cest po jižní Moravě, což žáci ocenili a sami přidali </a:t>
            </a:r>
            <a:r>
              <a:rPr lang="cs-CZ" sz="2000" smtClean="0"/>
              <a:t>své zážitky.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241619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5516" y="1268760"/>
            <a:ext cx="6810375" cy="5143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ADMINISTRATIVNÍ ČLENĚNÍ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527108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8860" y="159640"/>
            <a:ext cx="6289313" cy="65746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072" y="3788340"/>
            <a:ext cx="2445173" cy="2945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2771800" cy="2218258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ZAJÍMAVOSTI</a:t>
            </a:r>
            <a:br>
              <a:rPr lang="cs-CZ" sz="3600" b="1" dirty="0" smtClean="0"/>
            </a:br>
            <a:r>
              <a:rPr lang="cs-CZ" sz="3600" b="1" dirty="0" smtClean="0"/>
              <a:t>KRAJE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971450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118" y="1052736"/>
            <a:ext cx="7620000" cy="4933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509120"/>
            <a:ext cx="7772400" cy="216024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</a:t>
            </a:r>
            <a:r>
              <a:rPr lang="cs-CZ" sz="4000" dirty="0" smtClean="0"/>
              <a:t>katedrála sv. </a:t>
            </a:r>
            <a:r>
              <a:rPr lang="cs-CZ" sz="4000" dirty="0"/>
              <a:t>P</a:t>
            </a:r>
            <a:r>
              <a:rPr lang="cs-CZ" sz="4000" dirty="0" smtClean="0"/>
              <a:t>etra a </a:t>
            </a:r>
            <a:r>
              <a:rPr lang="cs-CZ" sz="4000" dirty="0"/>
              <a:t>P</a:t>
            </a:r>
            <a:r>
              <a:rPr lang="cs-CZ" sz="4000" dirty="0" smtClean="0"/>
              <a:t>avla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62000" y="620688"/>
            <a:ext cx="7772400" cy="450279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BRNO</a:t>
            </a:r>
            <a:r>
              <a:rPr lang="cs-CZ" sz="4000" dirty="0" smtClean="0">
                <a:solidFill>
                  <a:schemeClr val="tx1"/>
                </a:solidFill>
              </a:rPr>
              <a:t>               2. největší město v ČR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6694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388" y="836712"/>
            <a:ext cx="751522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MAHENOVO DIVADLO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058599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33" y="908720"/>
            <a:ext cx="42862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5641" y="918245"/>
            <a:ext cx="405765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133" y="274638"/>
            <a:ext cx="8891158" cy="49006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HISTORICKÉ JÁDRO       BRNĚNSKÝ DRAK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009016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916832"/>
            <a:ext cx="7620000" cy="436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JUSTIČNÍ PALÁC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SÍDLO KRAJSKÉHO SOUDU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229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340768"/>
            <a:ext cx="7620000" cy="5124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HRAD ŠPILBERK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438533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589240"/>
            <a:ext cx="8229600" cy="69726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BLANENSKÝ ZÁMEK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427627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980728"/>
            <a:ext cx="381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980728"/>
            <a:ext cx="42862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558"/>
            <a:ext cx="8229600" cy="778098"/>
          </a:xfrm>
        </p:spPr>
        <p:txBody>
          <a:bodyPr/>
          <a:lstStyle/>
          <a:p>
            <a:r>
              <a:rPr lang="cs-CZ" b="1" dirty="0" smtClean="0"/>
              <a:t>MORAVSKÝ KRAS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777031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-18000"/>
            <a:ext cx="5157000" cy="687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818656" cy="1143000"/>
          </a:xfrm>
        </p:spPr>
        <p:txBody>
          <a:bodyPr/>
          <a:lstStyle/>
          <a:p>
            <a:r>
              <a:rPr lang="cs-CZ" b="1" dirty="0" smtClean="0"/>
              <a:t>VYŠKOV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093471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052736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b="1" dirty="0" smtClean="0"/>
              <a:t>BŘECLAV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887945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2226" y="0"/>
            <a:ext cx="8229600" cy="10527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LEDNICE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dirty="0" smtClean="0"/>
              <a:t>ZÁMEK</a:t>
            </a:r>
            <a:endParaRPr lang="cs-CZ" sz="3600" dirty="0"/>
          </a:p>
        </p:txBody>
      </p:sp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026" y="1052736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49463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44824"/>
            <a:ext cx="7620000" cy="4552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POHANSKO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156835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026" y="1412776"/>
            <a:ext cx="7620000" cy="506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9388"/>
            <a:ext cx="8229600" cy="783348"/>
          </a:xfrm>
        </p:spPr>
        <p:txBody>
          <a:bodyPr/>
          <a:lstStyle/>
          <a:p>
            <a:r>
              <a:rPr lang="cs-CZ" b="1" dirty="0" smtClean="0"/>
              <a:t>ZNOJMO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63928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-16864"/>
            <a:ext cx="6439848" cy="68704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7995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60648"/>
            <a:ext cx="8229600" cy="50405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					</a:t>
            </a:r>
            <a:br>
              <a:rPr lang="cs-CZ" b="1" dirty="0" smtClean="0"/>
            </a:br>
            <a:r>
              <a:rPr lang="cs-CZ" b="1" dirty="0" smtClean="0"/>
              <a:t>				HRAD BÍTOV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027755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794" y="11430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8994" y="404664"/>
            <a:ext cx="8229600" cy="724094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NP PODYJÍ                        VINICE ŠOBES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72340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988840"/>
            <a:ext cx="7620000" cy="3752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KAŇON DYJE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252616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628800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HODONÍN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476871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0648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6760" y="551723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MILOTICKÝ ZÁMEK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795095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676" y="-2946533"/>
            <a:ext cx="9144000" cy="97872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PRACOVNÍ LIST</a:t>
            </a:r>
          </a:p>
          <a:p>
            <a:endParaRPr lang="cs-CZ" dirty="0" smtClean="0"/>
          </a:p>
          <a:p>
            <a:r>
              <a:rPr lang="cs-CZ" dirty="0" smtClean="0"/>
              <a:t>1. Překresli </a:t>
            </a:r>
            <a:r>
              <a:rPr lang="cs-CZ" dirty="0"/>
              <a:t>obrys Jihomoravského kraje (uč. str. 72) a vyznač do něj prezentovaná místa.</a:t>
            </a:r>
          </a:p>
          <a:p>
            <a:endParaRPr lang="cs-CZ" dirty="0"/>
          </a:p>
          <a:p>
            <a:r>
              <a:rPr lang="cs-CZ" dirty="0"/>
              <a:t>2</a:t>
            </a:r>
            <a:r>
              <a:rPr lang="cs-CZ" dirty="0" smtClean="0"/>
              <a:t>. Doplň</a:t>
            </a:r>
            <a:r>
              <a:rPr lang="cs-CZ" dirty="0"/>
              <a:t>: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  <a:p>
            <a:r>
              <a:rPr lang="cs-CZ" dirty="0"/>
              <a:t>Důležitým správním střediskem </a:t>
            </a:r>
            <a:r>
              <a:rPr lang="cs-CZ" dirty="0" smtClean="0"/>
              <a:t>kraje je </a:t>
            </a:r>
            <a:r>
              <a:rPr lang="cs-CZ" dirty="0"/>
              <a:t>…………………………………………………….. </a:t>
            </a:r>
            <a:r>
              <a:rPr lang="cs-CZ" dirty="0" smtClean="0"/>
              <a:t>…………………………, </a:t>
            </a:r>
          </a:p>
          <a:p>
            <a:endParaRPr lang="cs-CZ" dirty="0"/>
          </a:p>
          <a:p>
            <a:r>
              <a:rPr lang="cs-CZ" dirty="0" smtClean="0"/>
              <a:t>kde </a:t>
            </a:r>
            <a:r>
              <a:rPr lang="cs-CZ" dirty="0"/>
              <a:t>sídlí</a:t>
            </a:r>
            <a:r>
              <a:rPr lang="cs-CZ" dirty="0" smtClean="0"/>
              <a:t>…………………………………………………………………………………………………………………………………….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Je </a:t>
            </a:r>
            <a:r>
              <a:rPr lang="cs-CZ" dirty="0"/>
              <a:t>to …… největší město v ČR.</a:t>
            </a:r>
          </a:p>
          <a:p>
            <a:endParaRPr lang="cs-CZ" dirty="0"/>
          </a:p>
          <a:p>
            <a:r>
              <a:rPr lang="cs-CZ" dirty="0"/>
              <a:t>Mezi významné historické  památky ve městě patří :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Vyjmenuj </a:t>
            </a:r>
            <a:r>
              <a:rPr lang="cs-CZ" dirty="0"/>
              <a:t>další zajímavá místa kraje :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 smtClean="0"/>
              <a:t>3. Pomocí </a:t>
            </a:r>
            <a:r>
              <a:rPr lang="cs-CZ" dirty="0"/>
              <a:t>atlasu vypiš města tohoto kraje, kterými protékají řeky :</a:t>
            </a:r>
          </a:p>
          <a:p>
            <a:r>
              <a:rPr lang="cs-CZ" dirty="0"/>
              <a:t>Svratka, Morava, Dyje, Jihlava </a:t>
            </a:r>
          </a:p>
        </p:txBody>
      </p:sp>
    </p:spTree>
    <p:extLst>
      <p:ext uri="{BB962C8B-B14F-4D97-AF65-F5344CB8AC3E}">
        <p14:creationId xmlns:p14="http://schemas.microsoft.com/office/powerpoint/2010/main" val="1891687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97346"/>
            <a:ext cx="8856984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PRACOVNÍ LIST – ŘEŠENÍ</a:t>
            </a:r>
          </a:p>
          <a:p>
            <a:endParaRPr lang="cs-CZ" dirty="0"/>
          </a:p>
          <a:p>
            <a:r>
              <a:rPr lang="cs-CZ" dirty="0" smtClean="0"/>
              <a:t>Důležitým </a:t>
            </a:r>
            <a:r>
              <a:rPr lang="cs-CZ" dirty="0"/>
              <a:t>správním střediskem </a:t>
            </a:r>
            <a:r>
              <a:rPr lang="cs-CZ" dirty="0" smtClean="0"/>
              <a:t>kraje je </a:t>
            </a:r>
            <a:r>
              <a:rPr lang="cs-CZ" dirty="0" smtClean="0">
                <a:solidFill>
                  <a:srgbClr val="FF0000"/>
                </a:solidFill>
              </a:rPr>
              <a:t>BRNO,</a:t>
            </a:r>
            <a:r>
              <a:rPr lang="cs-CZ" dirty="0" smtClean="0"/>
              <a:t> </a:t>
            </a:r>
            <a:r>
              <a:rPr lang="cs-CZ" dirty="0"/>
              <a:t>kde sídlí </a:t>
            </a:r>
            <a:r>
              <a:rPr lang="cs-CZ" dirty="0">
                <a:solidFill>
                  <a:srgbClr val="FF0000"/>
                </a:solidFill>
              </a:rPr>
              <a:t>KRAJSKÝ SOUD , NEJVYŠŠÍ SOUD ČR</a:t>
            </a:r>
            <a:r>
              <a:rPr lang="cs-CZ" dirty="0"/>
              <a:t>  A </a:t>
            </a:r>
          </a:p>
          <a:p>
            <a:r>
              <a:rPr lang="cs-CZ" dirty="0">
                <a:solidFill>
                  <a:srgbClr val="FF0000"/>
                </a:solidFill>
              </a:rPr>
              <a:t>ÚSTAVNÍ SOUD</a:t>
            </a:r>
            <a:r>
              <a:rPr lang="cs-CZ" dirty="0"/>
              <a:t>.</a:t>
            </a:r>
          </a:p>
          <a:p>
            <a:endParaRPr lang="cs-CZ" dirty="0"/>
          </a:p>
          <a:p>
            <a:r>
              <a:rPr lang="cs-CZ" dirty="0"/>
              <a:t>Je to </a:t>
            </a:r>
            <a:r>
              <a:rPr lang="cs-CZ" dirty="0">
                <a:solidFill>
                  <a:srgbClr val="FF0000"/>
                </a:solidFill>
              </a:rPr>
              <a:t>2.</a:t>
            </a:r>
            <a:r>
              <a:rPr lang="cs-CZ" dirty="0"/>
              <a:t> největší město v ČR.</a:t>
            </a:r>
          </a:p>
          <a:p>
            <a:endParaRPr lang="cs-CZ" dirty="0"/>
          </a:p>
          <a:p>
            <a:r>
              <a:rPr lang="cs-CZ" dirty="0"/>
              <a:t>Mezi významné historické  památky ve městě patří : </a:t>
            </a:r>
            <a:r>
              <a:rPr lang="cs-CZ" dirty="0">
                <a:solidFill>
                  <a:srgbClr val="FF0000"/>
                </a:solidFill>
              </a:rPr>
              <a:t>hrad Špilberk, katedrála sv. Petra a Pavla,</a:t>
            </a:r>
          </a:p>
          <a:p>
            <a:r>
              <a:rPr lang="cs-CZ" dirty="0">
                <a:solidFill>
                  <a:srgbClr val="FF0000"/>
                </a:solidFill>
              </a:rPr>
              <a:t>vila Tugendhat, Mahenovo divadlo</a:t>
            </a:r>
          </a:p>
          <a:p>
            <a:endParaRPr lang="cs-CZ" dirty="0"/>
          </a:p>
          <a:p>
            <a:r>
              <a:rPr lang="cs-CZ" dirty="0"/>
              <a:t>Vyjmenuj další zajímavá místa kraje :</a:t>
            </a:r>
          </a:p>
          <a:p>
            <a:r>
              <a:rPr lang="cs-CZ" dirty="0">
                <a:solidFill>
                  <a:srgbClr val="FF0000"/>
                </a:solidFill>
              </a:rPr>
              <a:t>Lednicko-Valtický areál, Mikulov, Pohansko, NP Podyjí, CHKO Pálava, zámek  Milotice</a:t>
            </a:r>
          </a:p>
          <a:p>
            <a:endParaRPr lang="cs-CZ" dirty="0"/>
          </a:p>
          <a:p>
            <a:r>
              <a:rPr lang="cs-CZ" dirty="0"/>
              <a:t>Pomocí atlasu vypiš města tohoto kraje, kterými protékají řeky :</a:t>
            </a:r>
          </a:p>
          <a:p>
            <a:r>
              <a:rPr lang="cs-CZ" dirty="0"/>
              <a:t>Svratka -</a:t>
            </a:r>
            <a:r>
              <a:rPr lang="cs-CZ" dirty="0">
                <a:solidFill>
                  <a:srgbClr val="FF0000"/>
                </a:solidFill>
              </a:rPr>
              <a:t>Brno</a:t>
            </a:r>
          </a:p>
          <a:p>
            <a:endParaRPr lang="cs-CZ" dirty="0"/>
          </a:p>
          <a:p>
            <a:r>
              <a:rPr lang="cs-CZ" dirty="0"/>
              <a:t>Morava- </a:t>
            </a:r>
            <a:r>
              <a:rPr lang="cs-CZ" dirty="0">
                <a:solidFill>
                  <a:srgbClr val="FF0000"/>
                </a:solidFill>
              </a:rPr>
              <a:t>Hodonín</a:t>
            </a:r>
          </a:p>
          <a:p>
            <a:endParaRPr lang="cs-CZ" dirty="0"/>
          </a:p>
          <a:p>
            <a:r>
              <a:rPr lang="cs-CZ" dirty="0"/>
              <a:t>Dyje- </a:t>
            </a:r>
            <a:r>
              <a:rPr lang="cs-CZ" dirty="0">
                <a:solidFill>
                  <a:srgbClr val="FF0000"/>
                </a:solidFill>
              </a:rPr>
              <a:t>Znojmo, Břeclav</a:t>
            </a:r>
          </a:p>
          <a:p>
            <a:endParaRPr lang="cs-CZ" dirty="0"/>
          </a:p>
          <a:p>
            <a:r>
              <a:rPr lang="cs-CZ" dirty="0"/>
              <a:t>Jihlava- </a:t>
            </a:r>
            <a:r>
              <a:rPr lang="cs-CZ" dirty="0">
                <a:solidFill>
                  <a:srgbClr val="FF0000"/>
                </a:solidFill>
              </a:rPr>
              <a:t>Ivančice</a:t>
            </a:r>
          </a:p>
        </p:txBody>
      </p:sp>
    </p:spTree>
    <p:extLst>
      <p:ext uri="{BB962C8B-B14F-4D97-AF65-F5344CB8AC3E}">
        <p14:creationId xmlns:p14="http://schemas.microsoft.com/office/powerpoint/2010/main" val="999638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-16621"/>
            <a:ext cx="9144000" cy="72635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 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 </a:t>
            </a:r>
            <a:r>
              <a:rPr lang="cs-CZ" dirty="0" err="1"/>
              <a:t>Kirk</a:t>
            </a:r>
            <a:r>
              <a:rPr lang="cs-CZ" dirty="0"/>
              <a:t>. </a:t>
            </a:r>
            <a:r>
              <a:rPr lang="cs-CZ" i="1" dirty="0"/>
              <a:t>Http://cs.wikipedia.org</a:t>
            </a:r>
            <a:r>
              <a:rPr lang="cs-CZ" dirty="0"/>
              <a:t> [online]. </a:t>
            </a:r>
            <a:r>
              <a:rPr lang="cs-CZ" dirty="0">
                <a:hlinkClick r:id="rId2"/>
              </a:rPr>
              <a:t>23. 11. 2006, </a:t>
            </a:r>
            <a:r>
              <a:rPr lang="cs-CZ" dirty="0" smtClean="0">
                <a:hlinkClick r:id="rId2"/>
              </a:rPr>
              <a:t>20:50</a:t>
            </a:r>
            <a:r>
              <a:rPr lang="cs-CZ" dirty="0" smtClean="0"/>
              <a:t>.</a:t>
            </a:r>
            <a:r>
              <a:rPr lang="cs-CZ" dirty="0"/>
              <a:t> </a:t>
            </a:r>
            <a:r>
              <a:rPr lang="cs-CZ" dirty="0" smtClean="0"/>
              <a:t>[cit</a:t>
            </a:r>
            <a:r>
              <a:rPr lang="cs-CZ" dirty="0"/>
              <a:t>.  2012-04-14]. </a:t>
            </a:r>
            <a:r>
              <a:rPr lang="cs-CZ" dirty="0" err="1" smtClean="0"/>
              <a:t>Soubor:Map</a:t>
            </a:r>
            <a:r>
              <a:rPr lang="cs-CZ" dirty="0" smtClean="0"/>
              <a:t> </a:t>
            </a:r>
            <a:r>
              <a:rPr lang="cs-CZ" dirty="0"/>
              <a:t>Czech Okres </a:t>
            </a:r>
            <a:r>
              <a:rPr lang="cs-CZ" dirty="0" smtClean="0"/>
              <a:t>JihomoravskyKraj.PNG</a:t>
            </a:r>
            <a:br>
              <a:rPr lang="cs-CZ" dirty="0" smtClean="0"/>
            </a:br>
            <a:r>
              <a:rPr lang="cs-CZ" dirty="0" smtClean="0"/>
              <a:t>Dostupné </a:t>
            </a:r>
            <a:r>
              <a:rPr lang="cs-CZ" dirty="0"/>
              <a:t>z WWW: &lt;http://cs.wikipedia.org/wiki/</a:t>
            </a:r>
            <a:r>
              <a:rPr lang="cs-CZ" dirty="0" err="1"/>
              <a:t>Soubor:Map_Czech_Okres_JihomoravskyKraj.PNG</a:t>
            </a:r>
            <a:r>
              <a:rPr lang="cs-CZ" dirty="0" smtClean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 </a:t>
            </a:r>
            <a:r>
              <a:rPr lang="cs-CZ" dirty="0" smtClean="0">
                <a:hlinkClick r:id="rId3" tooltip="File:Hrad Špilberk II.jpg"/>
              </a:rPr>
              <a:t>Hrad_Špilberk_II.jpg</a:t>
            </a:r>
            <a:r>
              <a:rPr lang="cs-CZ" dirty="0" smtClean="0"/>
              <a:t>  </a:t>
            </a:r>
            <a:r>
              <a:rPr lang="cs-CZ" dirty="0" smtClean="0">
                <a:hlinkClick r:id="rId4" tooltip="File:Výhled ze Staré radnice na Petrov.jpg"/>
              </a:rPr>
              <a:t>Výhled_ze_Staré_radnice_na_Petrov.jpg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>
                <a:hlinkClick r:id="rId5" tooltip="File:OK-TVF travel service.jpg"/>
              </a:rPr>
              <a:t>OK-TVF_travel_service.jpg</a:t>
            </a:r>
            <a:r>
              <a:rPr lang="cs-CZ" dirty="0" smtClean="0"/>
              <a:t>  </a:t>
            </a:r>
            <a:r>
              <a:rPr lang="cs-CZ" dirty="0" smtClean="0">
                <a:hlinkClick r:id="rId6" tooltip="File:BVV Pavilon A.JPG"/>
              </a:rPr>
              <a:t>BVV_Pavilon_A.JPG</a:t>
            </a:r>
            <a:r>
              <a:rPr lang="cs-CZ" dirty="0" smtClean="0"/>
              <a:t>  </a:t>
            </a:r>
            <a:r>
              <a:rPr lang="cs-CZ" dirty="0" smtClean="0">
                <a:hlinkClick r:id="rId7" tooltip="File:Jan Charouz, F1, 2010 Brno WSR (3).jpg"/>
              </a:rPr>
              <a:t>Jan_Charouz</a:t>
            </a:r>
            <a:r>
              <a:rPr lang="cs-CZ" dirty="0">
                <a:hlinkClick r:id="rId7" tooltip="File:Jan Charouz, F1, 2010 Brno WSR (3).jpg"/>
              </a:rPr>
              <a:t>,_F1,_2010_Brno_WSR_(3).</a:t>
            </a:r>
            <a:r>
              <a:rPr lang="cs-CZ" dirty="0" smtClean="0">
                <a:hlinkClick r:id="rId7" tooltip="File:Jan Charouz, F1, 2010 Brno WSR (3).jpg"/>
              </a:rPr>
              <a:t>jpg</a:t>
            </a:r>
            <a:r>
              <a:rPr lang="cs-CZ" dirty="0" smtClean="0"/>
              <a:t>  </a:t>
            </a:r>
            <a:r>
              <a:rPr lang="cs-CZ" dirty="0" smtClean="0">
                <a:hlinkClick r:id="rId8" tooltip="File:Hodonín - radnice.JPG"/>
              </a:rPr>
              <a:t>Hodonín</a:t>
            </a:r>
            <a:r>
              <a:rPr lang="cs-CZ" dirty="0">
                <a:hlinkClick r:id="rId8" tooltip="File:Hodonín - radnice.JPG"/>
              </a:rPr>
              <a:t>_-_</a:t>
            </a:r>
            <a:r>
              <a:rPr lang="cs-CZ" dirty="0" smtClean="0">
                <a:hlinkClick r:id="rId8" tooltip="File:Hodonín - radnice.JPG"/>
              </a:rPr>
              <a:t>radnice.JPG</a:t>
            </a:r>
            <a:r>
              <a:rPr lang="cs-CZ" dirty="0" smtClean="0"/>
              <a:t>  </a:t>
            </a:r>
            <a:r>
              <a:rPr lang="cs-CZ" dirty="0" smtClean="0">
                <a:hlinkClick r:id="rId9" tooltip="File:Radnice (Vyškov- czech republic) 03 .JPG"/>
              </a:rPr>
              <a:t>Radnice</a:t>
            </a:r>
            <a:r>
              <a:rPr lang="cs-CZ" dirty="0">
                <a:hlinkClick r:id="rId9" tooltip="File:Radnice (Vyškov- czech republic) 03 .JPG"/>
              </a:rPr>
              <a:t>_(Vyškov-_czech_republic)_03_.</a:t>
            </a:r>
            <a:r>
              <a:rPr lang="cs-CZ" dirty="0" smtClean="0">
                <a:hlinkClick r:id="rId9" tooltip="File:Radnice (Vyškov- czech republic) 03 .JPG"/>
              </a:rPr>
              <a:t>JPG</a:t>
            </a:r>
            <a:r>
              <a:rPr lang="cs-CZ" dirty="0" smtClean="0"/>
              <a:t>  </a:t>
            </a:r>
            <a:r>
              <a:rPr lang="cs-CZ" dirty="0" smtClean="0">
                <a:hlinkClick r:id="rId10" tooltip="File:Znojmo-Nicholas Square.jpg"/>
              </a:rPr>
              <a:t>Znojmo-Nicholas_Square.jpg</a:t>
            </a:r>
            <a:r>
              <a:rPr lang="cs-CZ" dirty="0" smtClean="0"/>
              <a:t>  </a:t>
            </a:r>
            <a:r>
              <a:rPr lang="cs-CZ" dirty="0" smtClean="0">
                <a:hlinkClick r:id="rId11" tooltip="File:Lednice castle.jpg"/>
              </a:rPr>
              <a:t>Lednice_castle.jpg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>
                <a:hlinkClick r:id="rId12" tooltip="File:Oil well.jpg"/>
              </a:rPr>
              <a:t>Oil_well.jpg</a:t>
            </a:r>
            <a:r>
              <a:rPr lang="cs-CZ" dirty="0" smtClean="0"/>
              <a:t>  </a:t>
            </a:r>
            <a:r>
              <a:rPr lang="cs-CZ" dirty="0" smtClean="0">
                <a:hlinkClick r:id="rId13" tooltip="File:Bacchus Rebsorte.jpg"/>
              </a:rPr>
              <a:t>Bacchus_Rebsorte.jpg</a:t>
            </a:r>
            <a:r>
              <a:rPr lang="cs-CZ" dirty="0"/>
              <a:t> </a:t>
            </a:r>
            <a:r>
              <a:rPr lang="cs-CZ" i="1" dirty="0"/>
              <a:t>Http://cs.wikipedia.org</a:t>
            </a:r>
            <a:r>
              <a:rPr lang="cs-CZ" dirty="0"/>
              <a:t> [online]. 2011-08-19 </a:t>
            </a:r>
            <a:r>
              <a:rPr lang="cs-CZ" dirty="0" smtClean="0"/>
              <a:t>04:03[cit</a:t>
            </a:r>
            <a:r>
              <a:rPr lang="cs-CZ" dirty="0"/>
              <a:t>.  </a:t>
            </a:r>
            <a:r>
              <a:rPr lang="cs-CZ" dirty="0" smtClean="0"/>
              <a:t>2012-04-14]. </a:t>
            </a:r>
            <a:r>
              <a:rPr lang="cs-CZ" dirty="0" err="1" smtClean="0"/>
              <a:t>Soubor:JMK</a:t>
            </a:r>
            <a:r>
              <a:rPr lang="cs-CZ" dirty="0" smtClean="0"/>
              <a:t> </a:t>
            </a:r>
            <a:r>
              <a:rPr lang="cs-CZ" dirty="0" err="1"/>
              <a:t>Montage</a:t>
            </a:r>
            <a:r>
              <a:rPr lang="cs-CZ" dirty="0"/>
              <a:t> </a:t>
            </a:r>
            <a:r>
              <a:rPr lang="cs-CZ" dirty="0" smtClean="0"/>
              <a:t>I.jpg</a:t>
            </a:r>
            <a:br>
              <a:rPr lang="cs-CZ" dirty="0" smtClean="0"/>
            </a:br>
            <a:r>
              <a:rPr lang="cs-CZ" dirty="0" smtClean="0"/>
              <a:t>Dostupné </a:t>
            </a:r>
            <a:r>
              <a:rPr lang="cs-CZ" dirty="0"/>
              <a:t>z WWW: &lt;http://cs.wikipedia.org/wiki/</a:t>
            </a:r>
            <a:r>
              <a:rPr lang="cs-CZ" dirty="0" err="1"/>
              <a:t>Soubor:JMK_Montage_I.jpg</a:t>
            </a:r>
            <a:r>
              <a:rPr lang="cs-CZ" dirty="0" smtClean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 Millenium187 . </a:t>
            </a:r>
            <a:r>
              <a:rPr lang="cs-CZ" i="1" dirty="0"/>
              <a:t>Http://cs.wikipedia.org</a:t>
            </a:r>
            <a:r>
              <a:rPr lang="cs-CZ" dirty="0"/>
              <a:t> [online]. </a:t>
            </a:r>
            <a:r>
              <a:rPr lang="cs-CZ" dirty="0">
                <a:hlinkClick r:id="rId14"/>
              </a:rPr>
              <a:t>22. 11. 2011, </a:t>
            </a:r>
            <a:r>
              <a:rPr lang="cs-CZ" dirty="0" smtClean="0">
                <a:hlinkClick r:id="rId14"/>
              </a:rPr>
              <a:t>12:37</a:t>
            </a:r>
            <a:r>
              <a:rPr lang="cs-CZ" dirty="0"/>
              <a:t>. [cit.  2012-04-14]. </a:t>
            </a:r>
            <a:r>
              <a:rPr lang="cs-CZ" dirty="0" err="1"/>
              <a:t>Soubor:Map</a:t>
            </a:r>
            <a:r>
              <a:rPr lang="cs-CZ" dirty="0"/>
              <a:t> Czech Okres </a:t>
            </a:r>
            <a:r>
              <a:rPr lang="cs-CZ" dirty="0" err="1"/>
              <a:t>JihomoravskyKraj.PNGSoubor:Brno</a:t>
            </a:r>
            <a:r>
              <a:rPr lang="cs-CZ" dirty="0"/>
              <a:t> - </a:t>
            </a:r>
            <a:r>
              <a:rPr lang="cs-CZ" dirty="0" err="1"/>
              <a:t>Cathedral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Saints</a:t>
            </a:r>
            <a:r>
              <a:rPr lang="cs-CZ" dirty="0"/>
              <a:t> Peter and Paul III.jpg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Dostupné </a:t>
            </a:r>
            <a:r>
              <a:rPr lang="cs-CZ" dirty="0"/>
              <a:t>z WWW: </a:t>
            </a:r>
            <a:r>
              <a:rPr lang="cs-CZ" dirty="0" smtClean="0"/>
              <a:t>&lt; </a:t>
            </a:r>
            <a:r>
              <a:rPr lang="cs-CZ" i="1" dirty="0" smtClean="0"/>
              <a:t>Http://cs.wikipedia.org</a:t>
            </a:r>
            <a:r>
              <a:rPr lang="cs-CZ" dirty="0"/>
              <a:t> [online]. </a:t>
            </a:r>
            <a:endParaRPr lang="cs-CZ" dirty="0">
              <a:hlinkClick r:id="rId2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 Millenium187 . </a:t>
            </a:r>
            <a:r>
              <a:rPr lang="cs-CZ" i="1" dirty="0"/>
              <a:t>Http://cs.wikipedia.org</a:t>
            </a:r>
            <a:r>
              <a:rPr lang="cs-CZ" dirty="0"/>
              <a:t> [online]. </a:t>
            </a:r>
            <a:r>
              <a:rPr lang="cs-CZ" dirty="0">
                <a:hlinkClick r:id="rId14"/>
              </a:rPr>
              <a:t>22. 11. 2011, </a:t>
            </a:r>
            <a:r>
              <a:rPr lang="cs-CZ" dirty="0" smtClean="0">
                <a:hlinkClick r:id="rId14"/>
              </a:rPr>
              <a:t>12:37</a:t>
            </a:r>
            <a:r>
              <a:rPr lang="cs-CZ" dirty="0" smtClean="0"/>
              <a:t>. </a:t>
            </a:r>
            <a:r>
              <a:rPr lang="cs-CZ" dirty="0"/>
              <a:t>[cit.  2012-04-14]. </a:t>
            </a:r>
            <a:r>
              <a:rPr lang="cs-CZ" dirty="0" smtClean="0"/>
              <a:t>Soubor:</a:t>
            </a:r>
            <a:r>
              <a:rPr lang="pt-BR" dirty="0"/>
              <a:t>Soubor:Mesto Brno - Mahenovo divadlo </a:t>
            </a:r>
            <a:r>
              <a:rPr lang="pt-BR" dirty="0" smtClean="0"/>
              <a:t>2.jpg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Dostupné </a:t>
            </a:r>
            <a:r>
              <a:rPr lang="cs-CZ" dirty="0"/>
              <a:t>z WWW: &lt;http:http://cs.wikipedia.org/wiki/Soubor:Mesto_Brno_-_</a:t>
            </a:r>
            <a:r>
              <a:rPr lang="cs-CZ" dirty="0" smtClean="0"/>
              <a:t>Mahenovo_divadlo_2.jpg&gt;.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 :Millenium187</a:t>
            </a:r>
            <a:r>
              <a:rPr lang="cs-CZ" i="1" dirty="0"/>
              <a:t>Http://cs.wikipedia.org</a:t>
            </a:r>
            <a:r>
              <a:rPr lang="cs-CZ" dirty="0"/>
              <a:t> [online].5. 4. 2011, 17:39. [cit.  </a:t>
            </a:r>
            <a:r>
              <a:rPr lang="cs-CZ" dirty="0" smtClean="0"/>
              <a:t>2012-04-14].</a:t>
            </a:r>
            <a:r>
              <a:rPr lang="cs-CZ" dirty="0" err="1" smtClean="0"/>
              <a:t>Soubor:Starobrněnská</a:t>
            </a:r>
            <a:r>
              <a:rPr lang="cs-CZ" dirty="0" smtClean="0"/>
              <a:t> </a:t>
            </a:r>
            <a:r>
              <a:rPr lang="cs-CZ" dirty="0"/>
              <a:t>street in </a:t>
            </a:r>
            <a:r>
              <a:rPr lang="cs-CZ" dirty="0" smtClean="0"/>
              <a:t>Brno.JPG</a:t>
            </a:r>
            <a:br>
              <a:rPr lang="cs-CZ" dirty="0" smtClean="0"/>
            </a:br>
            <a:r>
              <a:rPr lang="cs-CZ" dirty="0" smtClean="0"/>
              <a:t>Dostupné </a:t>
            </a:r>
            <a:r>
              <a:rPr lang="cs-CZ" dirty="0"/>
              <a:t>z WWW: &lt;http://cs.wikipedia.org/wiki/Soubor:Starobrn%C4%9Bnsk%C3%A1_street_in_Brno.JPG</a:t>
            </a:r>
            <a:r>
              <a:rPr lang="cs-CZ" dirty="0" smtClean="0"/>
              <a:t>&gt;.</a:t>
            </a:r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088745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47"/>
            <a:ext cx="9144000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 : </a:t>
            </a:r>
            <a:r>
              <a:rPr lang="cs-CZ" dirty="0" err="1"/>
              <a:t>Bazi.</a:t>
            </a:r>
            <a:r>
              <a:rPr lang="cs-CZ" i="1" dirty="0" err="1"/>
              <a:t>Http</a:t>
            </a:r>
            <a:r>
              <a:rPr lang="cs-CZ" i="1" dirty="0"/>
              <a:t>://cs.wikipedia.org</a:t>
            </a:r>
            <a:r>
              <a:rPr lang="cs-CZ" dirty="0"/>
              <a:t> [online]. 10. 9. 2011, 21:31. [cit.  2012-04-14].  </a:t>
            </a:r>
            <a:r>
              <a:rPr lang="cs-CZ" dirty="0" err="1"/>
              <a:t>Soubor:Brněnské</a:t>
            </a:r>
            <a:r>
              <a:rPr lang="cs-CZ" dirty="0"/>
              <a:t> kolo a drak (02) výřez.jpg Dostupné z WWW: &lt;http:/http://cs.wikipedia.org/wiki/Soubor:Brn%C4%9Bnsk%C3%A9_kolo_a_drak_%2802%29_v%C3%BD%C5%99ez.jpg&gt;.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 :Millenium187</a:t>
            </a:r>
            <a:r>
              <a:rPr lang="cs-CZ" i="1" dirty="0"/>
              <a:t>Http://cs.wikipedia.org</a:t>
            </a:r>
            <a:r>
              <a:rPr lang="cs-CZ" dirty="0"/>
              <a:t> [online].13. 8. 2011, </a:t>
            </a:r>
            <a:r>
              <a:rPr lang="cs-CZ" dirty="0" smtClean="0"/>
              <a:t>00:57</a:t>
            </a:r>
            <a:r>
              <a:rPr lang="cs-CZ" dirty="0"/>
              <a:t> . [cit.  </a:t>
            </a:r>
            <a:r>
              <a:rPr lang="cs-CZ" dirty="0" smtClean="0"/>
              <a:t>2012-04-14]. </a:t>
            </a:r>
            <a:r>
              <a:rPr lang="cs-CZ" dirty="0" err="1" smtClean="0"/>
              <a:t>Soubor:Justiční</a:t>
            </a:r>
            <a:r>
              <a:rPr lang="cs-CZ" dirty="0" smtClean="0"/>
              <a:t> </a:t>
            </a:r>
            <a:r>
              <a:rPr lang="cs-CZ" dirty="0"/>
              <a:t>palác v </a:t>
            </a:r>
            <a:r>
              <a:rPr lang="cs-CZ" dirty="0" smtClean="0"/>
              <a:t>Brně.jpg</a:t>
            </a:r>
            <a:r>
              <a:rPr lang="cs-CZ" b="1" dirty="0"/>
              <a:t/>
            </a:r>
            <a:br>
              <a:rPr lang="cs-CZ" b="1" dirty="0"/>
            </a:br>
            <a:r>
              <a:rPr lang="cs-CZ" dirty="0" smtClean="0"/>
              <a:t>Dostupné </a:t>
            </a:r>
            <a:r>
              <a:rPr lang="cs-CZ" dirty="0"/>
              <a:t>z WWW: &lt;http:http://cs.wikipedia.org/wiki/Soubor:Justi%C4%8Dn%C3%AD_pal%C3%A1c_v_Brn%C4%9B.jpg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 :Millenium187</a:t>
            </a:r>
            <a:r>
              <a:rPr lang="cs-CZ" i="1" dirty="0"/>
              <a:t>Http://cs.wikipedia.org</a:t>
            </a:r>
            <a:r>
              <a:rPr lang="cs-CZ" dirty="0"/>
              <a:t> [online]. </a:t>
            </a:r>
            <a:r>
              <a:rPr lang="cs-CZ" dirty="0" smtClean="0"/>
              <a:t>2</a:t>
            </a:r>
            <a:r>
              <a:rPr lang="cs-CZ" dirty="0"/>
              <a:t>. 9. 2011, 12:595. . [cit.  </a:t>
            </a:r>
            <a:r>
              <a:rPr lang="cs-CZ" dirty="0" smtClean="0"/>
              <a:t>2012-04-14]. </a:t>
            </a:r>
            <a:r>
              <a:rPr lang="cs-CZ" dirty="0" err="1" smtClean="0"/>
              <a:t>Soubor:Špilberk</a:t>
            </a:r>
            <a:r>
              <a:rPr lang="cs-CZ" dirty="0" smtClean="0"/>
              <a:t> </a:t>
            </a:r>
            <a:r>
              <a:rPr lang="cs-CZ" dirty="0"/>
              <a:t>(02).</a:t>
            </a:r>
            <a:r>
              <a:rPr lang="cs-CZ" dirty="0" smtClean="0"/>
              <a:t>jpg</a:t>
            </a:r>
            <a:br>
              <a:rPr lang="cs-CZ" dirty="0" smtClean="0"/>
            </a:br>
            <a:r>
              <a:rPr lang="cs-CZ" dirty="0" smtClean="0"/>
              <a:t>Dostupné </a:t>
            </a:r>
            <a:r>
              <a:rPr lang="cs-CZ" dirty="0"/>
              <a:t>z WWW: &lt;http://cs.wikipedia.org/wiki/Soubor:%C5%A0pilberk_%2802%29.jpg</a:t>
            </a:r>
            <a:r>
              <a:rPr lang="cs-CZ" dirty="0" smtClean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 </a:t>
            </a:r>
            <a:r>
              <a:rPr lang="cs-CZ" dirty="0" smtClean="0"/>
              <a:t>:</a:t>
            </a:r>
            <a:r>
              <a:rPr lang="cs-CZ" dirty="0" err="1" smtClean="0"/>
              <a:t>Prazak</a:t>
            </a:r>
            <a:r>
              <a:rPr lang="cs-CZ" dirty="0" smtClean="0"/>
              <a:t> </a:t>
            </a:r>
            <a:r>
              <a:rPr lang="cs-CZ" i="1" dirty="0" smtClean="0"/>
              <a:t>Http://</a:t>
            </a:r>
            <a:r>
              <a:rPr lang="cs-CZ" i="1" dirty="0"/>
              <a:t>cs.wikipedia.org</a:t>
            </a:r>
            <a:r>
              <a:rPr lang="cs-CZ" dirty="0"/>
              <a:t> [online]. </a:t>
            </a:r>
            <a:r>
              <a:rPr lang="cs-CZ" dirty="0" smtClean="0"/>
              <a:t>1. </a:t>
            </a:r>
            <a:r>
              <a:rPr lang="cs-CZ" dirty="0"/>
              <a:t>8. 2007, </a:t>
            </a:r>
            <a:r>
              <a:rPr lang="cs-CZ" dirty="0" smtClean="0"/>
              <a:t>19:42</a:t>
            </a:r>
            <a:r>
              <a:rPr lang="cs-CZ" dirty="0"/>
              <a:t>. . [cit.  </a:t>
            </a:r>
            <a:r>
              <a:rPr lang="cs-CZ" dirty="0" smtClean="0"/>
              <a:t>2012-04-14]. </a:t>
            </a:r>
            <a:r>
              <a:rPr lang="cs-CZ" dirty="0" err="1" smtClean="0"/>
              <a:t>Soubor:Punkevní</a:t>
            </a:r>
            <a:r>
              <a:rPr lang="cs-CZ" dirty="0" smtClean="0"/>
              <a:t> jeskyně26.jpg Dostupné </a:t>
            </a:r>
            <a:r>
              <a:rPr lang="cs-CZ" dirty="0"/>
              <a:t>z WWW: &lt;http://cs.wikipedia.org/wiki/Soubor:Punkevn%C3%AD_jeskyn%C4%9B26.jpg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 :</a:t>
            </a:r>
            <a:r>
              <a:rPr lang="cs-CZ" dirty="0" err="1"/>
              <a:t>Prazak</a:t>
            </a:r>
            <a:r>
              <a:rPr lang="cs-CZ" dirty="0"/>
              <a:t> </a:t>
            </a:r>
            <a:r>
              <a:rPr lang="cs-CZ" i="1" dirty="0"/>
              <a:t>Http://cs.wikipedia.org</a:t>
            </a:r>
            <a:r>
              <a:rPr lang="cs-CZ" dirty="0"/>
              <a:t> [online]. 1. 8. 2007, 19:42. </a:t>
            </a:r>
            <a:r>
              <a:rPr lang="cs-CZ" dirty="0" smtClean="0"/>
              <a:t> </a:t>
            </a:r>
            <a:r>
              <a:rPr lang="cs-CZ" dirty="0"/>
              <a:t>[cit.  </a:t>
            </a:r>
            <a:r>
              <a:rPr lang="cs-CZ" dirty="0" smtClean="0"/>
              <a:t>2012-04-14]. </a:t>
            </a:r>
            <a:r>
              <a:rPr lang="cs-CZ" dirty="0" err="1" smtClean="0"/>
              <a:t>Soubor:Punkevní</a:t>
            </a:r>
            <a:r>
              <a:rPr lang="cs-CZ" dirty="0" smtClean="0"/>
              <a:t> </a:t>
            </a:r>
            <a:r>
              <a:rPr lang="cs-CZ" dirty="0"/>
              <a:t>jeskyně26.jpg Dostupné z WWW: &lt;http://cs.wikipedia.org/wiki/Soubor:Punkevn%C3%AD_jeskyn%C4%9B26.jpg</a:t>
            </a:r>
            <a:r>
              <a:rPr lang="cs-CZ" dirty="0" smtClean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 :John commons</a:t>
            </a:r>
            <a:r>
              <a:rPr lang="cs-CZ" i="1" dirty="0"/>
              <a:t>Http://cs.wikipedia.org</a:t>
            </a:r>
            <a:r>
              <a:rPr lang="cs-CZ" dirty="0"/>
              <a:t> [online]. 28. 9. 2009, 17:26 . [cit.  </a:t>
            </a:r>
            <a:r>
              <a:rPr lang="cs-CZ" dirty="0" smtClean="0"/>
              <a:t>2012-04-14]. </a:t>
            </a:r>
            <a:r>
              <a:rPr lang="cs-CZ" dirty="0" err="1" smtClean="0"/>
              <a:t>Soubor:Býčí</a:t>
            </a:r>
            <a:r>
              <a:rPr lang="cs-CZ" dirty="0" smtClean="0"/>
              <a:t> </a:t>
            </a:r>
            <a:r>
              <a:rPr lang="cs-CZ" dirty="0"/>
              <a:t>skála 20.jpg Dostupné z WWW: &lt;http://cs.wikipedia.org/wiki/Soubor:B%C3%BD%C4%8D%C3%AD_sk%C3%A1la_20.jpg</a:t>
            </a:r>
            <a:r>
              <a:rPr lang="cs-CZ" dirty="0" smtClean="0"/>
              <a:t>&gt;.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6839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75808"/>
            <a:ext cx="9144000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 :</a:t>
            </a:r>
            <a:r>
              <a:rPr lang="cs-CZ" dirty="0" err="1"/>
              <a:t>Pernak</a:t>
            </a:r>
            <a:r>
              <a:rPr lang="cs-CZ" dirty="0"/>
              <a:t> </a:t>
            </a:r>
            <a:r>
              <a:rPr lang="cs-CZ" i="1" dirty="0"/>
              <a:t>Http://cs.wikipedia.org</a:t>
            </a:r>
            <a:r>
              <a:rPr lang="cs-CZ" dirty="0"/>
              <a:t> [online]. 4. 2. 2007, 13:48. [cit.  2012-04-14]. 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pl-PL" dirty="0" smtClean="0"/>
              <a:t>Soubor:Radnice </a:t>
            </a:r>
            <a:r>
              <a:rPr lang="pl-PL" dirty="0"/>
              <a:t>(Vyškov- czech republic) 03 .JPG</a:t>
            </a:r>
            <a:br>
              <a:rPr lang="pl-PL" dirty="0"/>
            </a:br>
            <a:r>
              <a:rPr lang="cs-CZ" dirty="0" smtClean="0"/>
              <a:t>Dostupné </a:t>
            </a:r>
            <a:r>
              <a:rPr lang="cs-CZ" dirty="0"/>
              <a:t>z WWW: &lt;http://cs.wikipedia.org/wiki/Soubor:Radnice_%28Vy%C5%A1kov-_czech_republic%29_03_.JPG</a:t>
            </a:r>
            <a:r>
              <a:rPr lang="cs-CZ" dirty="0" smtClean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 :</a:t>
            </a:r>
            <a:r>
              <a:rPr lang="cs-CZ" dirty="0" err="1"/>
              <a:t>Fredericus</a:t>
            </a:r>
            <a:r>
              <a:rPr lang="cs-CZ" dirty="0"/>
              <a:t> </a:t>
            </a:r>
            <a:r>
              <a:rPr lang="cs-CZ" i="1" dirty="0"/>
              <a:t>Http://cs.wikipedia.org</a:t>
            </a:r>
            <a:r>
              <a:rPr lang="cs-CZ" dirty="0"/>
              <a:t> [online]. 16. 7. 2008, 02:14. [cit.  2012-04-14].</a:t>
            </a:r>
            <a:r>
              <a:rPr lang="cs-CZ" dirty="0" smtClean="0"/>
              <a:t> </a:t>
            </a:r>
            <a:r>
              <a:rPr lang="cs-CZ" dirty="0" err="1" smtClean="0"/>
              <a:t>Soubor:Břeclav</a:t>
            </a:r>
            <a:r>
              <a:rPr lang="cs-CZ" dirty="0"/>
              <a:t>, Dyje.JPG</a:t>
            </a:r>
            <a:br>
              <a:rPr lang="cs-CZ" dirty="0"/>
            </a:br>
            <a:r>
              <a:rPr lang="cs-CZ" dirty="0"/>
              <a:t>Dostupné z WWW: &lt;http://cs.wikipedia.org/wiki/Okres_B%C5%99eclav</a:t>
            </a:r>
            <a:r>
              <a:rPr lang="cs-CZ" dirty="0" smtClean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 :Harold </a:t>
            </a:r>
            <a:r>
              <a:rPr lang="cs-CZ" i="1" dirty="0"/>
              <a:t>Http://cs.wikipedia.org</a:t>
            </a:r>
            <a:r>
              <a:rPr lang="cs-CZ" dirty="0"/>
              <a:t> [online]. </a:t>
            </a:r>
            <a:r>
              <a:rPr lang="cs-CZ" dirty="0">
                <a:hlinkClick r:id="rId2"/>
              </a:rPr>
              <a:t>19. 8. 2011, 14:17</a:t>
            </a:r>
            <a:r>
              <a:rPr lang="cs-CZ" dirty="0"/>
              <a:t> [cit.  2012-04-14]. </a:t>
            </a:r>
            <a:r>
              <a:rPr lang="cs-CZ" dirty="0" err="1"/>
              <a:t>Soubor:Lednice</a:t>
            </a:r>
            <a:r>
              <a:rPr lang="cs-CZ" dirty="0"/>
              <a:t>, zámek (05).jpg Dostupné z WWW: &lt;http://cs.wikipedia.org/wiki/Soubor:Lednice,_z%C3%A1mek_%2805%29.jpg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 :</a:t>
            </a:r>
            <a:r>
              <a:rPr lang="cs-CZ" dirty="0" err="1"/>
              <a:t>Huhulenik</a:t>
            </a:r>
            <a:r>
              <a:rPr lang="cs-CZ" dirty="0"/>
              <a:t>  </a:t>
            </a:r>
            <a:r>
              <a:rPr lang="cs-CZ" i="1" dirty="0"/>
              <a:t>Http://cs.wikipedia.org</a:t>
            </a:r>
            <a:r>
              <a:rPr lang="cs-CZ" dirty="0"/>
              <a:t> [online]. 13. 5. 2011, 13:25. [cit.  2012-04-14]. </a:t>
            </a:r>
            <a:r>
              <a:rPr lang="cs-CZ" dirty="0" err="1" smtClean="0"/>
              <a:t>Soubor:Pohansko</a:t>
            </a:r>
            <a:r>
              <a:rPr lang="cs-CZ" dirty="0" smtClean="0"/>
              <a:t> </a:t>
            </a:r>
            <a:r>
              <a:rPr lang="cs-CZ" dirty="0"/>
              <a:t>(3).jpg Dostupné z WWW: &lt;http://cs.wikipedia.org/wiki/Soubor:Pohansko_%283%29.jpg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 :Che  </a:t>
            </a:r>
            <a:r>
              <a:rPr lang="cs-CZ" i="1" dirty="0"/>
              <a:t>Http://cs.wikipedia.org</a:t>
            </a:r>
            <a:r>
              <a:rPr lang="cs-CZ" dirty="0"/>
              <a:t> [online]. 16. 3. 2006, 15:54 </a:t>
            </a:r>
            <a:r>
              <a:rPr lang="cs-CZ" dirty="0" smtClean="0"/>
              <a:t>-</a:t>
            </a:r>
            <a:r>
              <a:rPr lang="cs-CZ" dirty="0"/>
              <a:t> [cit.  2012-04-14]. </a:t>
            </a:r>
            <a:r>
              <a:rPr lang="cs-CZ" dirty="0" err="1" smtClean="0"/>
              <a:t>Soubor:Znojmo-Nicholas</a:t>
            </a:r>
            <a:r>
              <a:rPr lang="cs-CZ" dirty="0" smtClean="0"/>
              <a:t> </a:t>
            </a:r>
            <a:r>
              <a:rPr lang="cs-CZ" dirty="0"/>
              <a:t>Square.jpg</a:t>
            </a:r>
            <a:r>
              <a:rPr lang="cs-CZ" b="1" dirty="0"/>
              <a:t/>
            </a:r>
            <a:br>
              <a:rPr lang="cs-CZ" b="1" dirty="0"/>
            </a:br>
            <a:r>
              <a:rPr lang="cs-CZ" dirty="0"/>
              <a:t>Dostupné z WWW: &lt;http://cs.wikipedia.org/wiki/</a:t>
            </a:r>
            <a:r>
              <a:rPr lang="cs-CZ" dirty="0" err="1"/>
              <a:t>Soubor:Znojmo-Nicholas_Square.jpg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Foto </a:t>
            </a:r>
            <a:r>
              <a:rPr lang="cs-CZ" dirty="0"/>
              <a:t>autor [cit.  2012-04-14]. 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 :</a:t>
            </a:r>
            <a:r>
              <a:rPr lang="cs-CZ" dirty="0" err="1"/>
              <a:t>Vavrik</a:t>
            </a:r>
            <a:r>
              <a:rPr lang="cs-CZ" dirty="0"/>
              <a:t> </a:t>
            </a:r>
            <a:r>
              <a:rPr lang="cs-CZ" i="1" dirty="0"/>
              <a:t>Http://cs.wikipedia.org</a:t>
            </a:r>
            <a:r>
              <a:rPr lang="cs-CZ" dirty="0"/>
              <a:t> [online]. </a:t>
            </a:r>
            <a:r>
              <a:rPr lang="cs-CZ" dirty="0">
                <a:hlinkClick r:id="rId3"/>
              </a:rPr>
              <a:t>18. 10. 2008, 04:00 </a:t>
            </a:r>
            <a:r>
              <a:rPr lang="cs-CZ" dirty="0"/>
              <a:t>[cit.  2012-04-14]. </a:t>
            </a:r>
            <a:r>
              <a:rPr lang="cs-CZ" dirty="0" smtClean="0"/>
              <a:t>13:25Soubor:Dyje2.JPG</a:t>
            </a:r>
            <a:r>
              <a:rPr lang="cs-CZ" b="1" dirty="0"/>
              <a:t/>
            </a:r>
            <a:br>
              <a:rPr lang="cs-CZ" b="1" dirty="0"/>
            </a:br>
            <a:r>
              <a:rPr lang="cs-CZ" dirty="0"/>
              <a:t>Dostupné z WWW: &lt;http://cs.wikipedia.org/wiki/Soubor:Dyje2.JPG&gt;.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9737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070" y="0"/>
            <a:ext cx="9144000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 :</a:t>
            </a:r>
            <a:r>
              <a:rPr lang="cs-CZ" dirty="0" err="1"/>
              <a:t>MiaowHttp</a:t>
            </a:r>
            <a:r>
              <a:rPr lang="cs-CZ" dirty="0"/>
              <a:t>://cs.wikipedia.org [online].</a:t>
            </a:r>
            <a:r>
              <a:rPr lang="cs-CZ" dirty="0">
                <a:hlinkClick r:id="rId2"/>
              </a:rPr>
              <a:t> 7. 1. 2007, </a:t>
            </a:r>
            <a:r>
              <a:rPr lang="cs-CZ" dirty="0" smtClean="0">
                <a:hlinkClick r:id="rId2"/>
              </a:rPr>
              <a:t>23:19</a:t>
            </a:r>
            <a:r>
              <a:rPr lang="cs-CZ" dirty="0"/>
              <a:t> [cit.  2012-04-14]. </a:t>
            </a:r>
            <a:r>
              <a:rPr lang="cs-CZ" dirty="0" err="1"/>
              <a:t>Soubor:Soubor:Hrad</a:t>
            </a:r>
            <a:r>
              <a:rPr lang="cs-CZ" dirty="0"/>
              <a:t> Bítov nad Vranovskou přehradou.jpg</a:t>
            </a:r>
            <a:br>
              <a:rPr lang="cs-CZ" dirty="0"/>
            </a:br>
            <a:r>
              <a:rPr lang="cs-CZ" dirty="0"/>
              <a:t>Dostupné z WWW: </a:t>
            </a: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://cs.wikipedia.org/wiki/Soubor:Hrad_B%C3%ADtov_nad_Vranovskou_p%C5%99ehradou.jpg </a:t>
            </a:r>
            <a:r>
              <a:rPr lang="cs-CZ" dirty="0" smtClean="0"/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 :</a:t>
            </a:r>
            <a:r>
              <a:rPr lang="cs-CZ" dirty="0" err="1"/>
              <a:t>Petr.adamekHttp</a:t>
            </a:r>
            <a:r>
              <a:rPr lang="cs-CZ" dirty="0"/>
              <a:t>://cs.wikipedia.org [online].</a:t>
            </a:r>
            <a:r>
              <a:rPr lang="cs-CZ" dirty="0">
                <a:hlinkClick r:id="rId2"/>
              </a:rPr>
              <a:t> 27. 5. 2006, </a:t>
            </a:r>
            <a:r>
              <a:rPr lang="cs-CZ" dirty="0" smtClean="0">
                <a:hlinkClick r:id="rId2"/>
              </a:rPr>
              <a:t>18:45</a:t>
            </a:r>
            <a:r>
              <a:rPr lang="cs-CZ" dirty="0"/>
              <a:t> [cit.  2012-04-14]. Soubor:</a:t>
            </a:r>
            <a:r>
              <a:rPr lang="cs-CZ" b="1" dirty="0"/>
              <a:t> </a:t>
            </a:r>
            <a:r>
              <a:rPr lang="cs-CZ" dirty="0" err="1"/>
              <a:t>Soubor:Šobes.jpg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Dostupné z WWW: &lt; http://cs.wikipedia.org/wiki/Soubor:%C5%A0obes.jpg </a:t>
            </a:r>
            <a:r>
              <a:rPr lang="cs-CZ" dirty="0" smtClean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 :</a:t>
            </a:r>
            <a:r>
              <a:rPr lang="cs-CZ" dirty="0" err="1"/>
              <a:t>Merci</a:t>
            </a:r>
            <a:r>
              <a:rPr lang="cs-CZ" dirty="0"/>
              <a:t>  Http://cs.wikipedia.org [online].</a:t>
            </a:r>
            <a:r>
              <a:rPr lang="cs-CZ" dirty="0">
                <a:hlinkClick r:id="rId2"/>
              </a:rPr>
              <a:t> </a:t>
            </a:r>
            <a:r>
              <a:rPr lang="cs-CZ" dirty="0">
                <a:hlinkClick r:id="rId4"/>
              </a:rPr>
              <a:t>15. 3. 2009, 21:42 </a:t>
            </a:r>
            <a:r>
              <a:rPr lang="cs-CZ" dirty="0"/>
              <a:t>[cit.  2012-04-14]. Soubor:</a:t>
            </a:r>
            <a:r>
              <a:rPr lang="cs-CZ" b="1" dirty="0"/>
              <a:t> </a:t>
            </a:r>
            <a:r>
              <a:rPr lang="cs-CZ" dirty="0" err="1"/>
              <a:t>Soubor:Hodonín</a:t>
            </a:r>
            <a:r>
              <a:rPr lang="cs-CZ" dirty="0"/>
              <a:t> - radnice.JPG</a:t>
            </a:r>
            <a:br>
              <a:rPr lang="cs-CZ" dirty="0"/>
            </a:br>
            <a:r>
              <a:rPr lang="cs-CZ" dirty="0"/>
              <a:t>Dostupné z WWW: </a:t>
            </a:r>
            <a:r>
              <a:rPr lang="cs-CZ" dirty="0" smtClean="0">
                <a:hlinkClick r:id="rId5"/>
              </a:rPr>
              <a:t>http</a:t>
            </a:r>
            <a:r>
              <a:rPr lang="cs-CZ" dirty="0">
                <a:hlinkClick r:id="rId5"/>
              </a:rPr>
              <a:t>://cs.wikipedia.org/wiki/Soubor:Hodon%C3%ADn_-_radnice.JPG </a:t>
            </a:r>
            <a:r>
              <a:rPr lang="cs-CZ" dirty="0" smtClean="0"/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 :</a:t>
            </a:r>
            <a:r>
              <a:rPr lang="cs-CZ" dirty="0" err="1"/>
              <a:t>DaBler</a:t>
            </a:r>
            <a:r>
              <a:rPr lang="cs-CZ" dirty="0"/>
              <a:t>  Http://cs.wikipedia.org [online].</a:t>
            </a:r>
            <a:r>
              <a:rPr lang="cs-CZ" dirty="0">
                <a:hlinkClick r:id="rId2"/>
              </a:rPr>
              <a:t> </a:t>
            </a:r>
            <a:r>
              <a:rPr lang="cs-CZ" dirty="0"/>
              <a:t>2</a:t>
            </a:r>
            <a:r>
              <a:rPr lang="cs-CZ" dirty="0">
                <a:hlinkClick r:id="rId4"/>
              </a:rPr>
              <a:t>5. 7. 2008, 14:555</a:t>
            </a:r>
            <a:r>
              <a:rPr lang="cs-CZ" dirty="0" smtClean="0">
                <a:hlinkClick r:id="rId4"/>
              </a:rPr>
              <a:t>.</a:t>
            </a:r>
            <a:r>
              <a:rPr lang="cs-CZ" dirty="0"/>
              <a:t> [cit.  2012-04-14].</a:t>
            </a:r>
            <a:r>
              <a:rPr lang="cs-CZ" dirty="0" smtClean="0">
                <a:hlinkClick r:id="rId4"/>
              </a:rPr>
              <a:t> </a:t>
            </a:r>
            <a:r>
              <a:rPr lang="cs-CZ" dirty="0"/>
              <a:t>Soubor:</a:t>
            </a:r>
            <a:r>
              <a:rPr lang="cs-CZ" b="1" dirty="0"/>
              <a:t> </a:t>
            </a:r>
            <a:r>
              <a:rPr lang="en-US" dirty="0" err="1"/>
              <a:t>Soubor:Milotice</a:t>
            </a:r>
            <a:r>
              <a:rPr lang="en-US" dirty="0"/>
              <a:t>, Czech Republic (château).jpeg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Dostupné z WWW: </a:t>
            </a:r>
            <a:r>
              <a:rPr lang="cs-CZ" dirty="0" smtClean="0">
                <a:hlinkClick r:id="rId6"/>
              </a:rPr>
              <a:t>http</a:t>
            </a:r>
            <a:r>
              <a:rPr lang="cs-CZ" dirty="0">
                <a:hlinkClick r:id="rId6"/>
              </a:rPr>
              <a:t>://cs.wikipedia.org/wiki/Soubor:Milotice,_Czech_Republic_%</a:t>
            </a:r>
            <a:r>
              <a:rPr lang="cs-CZ">
                <a:hlinkClick r:id="rId6"/>
              </a:rPr>
              <a:t>28ch%C3%A2teau%29.jpeg</a:t>
            </a:r>
            <a:r>
              <a:rPr lang="cs-CZ" smtClean="0">
                <a:hlinkClick r:id="rId6"/>
              </a:rPr>
              <a:t>.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Borecký D., Novák S., Chalupa p.  Zeměpis, Putování naší vlastí, </a:t>
            </a:r>
            <a:r>
              <a:rPr lang="cs-CZ" dirty="0"/>
              <a:t>Č</a:t>
            </a:r>
            <a:r>
              <a:rPr lang="cs-CZ" dirty="0" smtClean="0"/>
              <a:t>eská republika, učebnice </a:t>
            </a:r>
            <a:r>
              <a:rPr lang="cs-CZ" dirty="0" err="1" smtClean="0"/>
              <a:t>II.díl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>Nakladatelství  NOVÁ ŠKOLA, s. r. o., Bratislavská 23d, Brno, 2009. ISBN 80-7289-102-2.        Strana 72.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Školní atlas Česká republika a Evropa. </a:t>
            </a:r>
            <a:r>
              <a:rPr lang="cs-CZ" dirty="0" err="1" smtClean="0"/>
              <a:t>SHOCart</a:t>
            </a:r>
            <a:r>
              <a:rPr lang="cs-CZ" dirty="0" smtClean="0"/>
              <a:t>, spol. s.r.o., Zádveřice 48, Vizovice, 2009.</a:t>
            </a:r>
            <a:br>
              <a:rPr lang="cs-CZ" dirty="0" smtClean="0"/>
            </a:br>
            <a:r>
              <a:rPr lang="cs-CZ" dirty="0" smtClean="0"/>
              <a:t>ISBN 978-80-7224-247-4. Strana 52-53.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749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848</TotalTime>
  <Words>240</Words>
  <Application>Microsoft Office PowerPoint</Application>
  <PresentationFormat>Předvádění na obrazovce (4:3)</PresentationFormat>
  <Paragraphs>103</Paragraphs>
  <Slides>28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30" baseType="lpstr">
      <vt:lpstr>Motiv systému Office</vt:lpstr>
      <vt:lpstr>Prezentace</vt:lpstr>
      <vt:lpstr>Prezentace aplikace PowerPoint</vt:lpstr>
      <vt:lpstr>Prezentace aplikace PowerPoint</vt:lpstr>
      <vt:lpstr>ADMINISTRATIVNÍ ČLENĚNÍ</vt:lpstr>
      <vt:lpstr>ZAJÍMAVOSTI KRAJE</vt:lpstr>
      <vt:lpstr>         katedrála sv. Petra a Pavla</vt:lpstr>
      <vt:lpstr>MAHENOVO DIVADLO</vt:lpstr>
      <vt:lpstr>HISTORICKÉ JÁDRO       BRNĚNSKÝ DRAK</vt:lpstr>
      <vt:lpstr>JUSTIČNÍ PALÁC  SÍDLO KRAJSKÉHO SOUDU</vt:lpstr>
      <vt:lpstr>HRAD ŠPILBERK</vt:lpstr>
      <vt:lpstr>BLANENSKÝ ZÁMEK</vt:lpstr>
      <vt:lpstr>MORAVSKÝ KRAS</vt:lpstr>
      <vt:lpstr>VYŠKOV</vt:lpstr>
      <vt:lpstr>BŘECLAV</vt:lpstr>
      <vt:lpstr>LEDNICE ZÁMEK</vt:lpstr>
      <vt:lpstr>POHANSKO</vt:lpstr>
      <vt:lpstr>ZNOJMO</vt:lpstr>
      <vt:lpstr>Prezentace aplikace PowerPoint</vt:lpstr>
      <vt:lpstr>          HRAD BÍTOV</vt:lpstr>
      <vt:lpstr>NP PODYJÍ                        VINICE ŠOBES</vt:lpstr>
      <vt:lpstr>KAŇON DYJE</vt:lpstr>
      <vt:lpstr>HODONÍN</vt:lpstr>
      <vt:lpstr> MILOTICKÝ ZÁMEK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lliplova</cp:lastModifiedBy>
  <cp:revision>49</cp:revision>
  <dcterms:created xsi:type="dcterms:W3CDTF">2012-04-12T17:17:56Z</dcterms:created>
  <dcterms:modified xsi:type="dcterms:W3CDTF">2012-05-29T08:08:04Z</dcterms:modified>
</cp:coreProperties>
</file>