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83" r:id="rId7"/>
    <p:sldId id="269" r:id="rId8"/>
    <p:sldId id="281" r:id="rId9"/>
    <p:sldId id="282" r:id="rId10"/>
    <p:sldId id="271" r:id="rId11"/>
    <p:sldId id="275" r:id="rId12"/>
    <p:sldId id="287" r:id="rId13"/>
    <p:sldId id="290" r:id="rId14"/>
    <p:sldId id="291" r:id="rId15"/>
    <p:sldId id="285" r:id="rId16"/>
    <p:sldId id="29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FB307-A8A8-457E-80D4-D1A1E0A5C16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8F66B-4D73-4FBC-AC4D-EA1154925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4926D-89E0-4827-9BEE-3B51AF21160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E17D0-8D86-4796-ADB2-CF0AF7F94B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35D60-9975-4A45-9590-69EC0F25524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FE789-66CD-4A22-991E-EC53166BF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196B3-397A-487D-B757-36B6F831BCB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406C5-57A0-4161-838F-986A13143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7A2BBB-50E7-425B-BFF2-7A7133E7B51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EC0C8-31AA-4ED9-A45D-703AA24584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58210-DE1A-4354-9933-B7C394C3FD6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F74A8-EADC-45D4-B69E-6A15A929B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5D228-5803-4972-BA33-DE67AFDAA6B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D76E9-5A11-405C-B28E-33EA2602A8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FB795-659C-4159-B3F6-CDA7F794DA7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F95F4-3304-4DF9-81E0-286CEA3E79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3CC23-8778-4764-B596-DA3564FF356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B9D96-4899-4A63-A6A7-6204BE1C2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FCF260-51A8-48AC-AF78-A80608B33F8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99864-651F-4E48-A499-70F039B77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84EA0-7C19-4EF4-81B8-0915FAE0586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75432-DE87-472A-AEAB-1F1867E76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36439B-03A6-47F3-BEF3-64991802CD3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B0DF197-F044-4D3D-B7B5-485A4A663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vacov1.jpg" TargetMode="External"/><Relationship Id="rId2" Type="http://schemas.openxmlformats.org/officeDocument/2006/relationships/hyperlink" Target="http://cs.wikipedia.org/wiki/Soubor:Olomouc_Region_CoA_CZ.sv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Soubor:Teplice_nad_Becvou_hotel_Becva.JPG" TargetMode="External"/><Relationship Id="rId4" Type="http://schemas.openxmlformats.org/officeDocument/2006/relationships/hyperlink" Target="http://cs.wikipedia.org/wiki/Soubor:Jesenik-priessnitz-2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8" name="Object 14"/>
          <p:cNvGraphicFramePr>
            <a:graphicFrameLocks noChangeAspect="1"/>
          </p:cNvGraphicFramePr>
          <p:nvPr/>
        </p:nvGraphicFramePr>
        <p:xfrm>
          <a:off x="46038" y="46038"/>
          <a:ext cx="8839200" cy="6629400"/>
        </p:xfrm>
        <a:graphic>
          <a:graphicData uri="http://schemas.openxmlformats.org/presentationml/2006/ole">
            <p:oleObj spid="_x0000_s1038" name="Prezentace" r:id="rId3" imgW="3570670" imgH="2676181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11113" y="188913"/>
            <a:ext cx="9144000" cy="674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ANOTACE :</a:t>
            </a:r>
            <a:r>
              <a:rPr lang="cs-CZ" sz="2400">
                <a:latin typeface="Calibri" pitchFamily="34" charset="0"/>
              </a:rPr>
              <a:t/>
            </a:r>
            <a:br>
              <a:rPr lang="cs-CZ" sz="2400">
                <a:latin typeface="Calibri" pitchFamily="34" charset="0"/>
              </a:rPr>
            </a:br>
            <a:r>
              <a:rPr lang="cs-CZ" sz="2400" b="1">
                <a:latin typeface="Calibri" pitchFamily="34" charset="0"/>
              </a:rPr>
              <a:t>a) PRÁCE JE URČENA </a:t>
            </a:r>
            <a:r>
              <a:rPr lang="cs-CZ" sz="2400">
                <a:latin typeface="Calibri" pitchFamily="34" charset="0"/>
              </a:rPr>
              <a:t>pro žáky 9. ročníku</a:t>
            </a:r>
          </a:p>
          <a:p>
            <a:r>
              <a:rPr lang="cs-CZ" sz="2400">
                <a:latin typeface="Calibri" pitchFamily="34" charset="0"/>
              </a:rPr>
              <a:t/>
            </a:r>
            <a:br>
              <a:rPr lang="cs-CZ" sz="2400">
                <a:latin typeface="Calibri" pitchFamily="34" charset="0"/>
              </a:rPr>
            </a:br>
            <a:r>
              <a:rPr lang="cs-CZ" sz="2400" b="1">
                <a:latin typeface="Calibri" pitchFamily="34" charset="0"/>
              </a:rPr>
              <a:t>b) TÉMA : </a:t>
            </a:r>
            <a:r>
              <a:rPr lang="cs-CZ" sz="2400">
                <a:latin typeface="Calibri" pitchFamily="34" charset="0"/>
              </a:rPr>
              <a:t>OLOMOUCKÝ KRAJ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c) CÍL : </a:t>
            </a:r>
            <a:r>
              <a:rPr lang="cs-CZ" sz="2400">
                <a:latin typeface="Calibri" pitchFamily="34" charset="0"/>
              </a:rPr>
              <a:t>prohloubení znalostí o Olomouckém kraji</a:t>
            </a:r>
          </a:p>
          <a:p>
            <a:r>
              <a:rPr lang="cs-CZ" sz="2400">
                <a:latin typeface="Calibri" pitchFamily="34" charset="0"/>
              </a:rPr>
              <a:t/>
            </a:r>
            <a:br>
              <a:rPr lang="cs-CZ" sz="2400">
                <a:latin typeface="Calibri" pitchFamily="34" charset="0"/>
              </a:rPr>
            </a:br>
            <a:r>
              <a:rPr lang="cs-CZ" sz="2400" b="1">
                <a:latin typeface="Calibri" pitchFamily="34" charset="0"/>
              </a:rPr>
              <a:t>d) POMŮCKY : </a:t>
            </a:r>
            <a:r>
              <a:rPr lang="cs-CZ" sz="2400">
                <a:latin typeface="Calibri" pitchFamily="34" charset="0"/>
              </a:rPr>
              <a:t>školní atlas ČR, pracovní list, psací potřeby</a:t>
            </a:r>
          </a:p>
          <a:p>
            <a:r>
              <a:rPr lang="cs-CZ" sz="2400">
                <a:latin typeface="Calibri" pitchFamily="34" charset="0"/>
              </a:rPr>
              <a:t/>
            </a:r>
            <a:br>
              <a:rPr lang="cs-CZ" sz="2400">
                <a:latin typeface="Calibri" pitchFamily="34" charset="0"/>
              </a:rPr>
            </a:br>
            <a:r>
              <a:rPr lang="cs-CZ" sz="2400" b="1">
                <a:latin typeface="Calibri" pitchFamily="34" charset="0"/>
              </a:rPr>
              <a:t>e) KLÍČOVÁ SLOVA : </a:t>
            </a:r>
            <a:r>
              <a:rPr lang="cs-CZ" sz="2400">
                <a:latin typeface="Calibri" pitchFamily="34" charset="0"/>
              </a:rPr>
              <a:t>názvy měst, historických památek a přírodních 	zajímavostí</a:t>
            </a:r>
          </a:p>
          <a:p>
            <a:r>
              <a:rPr lang="cs-CZ" sz="2400">
                <a:latin typeface="Calibri" pitchFamily="34" charset="0"/>
              </a:rPr>
              <a:t/>
            </a:r>
            <a:br>
              <a:rPr lang="cs-CZ" sz="2400">
                <a:latin typeface="Calibri" pitchFamily="34" charset="0"/>
              </a:rPr>
            </a:br>
            <a:r>
              <a:rPr lang="cs-CZ" sz="2400" b="1">
                <a:latin typeface="Calibri" pitchFamily="34" charset="0"/>
              </a:rPr>
              <a:t>f) PILOTÁŽ: </a:t>
            </a:r>
            <a:r>
              <a:rPr lang="cs-CZ" sz="2400">
                <a:latin typeface="Calibri" pitchFamily="34" charset="0"/>
              </a:rPr>
              <a:t>žáci se seznámili pomocí obrazového materiálu se zajíma-vými místy a  historickými památkami Olomouckého kraje. Práce byla pro ně zajímavá i přesto, že neobsáhla všechna zajímavá místa tohoto kraje. </a:t>
            </a:r>
          </a:p>
          <a:p>
            <a:r>
              <a:rPr lang="cs-CZ" sz="2400">
                <a:latin typeface="Calibri" pitchFamily="34" charset="0"/>
              </a:rPr>
              <a:t>Práce je součástí opakování tohoto kraje, čemuž odpovídá i obsah pracovního listu.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30163" y="130175"/>
            <a:ext cx="7786687" cy="1643063"/>
          </a:xfrm>
        </p:spPr>
        <p:txBody>
          <a:bodyPr/>
          <a:lstStyle/>
          <a:p>
            <a:pPr algn="l"/>
            <a:r>
              <a:rPr lang="cs-CZ" b="1" smtClean="0">
                <a:solidFill>
                  <a:srgbClr val="0070C0"/>
                </a:solidFill>
              </a:rPr>
              <a:t>OLOMOUCKÝ KRAJ</a:t>
            </a:r>
            <a:r>
              <a:rPr lang="cs-CZ" smtClean="0"/>
              <a:t/>
            </a:r>
            <a:br>
              <a:rPr lang="cs-CZ" smtClean="0"/>
            </a:br>
            <a:r>
              <a:rPr lang="cs-CZ" b="1" smtClean="0">
                <a:solidFill>
                  <a:srgbClr val="0070C0"/>
                </a:solidFill>
              </a:rPr>
              <a:t>ROZLOHA</a:t>
            </a:r>
            <a:r>
              <a:rPr lang="cs-CZ" smtClean="0">
                <a:solidFill>
                  <a:srgbClr val="0070C0"/>
                </a:solidFill>
              </a:rPr>
              <a:t> 5 267km</a:t>
            </a:r>
            <a:r>
              <a:rPr lang="cs-CZ" baseline="30000" smtClean="0">
                <a:solidFill>
                  <a:srgbClr val="0070C0"/>
                </a:solidFill>
              </a:rPr>
              <a:t>2</a:t>
            </a:r>
          </a:p>
        </p:txBody>
      </p:sp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1773238"/>
            <a:ext cx="4214812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3823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382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</a:rPr>
              <a:t>OLOMOUC</a:t>
            </a:r>
            <a:r>
              <a:rPr lang="cs-CZ" dirty="0" smtClean="0">
                <a:solidFill>
                  <a:srgbClr val="0070C0"/>
                </a:solidFill>
              </a:rPr>
              <a:t> – </a:t>
            </a:r>
            <a:r>
              <a:rPr lang="cs-CZ" sz="3600" dirty="0" smtClean="0">
                <a:solidFill>
                  <a:srgbClr val="0070C0"/>
                </a:solidFill>
              </a:rPr>
              <a:t>6. největší město v ČR</a:t>
            </a:r>
            <a:r>
              <a:rPr lang="cs-CZ" dirty="0" smtClean="0">
                <a:solidFill>
                  <a:srgbClr val="0070C0"/>
                </a:solidFill>
              </a:rPr>
              <a:t/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sz="3600" dirty="0" smtClean="0">
                <a:solidFill>
                  <a:srgbClr val="0070C0"/>
                </a:solidFill>
              </a:rPr>
              <a:t> HORNÍ NÁMĚSTÍ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8988" y="2349500"/>
            <a:ext cx="7620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107950" y="549275"/>
            <a:ext cx="8928100" cy="1150938"/>
          </a:xfrm>
        </p:spPr>
        <p:txBody>
          <a:bodyPr/>
          <a:lstStyle/>
          <a:p>
            <a:pPr algn="l"/>
            <a:r>
              <a:rPr lang="cs-CZ" sz="2800" b="1" smtClean="0">
                <a:solidFill>
                  <a:srgbClr val="0070C0"/>
                </a:solidFill>
              </a:rPr>
              <a:t>	</a:t>
            </a:r>
            <a:r>
              <a:rPr lang="cs-CZ" sz="4000" b="1" smtClean="0">
                <a:solidFill>
                  <a:srgbClr val="0070C0"/>
                </a:solidFill>
              </a:rPr>
              <a:t>Svatý Kopeček – POUTNÍ MÍSTO</a:t>
            </a:r>
            <a:endParaRPr lang="cs-CZ" sz="400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303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5662"/>
          </a:xfrm>
        </p:spPr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TOVAČOV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571500"/>
            <a:ext cx="41338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179388" y="571500"/>
            <a:ext cx="4679950" cy="5715000"/>
          </a:xfrm>
        </p:spPr>
        <p:txBody>
          <a:bodyPr/>
          <a:lstStyle/>
          <a:p>
            <a:pPr algn="l"/>
            <a:r>
              <a:rPr lang="cs-CZ" sz="2800" b="1" smtClean="0">
                <a:solidFill>
                  <a:srgbClr val="0070C0"/>
                </a:solidFill>
              </a:rPr>
              <a:t>Lázně Jeseník</a:t>
            </a:r>
            <a:br>
              <a:rPr lang="cs-CZ" sz="2800" b="1" smtClean="0">
                <a:solidFill>
                  <a:srgbClr val="0070C0"/>
                </a:solidFill>
              </a:rPr>
            </a:br>
            <a:r>
              <a:rPr lang="cs-CZ" sz="2800" b="1" smtClean="0">
                <a:solidFill>
                  <a:srgbClr val="0070C0"/>
                </a:solidFill>
              </a:rPr>
              <a:t/>
            </a:r>
            <a:br>
              <a:rPr lang="cs-CZ" sz="2800" b="1" smtClean="0">
                <a:solidFill>
                  <a:srgbClr val="0070C0"/>
                </a:solidFill>
              </a:rPr>
            </a:br>
            <a:r>
              <a:rPr lang="cs-CZ" sz="2800" b="1" smtClean="0">
                <a:solidFill>
                  <a:srgbClr val="0070C0"/>
                </a:solidFill>
              </a:rPr>
              <a:t>Priessnitzovy léčebné lázně</a:t>
            </a:r>
            <a:br>
              <a:rPr lang="cs-CZ" sz="2800" b="1" smtClean="0">
                <a:solidFill>
                  <a:srgbClr val="0070C0"/>
                </a:solidFill>
              </a:rPr>
            </a:br>
            <a:r>
              <a:rPr lang="cs-CZ" sz="2800" b="1" smtClean="0">
                <a:solidFill>
                  <a:srgbClr val="0070C0"/>
                </a:solidFill>
              </a:rPr>
              <a:t/>
            </a:r>
            <a:br>
              <a:rPr lang="cs-CZ" sz="2800" b="1" smtClean="0">
                <a:solidFill>
                  <a:srgbClr val="0070C0"/>
                </a:solidFill>
              </a:rPr>
            </a:br>
            <a:r>
              <a:rPr lang="cs-CZ" sz="2800" b="1" smtClean="0">
                <a:solidFill>
                  <a:srgbClr val="0070C0"/>
                </a:solidFill>
              </a:rPr>
              <a:t/>
            </a:r>
            <a:br>
              <a:rPr lang="cs-CZ" sz="2800" b="1" smtClean="0">
                <a:solidFill>
                  <a:srgbClr val="0070C0"/>
                </a:solidFill>
              </a:rPr>
            </a:br>
            <a:r>
              <a:rPr lang="cs-CZ" sz="2400" b="1" smtClean="0">
                <a:solidFill>
                  <a:srgbClr val="0070C0"/>
                </a:solidFill>
              </a:rPr>
              <a:t/>
            </a:r>
            <a:br>
              <a:rPr lang="cs-CZ" sz="2400" b="1" smtClean="0">
                <a:solidFill>
                  <a:srgbClr val="0070C0"/>
                </a:solidFill>
              </a:rPr>
            </a:br>
            <a:r>
              <a:rPr lang="cs-CZ" sz="2400" smtClean="0">
                <a:solidFill>
                  <a:srgbClr val="0070C0"/>
                </a:solidFill>
              </a:rPr>
              <a:t>Vyvinula se zde a  stále praktikuje </a:t>
            </a:r>
            <a:r>
              <a:rPr lang="cs-CZ" sz="2400" i="1" smtClean="0">
                <a:solidFill>
                  <a:srgbClr val="0070C0"/>
                </a:solidFill>
              </a:rPr>
              <a:t>Vodoléčba. Z</a:t>
            </a:r>
            <a:r>
              <a:rPr lang="cs-CZ" sz="2400" smtClean="0">
                <a:solidFill>
                  <a:srgbClr val="0070C0"/>
                </a:solidFill>
              </a:rPr>
              <a:t>akladatelem je </a:t>
            </a:r>
            <a:br>
              <a:rPr lang="cs-CZ" sz="2400" smtClean="0">
                <a:solidFill>
                  <a:srgbClr val="0070C0"/>
                </a:solidFill>
              </a:rPr>
            </a:br>
            <a:r>
              <a:rPr lang="cs-CZ" sz="2400" smtClean="0">
                <a:solidFill>
                  <a:srgbClr val="0070C0"/>
                </a:solidFill>
              </a:rPr>
              <a:t>Vincenz Priessnitz – „Vodní doktor“.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628775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LÁZNĚ TEPLICE NAD BEČVOU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763" y="1139825"/>
            <a:ext cx="76009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452438" y="115888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VELKÉ LOSINY RUČNÍ PAPÍRNA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8238" y="1628775"/>
            <a:ext cx="6697662" cy="502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350"/>
            <a:ext cx="91440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</a:rPr>
              <a:t>HRUBÝ JESENÍK</a:t>
            </a:r>
            <a:r>
              <a:rPr lang="cs-CZ" dirty="0" smtClean="0">
                <a:solidFill>
                  <a:srgbClr val="0070C0"/>
                </a:solidFill>
              </a:rPr>
              <a:t/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sz="3100" dirty="0" smtClean="0">
                <a:solidFill>
                  <a:srgbClr val="0070C0"/>
                </a:solidFill>
              </a:rPr>
              <a:t>POHLED NA NEJVYŠŠÍ VRCHOL MORAVY PRADĚD (1491metrů)</a:t>
            </a:r>
            <a:endParaRPr lang="cs-CZ" sz="31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6350"/>
            <a:ext cx="7299325" cy="5475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xfrm>
            <a:off x="468313" y="5556250"/>
            <a:ext cx="8280400" cy="1301750"/>
          </a:xfrm>
        </p:spPr>
        <p:txBody>
          <a:bodyPr/>
          <a:lstStyle/>
          <a:p>
            <a:pPr algn="l"/>
            <a:r>
              <a:rPr lang="cs-CZ" sz="2800" b="1" smtClean="0">
                <a:solidFill>
                  <a:srgbClr val="0070C0"/>
                </a:solidFill>
              </a:rPr>
              <a:t>        Dlouhé stráně</a:t>
            </a:r>
            <a:r>
              <a:rPr lang="cs-CZ" sz="2800" smtClean="0">
                <a:solidFill>
                  <a:srgbClr val="0070C0"/>
                </a:solidFill>
              </a:rPr>
              <a:t> v nadmořské výšce 1353 metrů.</a:t>
            </a:r>
            <a:br>
              <a:rPr lang="cs-CZ" sz="2800" smtClean="0">
                <a:solidFill>
                  <a:srgbClr val="0070C0"/>
                </a:solidFill>
              </a:rPr>
            </a:br>
            <a:r>
              <a:rPr lang="cs-CZ" sz="2800" smtClean="0">
                <a:solidFill>
                  <a:srgbClr val="0070C0"/>
                </a:solidFill>
              </a:rPr>
              <a:t> Pohled na horní nádrž přečerpávací vodní elektrárny.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589588"/>
            <a:ext cx="9144000" cy="126841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  ŽELEZNIČNÍ ZASTÁVKA RAMZOVÁ JE NEJVÝŠE       	POLOŽENÁ RYCHLÍKOVÁ ZASTÁVKA V ČR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-171450"/>
            <a:ext cx="7772400" cy="1223963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100" b="1" dirty="0" smtClean="0">
                <a:solidFill>
                  <a:schemeClr val="tx1"/>
                </a:solidFill>
              </a:rPr>
              <a:t> RAMZOVSKÉ SEDLO (760m)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500" dirty="0" smtClean="0">
                <a:solidFill>
                  <a:schemeClr val="tx1"/>
                </a:solidFill>
              </a:rPr>
              <a:t> ODDĚLUJE HRUBÝ JESENÍK OD RYCHLEBSKÝCH HOR</a:t>
            </a:r>
            <a:endParaRPr lang="cs-CZ" sz="45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60525" y="2281238"/>
          <a:ext cx="5849938" cy="43989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MĚSTO, MÍSTO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ZAJÍMAVOST, VÝZNAM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ruční papírna</a:t>
                      </a:r>
                      <a:endParaRPr lang="cs-CZ" sz="1100" b="1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lázeňství</a:t>
                      </a:r>
                      <a:endParaRPr lang="cs-CZ" sz="1100" b="1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rybníkaření</a:t>
                      </a:r>
                      <a:endParaRPr lang="cs-CZ" sz="1100" b="1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výroba tvarůžek</a:t>
                      </a:r>
                      <a:endParaRPr lang="cs-CZ" sz="1100" b="1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výstava Flóra</a:t>
                      </a:r>
                      <a:endParaRPr lang="cs-CZ" sz="1100" b="1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přečerpávací elektrárna</a:t>
                      </a:r>
                      <a:endParaRPr lang="cs-CZ" sz="1100" b="1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vodoléčba</a:t>
                      </a:r>
                      <a:endParaRPr lang="cs-CZ" sz="1100" b="1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jeskynní útvary</a:t>
                      </a:r>
                      <a:endParaRPr lang="cs-CZ" sz="1100" b="1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 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</a:rPr>
                        <a:t>nejvýše položená železniční stanice v ČR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</a:rPr>
                        <a:t>pramen Odry</a:t>
                      </a:r>
                      <a:endParaRPr lang="cs-CZ" sz="1100" b="1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26663" name="Rectangle 1"/>
          <p:cNvSpPr>
            <a:spLocks noChangeArrowheads="1"/>
          </p:cNvSpPr>
          <p:nvPr/>
        </p:nvSpPr>
        <p:spPr bwMode="auto">
          <a:xfrm>
            <a:off x="323850" y="1111250"/>
            <a:ext cx="9190038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1. Do obrysu olomouckého kraje(překresli z učebnice str. 75) vyznač všechna místa,</a:t>
            </a:r>
            <a:endParaRPr lang="cs-CZ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která byla prezentována.</a:t>
            </a:r>
            <a:endParaRPr lang="cs-CZ"/>
          </a:p>
          <a:p>
            <a:pPr eaLnBrk="0" hangingPunct="0"/>
            <a:r>
              <a:rPr lang="cs-CZ">
                <a:latin typeface="Calibri" pitchFamily="34" charset="0"/>
              </a:rPr>
              <a:t>2. Doplň tabulku:</a:t>
            </a:r>
          </a:p>
          <a:p>
            <a:pPr eaLnBrk="0" hangingPunct="0"/>
            <a:endParaRPr lang="cs-CZ">
              <a:latin typeface="Calibri" pitchFamily="34" charset="0"/>
              <a:cs typeface="Times New Roman" pitchFamily="18" charset="0"/>
            </a:endParaRPr>
          </a:p>
          <a:p>
            <a:pPr eaLnBrk="0" hangingPunct="0"/>
            <a:endParaRPr lang="cs-CZ"/>
          </a:p>
          <a:p>
            <a:pPr eaLnBrk="0" hangingPunct="0"/>
            <a:endParaRPr lang="cs-CZ"/>
          </a:p>
        </p:txBody>
      </p:sp>
      <p:sp>
        <p:nvSpPr>
          <p:cNvPr id="2666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Pracovní lis</a:t>
            </a:r>
            <a:r>
              <a:rPr lang="cs-CZ" i="1" smtClean="0"/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PRACOVNÍ LIST - ŘEŠENÍ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47825" y="1654175"/>
          <a:ext cx="5848350" cy="44180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MĚSTO, MÍSTO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ZAJÍMAVOST, VÝZNAM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VELKÉ LOSINY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ruční papírna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VELKÉ LOSINY, TEPLICE NAD BEČVOU,  LÁZNĚ JESENÍK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lázeňství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TOVAČOV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rybníkaření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LOŠTICE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výroba tvarůžek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OLOMOUC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výstava Flóra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DLOUHÉ STRÁNĚ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přečerpávací elektrárna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PRIESSNIETZ / LÁZNĚ JESENÍ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vodoléčba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HRANICKÁ PROPAST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jeskynní útvary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RAMZOVÁ 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nejvýše položená železniční stanice v ČR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ODERSKÉ VRCHY – FIDLŮV KOPEC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pramen Odry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Obdélník 2"/>
          <p:cNvSpPr/>
          <p:nvPr/>
        </p:nvSpPr>
        <p:spPr>
          <a:xfrm>
            <a:off x="0" y="17463"/>
            <a:ext cx="9144000" cy="1117123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atin typeface="+mn-lt"/>
                <a:cs typeface="+mn-cs"/>
              </a:rPr>
              <a:t>	ZDROJ INFORMACÍ 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</a:t>
            </a:r>
            <a:r>
              <a:rPr lang="cs-CZ" dirty="0">
                <a:latin typeface="+mn-lt"/>
                <a:cs typeface="+mn-cs"/>
              </a:rPr>
              <a:t>uživatel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Ragimiri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21. 5. 2007, </a:t>
            </a:r>
            <a:r>
              <a:rPr lang="cs-CZ" dirty="0">
                <a:latin typeface="+mn-lt"/>
                <a:cs typeface="+mn-cs"/>
              </a:rPr>
              <a:t>20:01[cit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2012-04-30].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Soubor:Olomouc</a:t>
            </a:r>
            <a:r>
              <a:rPr lang="cs-CZ" dirty="0">
                <a:latin typeface="+mn-lt"/>
                <a:cs typeface="+mn-cs"/>
              </a:rPr>
              <a:t> Region </a:t>
            </a:r>
            <a:r>
              <a:rPr lang="cs-CZ" dirty="0" err="1">
                <a:latin typeface="+mn-lt"/>
                <a:cs typeface="+mn-cs"/>
              </a:rPr>
              <a:t>CoA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CZ.svg</a:t>
            </a:r>
            <a:r>
              <a:rPr lang="cs-CZ" dirty="0">
                <a:latin typeface="+mn-lt"/>
                <a:cs typeface="+mn-cs"/>
              </a:rPr>
              <a:t>. Dostupné </a:t>
            </a:r>
            <a:r>
              <a:rPr lang="cs-CZ" dirty="0">
                <a:latin typeface="+mn-lt"/>
                <a:cs typeface="+mn-cs"/>
              </a:rPr>
              <a:t>z WWW</a:t>
            </a:r>
            <a:r>
              <a:rPr lang="cs-CZ" dirty="0">
                <a:latin typeface="+mn-lt"/>
                <a:cs typeface="+mn-cs"/>
              </a:rPr>
              <a:t>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&lt; </a:t>
            </a:r>
            <a:r>
              <a:rPr lang="cs-CZ" dirty="0">
                <a:latin typeface="+mn-lt"/>
                <a:cs typeface="+mn-cs"/>
                <a:hlinkClick r:id="rId2"/>
              </a:rPr>
              <a:t>http://cs.wikipedia.org/wiki/</a:t>
            </a:r>
            <a:r>
              <a:rPr lang="cs-CZ" dirty="0" err="1">
                <a:latin typeface="+mn-lt"/>
                <a:cs typeface="+mn-cs"/>
                <a:hlinkClick r:id="rId2"/>
              </a:rPr>
              <a:t>Soubor:Olomouc_Region_CoA_CZ.svg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>
                <a:latin typeface="+mn-lt"/>
                <a:cs typeface="+mn-cs"/>
              </a:rPr>
              <a:t>Millenium187.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8. 8. 2011, </a:t>
            </a:r>
            <a:r>
              <a:rPr lang="cs-CZ" dirty="0">
                <a:latin typeface="+mn-lt"/>
                <a:cs typeface="+mn-cs"/>
              </a:rPr>
              <a:t>03:46[cit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2012-04-30].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Soubor:Olomouc-Horní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náměstí.JPG. Dostupné </a:t>
            </a:r>
            <a:r>
              <a:rPr lang="cs-CZ" dirty="0">
                <a:latin typeface="+mn-lt"/>
                <a:cs typeface="+mn-cs"/>
              </a:rPr>
              <a:t>z WWW: &lt;http://cs.wikipedia.org/wiki/Soubor:Olomouc-Horn%C3%AD_n%C3%A1m%C4%9Bst%C3%AD.JPG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>
                <a:latin typeface="+mn-lt"/>
                <a:cs typeface="+mn-cs"/>
              </a:rPr>
              <a:t>Snek01.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25. 6. 2006, </a:t>
            </a:r>
            <a:r>
              <a:rPr lang="cs-CZ" dirty="0">
                <a:latin typeface="+mn-lt"/>
                <a:cs typeface="+mn-cs"/>
              </a:rPr>
              <a:t>20:30[cit</a:t>
            </a:r>
            <a:r>
              <a:rPr lang="cs-CZ" dirty="0">
                <a:latin typeface="+mn-lt"/>
                <a:cs typeface="+mn-cs"/>
              </a:rPr>
              <a:t>. 2012-04-30].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Soubor:Bazilika</a:t>
            </a:r>
            <a:r>
              <a:rPr lang="cs-CZ" dirty="0">
                <a:latin typeface="+mn-lt"/>
                <a:cs typeface="+mn-cs"/>
              </a:rPr>
              <a:t> Svaty </a:t>
            </a:r>
            <a:r>
              <a:rPr lang="cs-CZ" dirty="0">
                <a:latin typeface="+mn-lt"/>
                <a:cs typeface="+mn-cs"/>
              </a:rPr>
              <a:t>Kopecek.jpg. Dostupné </a:t>
            </a:r>
            <a:r>
              <a:rPr lang="cs-CZ" dirty="0">
                <a:latin typeface="+mn-lt"/>
                <a:cs typeface="+mn-cs"/>
              </a:rPr>
              <a:t>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 http://cs.wikipedia.org/wiki/</a:t>
            </a:r>
            <a:r>
              <a:rPr lang="cs-CZ" dirty="0" err="1">
                <a:latin typeface="+mn-lt"/>
                <a:cs typeface="+mn-cs"/>
              </a:rPr>
              <a:t>Soubor:Bazilika_Svaty_Kopecek.jpg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 err="1">
                <a:latin typeface="+mn-lt"/>
                <a:cs typeface="+mn-cs"/>
              </a:rPr>
              <a:t>Vavrik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30. 10. 2008, </a:t>
            </a:r>
            <a:r>
              <a:rPr lang="cs-CZ" dirty="0">
                <a:latin typeface="+mn-lt"/>
                <a:cs typeface="+mn-cs"/>
              </a:rPr>
              <a:t>22:28[cit</a:t>
            </a:r>
            <a:r>
              <a:rPr lang="cs-CZ" dirty="0">
                <a:latin typeface="+mn-lt"/>
                <a:cs typeface="+mn-cs"/>
              </a:rPr>
              <a:t>. 2012-04-30].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Soubor:Tovacov1.jpg. Dostupné </a:t>
            </a:r>
            <a:r>
              <a:rPr lang="cs-CZ" dirty="0">
                <a:latin typeface="+mn-lt"/>
                <a:cs typeface="+mn-cs"/>
              </a:rPr>
              <a:t>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 </a:t>
            </a:r>
            <a:r>
              <a:rPr lang="cs-CZ" dirty="0">
                <a:latin typeface="+mn-lt"/>
                <a:cs typeface="+mn-cs"/>
                <a:hlinkClick r:id="rId3"/>
              </a:rPr>
              <a:t>http://cs.wikipedia.org/wiki/Soubor:Tovacov1.jpg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</a:t>
            </a:r>
            <a:r>
              <a:rPr lang="cs-CZ" dirty="0" err="1">
                <a:latin typeface="+mn-lt"/>
                <a:cs typeface="+mn-cs"/>
              </a:rPr>
              <a:t>uživatel,Jitka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</a:t>
            </a:r>
            <a:r>
              <a:rPr lang="cs-CZ" dirty="0">
                <a:latin typeface="+mn-lt"/>
                <a:cs typeface="+mn-cs"/>
              </a:rPr>
              <a:t>].</a:t>
            </a:r>
            <a:r>
              <a:rPr lang="cs-CZ" dirty="0">
                <a:latin typeface="+mn-lt"/>
                <a:cs typeface="+mn-cs"/>
              </a:rPr>
              <a:t> 23. 7. 2008, </a:t>
            </a:r>
            <a:r>
              <a:rPr lang="cs-CZ" dirty="0">
                <a:latin typeface="+mn-lt"/>
                <a:cs typeface="+mn-cs"/>
              </a:rPr>
              <a:t>19:21[cit</a:t>
            </a:r>
            <a:r>
              <a:rPr lang="cs-CZ" dirty="0">
                <a:latin typeface="+mn-lt"/>
                <a:cs typeface="+mn-cs"/>
              </a:rPr>
              <a:t>. 2012-04-30].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Soubor:Jesenik-priessnitz-2.jpg. Dostupné </a:t>
            </a:r>
            <a:r>
              <a:rPr lang="cs-CZ" dirty="0">
                <a:latin typeface="+mn-lt"/>
                <a:cs typeface="+mn-cs"/>
              </a:rPr>
              <a:t>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 </a:t>
            </a:r>
            <a:r>
              <a:rPr lang="cs-CZ" dirty="0">
                <a:latin typeface="+mn-lt"/>
                <a:cs typeface="+mn-cs"/>
                <a:hlinkClick r:id="rId4"/>
              </a:rPr>
              <a:t>http://cs.wikipedia.org/wiki/Soubor:Jesenik-priessnitz-2.jpg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 err="1">
                <a:latin typeface="+mn-lt"/>
                <a:cs typeface="+mn-cs"/>
              </a:rPr>
              <a:t>AntOnTrack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18. 4. 2006, </a:t>
            </a:r>
            <a:r>
              <a:rPr lang="cs-CZ" dirty="0">
                <a:latin typeface="+mn-lt"/>
                <a:cs typeface="+mn-cs"/>
              </a:rPr>
              <a:t>16:27[cit</a:t>
            </a:r>
            <a:r>
              <a:rPr lang="cs-CZ" dirty="0">
                <a:latin typeface="+mn-lt"/>
                <a:cs typeface="+mn-cs"/>
              </a:rPr>
              <a:t>. 2012-04-30].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en-US" dirty="0" err="1">
                <a:latin typeface="+mn-lt"/>
                <a:cs typeface="+mn-cs"/>
              </a:rPr>
              <a:t>Soubor:Teplice</a:t>
            </a:r>
            <a:r>
              <a:rPr lang="en-US" dirty="0">
                <a:latin typeface="+mn-lt"/>
                <a:cs typeface="+mn-cs"/>
              </a:rPr>
              <a:t> </a:t>
            </a:r>
            <a:r>
              <a:rPr lang="en-US" dirty="0" err="1">
                <a:latin typeface="+mn-lt"/>
                <a:cs typeface="+mn-cs"/>
              </a:rPr>
              <a:t>nad</a:t>
            </a:r>
            <a:r>
              <a:rPr lang="en-US" dirty="0">
                <a:latin typeface="+mn-lt"/>
                <a:cs typeface="+mn-cs"/>
              </a:rPr>
              <a:t> </a:t>
            </a:r>
            <a:r>
              <a:rPr lang="en-US" dirty="0" err="1">
                <a:latin typeface="+mn-lt"/>
                <a:cs typeface="+mn-cs"/>
              </a:rPr>
              <a:t>Becvou</a:t>
            </a:r>
            <a:r>
              <a:rPr lang="en-US" dirty="0">
                <a:latin typeface="+mn-lt"/>
                <a:cs typeface="+mn-cs"/>
              </a:rPr>
              <a:t> hotel </a:t>
            </a:r>
            <a:r>
              <a:rPr lang="en-US" dirty="0">
                <a:latin typeface="+mn-lt"/>
                <a:cs typeface="+mn-cs"/>
              </a:rPr>
              <a:t>Becva.JPG</a:t>
            </a:r>
            <a:r>
              <a:rPr lang="cs-CZ" dirty="0">
                <a:latin typeface="+mn-lt"/>
                <a:cs typeface="+mn-cs"/>
              </a:rPr>
              <a:t>. Dostupné </a:t>
            </a:r>
            <a:r>
              <a:rPr lang="cs-CZ" dirty="0">
                <a:latin typeface="+mn-lt"/>
                <a:cs typeface="+mn-cs"/>
              </a:rPr>
              <a:t>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 </a:t>
            </a:r>
            <a:r>
              <a:rPr lang="cs-CZ" dirty="0">
                <a:latin typeface="+mn-lt"/>
                <a:cs typeface="+mn-cs"/>
                <a:hlinkClick r:id="rId5"/>
              </a:rPr>
              <a:t>http://cs.wikipedia.org/wiki/</a:t>
            </a:r>
            <a:r>
              <a:rPr lang="cs-CZ" dirty="0" err="1">
                <a:latin typeface="+mn-lt"/>
                <a:cs typeface="+mn-cs"/>
                <a:hlinkClick r:id="rId5"/>
              </a:rPr>
              <a:t>Soubor:Teplice_nad_Becvou_hotel_Becva.JPG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</a:t>
            </a:r>
            <a:r>
              <a:rPr lang="cs-CZ" dirty="0">
                <a:latin typeface="+mn-lt"/>
                <a:cs typeface="+mn-cs"/>
              </a:rPr>
              <a:t>uživatel, </a:t>
            </a:r>
            <a:r>
              <a:rPr lang="cs-CZ" dirty="0" err="1">
                <a:latin typeface="+mn-lt"/>
                <a:cs typeface="+mn-cs"/>
              </a:rPr>
              <a:t>Timichal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30. 1. 2008, </a:t>
            </a:r>
            <a:r>
              <a:rPr lang="cs-CZ" dirty="0">
                <a:latin typeface="+mn-lt"/>
                <a:cs typeface="+mn-cs"/>
              </a:rPr>
              <a:t>11:47[cit</a:t>
            </a:r>
            <a:r>
              <a:rPr lang="cs-CZ" dirty="0">
                <a:latin typeface="+mn-lt"/>
                <a:cs typeface="+mn-cs"/>
              </a:rPr>
              <a:t>. 2012-04-30].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Soubor:Papírna</a:t>
            </a:r>
            <a:r>
              <a:rPr lang="cs-CZ" dirty="0">
                <a:latin typeface="+mn-lt"/>
                <a:cs typeface="+mn-cs"/>
              </a:rPr>
              <a:t>, V. Losiny.JPG </a:t>
            </a:r>
            <a:r>
              <a:rPr lang="cs-CZ" dirty="0">
                <a:latin typeface="+mn-lt"/>
                <a:cs typeface="+mn-cs"/>
              </a:rPr>
              <a:t>.Dostupné </a:t>
            </a:r>
            <a:r>
              <a:rPr lang="cs-CZ" dirty="0">
                <a:latin typeface="+mn-lt"/>
                <a:cs typeface="+mn-cs"/>
              </a:rPr>
              <a:t>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 http://cs.wikipedia.org/wiki/Soubor:Pap%C3%ADrna,_V._Losiny.JPG&gt;.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Obdélník 1"/>
          <p:cNvSpPr>
            <a:spLocks noChangeArrowheads="1"/>
          </p:cNvSpPr>
          <p:nvPr/>
        </p:nvSpPr>
        <p:spPr bwMode="auto">
          <a:xfrm>
            <a:off x="0" y="0"/>
            <a:ext cx="91440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Vložil uživatel, Drozdp.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29. 8. 2005, 20:19[cit. 2012-04-30].</a:t>
            </a:r>
            <a:r>
              <a:rPr lang="cs-CZ" b="1"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Soubor:Praded.JPG. Dostupné z WWW: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 &lt; http://cs.wikipedia.org/wiki/Soubor:Praded.JPG&gt;.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Vložil uživatel, Harold.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4. 10. 2010, 13:54[cit. 2012-04-30].</a:t>
            </a:r>
            <a:r>
              <a:rPr lang="cs-CZ" b="1"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Soubor:Loučná nad Desnou, Rejhotice, PVE Dlouhé stráně (13).jpg. Dostupné z WWW: &lt;http://cs.wikipedia.org/wiki/Soubor:Lou%C4%8Dn%C3%A1_nad_Desnou,_Rejhotice,_PVE_Dlouh%C3%A9_str%C3%A1n%C4%9B_%2813%29.jpg&gt;.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Vložil uživatel, Ragimiri.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21. 5. 2007, 20:01[cit. 2012-04-30].</a:t>
            </a:r>
            <a:r>
              <a:rPr lang="cs-CZ" b="1"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Soubor:Ramzova.JPG. Dostupné z WWW: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 &lt; http://cs.wikipedia.org/wiki/Soubor:Ramzova.JPG&gt;.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Borecký D., Novák S., Chalupa p.  Zeměpis, Putování naší vlastí, 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Česká republika, učebnice II.díl. Nakladatelství  NOVÁ ŠKOLA, s. r. o.,  Bratislavská 23d, Brno,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2009. ISBN 80-7289-102-2. Strana 75.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Školní atlas Česká republika a Evropa. SHOCart, spol. s.r.o., Zádveřice 48, Vizovice, 2009.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ISBN 978-80-7224-247-4. Strana 50-51.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505</Words>
  <Application>Microsoft Office PowerPoint</Application>
  <PresentationFormat>On-screen Show (4:3)</PresentationFormat>
  <Paragraphs>119</Paragraphs>
  <Slides>16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Calibri</vt:lpstr>
      <vt:lpstr>Arial</vt:lpstr>
      <vt:lpstr>Times New Roman</vt:lpstr>
      <vt:lpstr>Motiv systému Office</vt:lpstr>
      <vt:lpstr>Prezentace</vt:lpstr>
      <vt:lpstr>Snímek 1</vt:lpstr>
      <vt:lpstr>Snímek 2</vt:lpstr>
      <vt:lpstr>OLOMOUCKÝ KRAJ ROZLOHA 5 267km2</vt:lpstr>
      <vt:lpstr>OLOMOUC – 6. největší město v ČR  HORNÍ NÁMĚSTÍ</vt:lpstr>
      <vt:lpstr> Svatý Kopeček – POUTNÍ MÍSTO</vt:lpstr>
      <vt:lpstr>TOVAČOV</vt:lpstr>
      <vt:lpstr>Lázně Jeseník  Priessnitzovy léčebné lázně    Vyvinula se zde a  stále praktikuje Vodoléčba. Zakladatelem je  Vincenz Priessnitz – „Vodní doktor“.</vt:lpstr>
      <vt:lpstr>LÁZNĚ TEPLICE NAD BEČVOU</vt:lpstr>
      <vt:lpstr>VELKÉ LOSINY RUČNÍ PAPÍRNA</vt:lpstr>
      <vt:lpstr>HRUBÝ JESENÍK POHLED NA NEJVYŠŠÍ VRCHOL MORAVY PRADĚD (1491metrů)</vt:lpstr>
      <vt:lpstr>        Dlouhé stráně v nadmořské výšce 1353 metrů.  Pohled na horní nádrž přečerpávací vodní elektrárny.  </vt:lpstr>
      <vt:lpstr>  ŽELEZNIČNÍ ZASTÁVKA RAMZOVÁ JE NEJVÝŠE        POLOŽENÁ RYCHLÍKOVÁ ZASTÁVKA V ČR</vt:lpstr>
      <vt:lpstr>Pracovní list</vt:lpstr>
      <vt:lpstr>PRACOVNÍ LIST - ŘEŠENÍ</vt:lpstr>
      <vt:lpstr> 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32</cp:revision>
  <dcterms:created xsi:type="dcterms:W3CDTF">2012-04-28T20:00:21Z</dcterms:created>
  <dcterms:modified xsi:type="dcterms:W3CDTF">2013-09-20T16:04:38Z</dcterms:modified>
</cp:coreProperties>
</file>