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emf" ContentType="image/x-emf"/>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Default Extension="pptx" ContentType="application/vnd.openxmlformats-officedocument.presentationml.presentation"/>
  <Override PartName="/ppt/slideLayouts/slideLayout10.xml" ContentType="application/vnd.openxmlformats-officedocument.presentationml.slideLayout+xml"/>
  <Default Extension="vml" ContentType="application/vnd.openxmlformats-officedocument.vmlDrawing"/>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2" r:id="rId7"/>
    <p:sldId id="263" r:id="rId8"/>
    <p:sldId id="264" r:id="rId9"/>
    <p:sldId id="271" r:id="rId10"/>
    <p:sldId id="272" r:id="rId11"/>
    <p:sldId id="273" r:id="rId12"/>
    <p:sldId id="274" r:id="rId13"/>
    <p:sldId id="265" r:id="rId14"/>
    <p:sldId id="266" r:id="rId15"/>
    <p:sldId id="275" r:id="rId16"/>
    <p:sldId id="270" r:id="rId17"/>
    <p:sldId id="276" r:id="rId18"/>
    <p:sldId id="277" r:id="rId19"/>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432" autoAdjust="0"/>
    <p:restoredTop sz="94660"/>
  </p:normalViewPr>
  <p:slideViewPr>
    <p:cSldViewPr>
      <p:cViewPr>
        <p:scale>
          <a:sx n="66" d="100"/>
          <a:sy n="66" d="100"/>
        </p:scale>
        <p:origin x="-492" y="360"/>
      </p:cViewPr>
      <p:guideLst>
        <p:guide orient="horz" pos="2160"/>
        <p:guide pos="288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lvl1pPr>
              <a:defRPr/>
            </a:lvl1pPr>
          </a:lstStyle>
          <a:p>
            <a:pPr>
              <a:defRPr/>
            </a:pPr>
            <a:fld id="{BDD6DC3C-4D37-428F-8462-23709F009EBB}" type="datetimeFigureOut">
              <a:rPr lang="cs-CZ"/>
              <a:pPr>
                <a:defRPr/>
              </a:pPr>
              <a:t>20.9.2013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0BB2E44A-5319-46F7-8E53-498E6DDB47BA}" type="slidenum">
              <a:rPr lang="cs-CZ"/>
              <a:pPr>
                <a:defRPr/>
              </a:pPr>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6829FEAC-2041-4825-B399-96BF56F71C5C}" type="datetimeFigureOut">
              <a:rPr lang="cs-CZ"/>
              <a:pPr>
                <a:defRPr/>
              </a:pPr>
              <a:t>20.9.2013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AE4661FF-DF0F-4421-8D57-489CF073CBE1}" type="slidenum">
              <a:rPr lang="cs-CZ"/>
              <a:pPr>
                <a:defRPr/>
              </a:pPr>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lvl1pPr>
              <a:defRPr/>
            </a:lvl1pPr>
          </a:lstStyle>
          <a:p>
            <a:pPr>
              <a:defRPr/>
            </a:pPr>
            <a:fld id="{B44E4F2B-0846-4D9C-A346-C1F6B3621376}" type="datetimeFigureOut">
              <a:rPr lang="cs-CZ"/>
              <a:pPr>
                <a:defRPr/>
              </a:pPr>
              <a:t>20.9.2013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9407804D-3A0D-4C0C-9822-4731CE2B2D12}" type="slidenum">
              <a:rPr lang="cs-CZ"/>
              <a:pPr>
                <a:defRPr/>
              </a:pPr>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3"/>
          <p:cNvSpPr>
            <a:spLocks noGrp="1"/>
          </p:cNvSpPr>
          <p:nvPr>
            <p:ph type="dt" sz="half" idx="10"/>
          </p:nvPr>
        </p:nvSpPr>
        <p:spPr/>
        <p:txBody>
          <a:bodyPr/>
          <a:lstStyle>
            <a:lvl1pPr>
              <a:defRPr/>
            </a:lvl1pPr>
          </a:lstStyle>
          <a:p>
            <a:pPr>
              <a:defRPr/>
            </a:pPr>
            <a:fld id="{8861B683-DB78-441F-9F73-6EB32D315473}" type="datetimeFigureOut">
              <a:rPr lang="cs-CZ"/>
              <a:pPr>
                <a:defRPr/>
              </a:pPr>
              <a:t>20.9.2013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7765BD6B-7313-426E-A812-915621E5BB9E}" type="slidenum">
              <a:rPr lang="cs-CZ"/>
              <a:pPr>
                <a:defRPr/>
              </a:pPr>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3"/>
          <p:cNvSpPr>
            <a:spLocks noGrp="1"/>
          </p:cNvSpPr>
          <p:nvPr>
            <p:ph type="dt" sz="half" idx="10"/>
          </p:nvPr>
        </p:nvSpPr>
        <p:spPr/>
        <p:txBody>
          <a:bodyPr/>
          <a:lstStyle>
            <a:lvl1pPr>
              <a:defRPr/>
            </a:lvl1pPr>
          </a:lstStyle>
          <a:p>
            <a:pPr>
              <a:defRPr/>
            </a:pPr>
            <a:fld id="{DFC54875-892D-4F7A-988D-B7C2DAAECBC4}" type="datetimeFigureOut">
              <a:rPr lang="cs-CZ"/>
              <a:pPr>
                <a:defRPr/>
              </a:pPr>
              <a:t>20.9.2013</a:t>
            </a:fld>
            <a:endParaRPr lang="cs-CZ"/>
          </a:p>
        </p:txBody>
      </p:sp>
      <p:sp>
        <p:nvSpPr>
          <p:cNvPr id="8" name="Zástupný symbol pro zápatí 4"/>
          <p:cNvSpPr>
            <a:spLocks noGrp="1"/>
          </p:cNvSpPr>
          <p:nvPr>
            <p:ph type="ftr" sz="quarter" idx="11"/>
          </p:nvPr>
        </p:nvSpPr>
        <p:spPr/>
        <p:txBody>
          <a:bodyPr/>
          <a:lstStyle>
            <a:lvl1pPr>
              <a:defRPr/>
            </a:lvl1pPr>
          </a:lstStyle>
          <a:p>
            <a:pPr>
              <a:defRPr/>
            </a:pPr>
            <a:endParaRPr lang="cs-CZ"/>
          </a:p>
        </p:txBody>
      </p:sp>
      <p:sp>
        <p:nvSpPr>
          <p:cNvPr id="9" name="Zástupný symbol pro číslo snímku 5"/>
          <p:cNvSpPr>
            <a:spLocks noGrp="1"/>
          </p:cNvSpPr>
          <p:nvPr>
            <p:ph type="sldNum" sz="quarter" idx="12"/>
          </p:nvPr>
        </p:nvSpPr>
        <p:spPr/>
        <p:txBody>
          <a:bodyPr/>
          <a:lstStyle>
            <a:lvl1pPr>
              <a:defRPr/>
            </a:lvl1pPr>
          </a:lstStyle>
          <a:p>
            <a:pPr>
              <a:defRPr/>
            </a:pPr>
            <a:fld id="{03076B2C-F43F-4353-BB93-ADC0618F10C6}" type="slidenum">
              <a:rPr lang="cs-CZ"/>
              <a:pPr>
                <a:defRPr/>
              </a:pPr>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3"/>
          <p:cNvSpPr>
            <a:spLocks noGrp="1"/>
          </p:cNvSpPr>
          <p:nvPr>
            <p:ph type="dt" sz="half" idx="10"/>
          </p:nvPr>
        </p:nvSpPr>
        <p:spPr/>
        <p:txBody>
          <a:bodyPr/>
          <a:lstStyle>
            <a:lvl1pPr>
              <a:defRPr/>
            </a:lvl1pPr>
          </a:lstStyle>
          <a:p>
            <a:pPr>
              <a:defRPr/>
            </a:pPr>
            <a:fld id="{79E4896D-3921-44D8-9843-DCDD20B66DF7}" type="datetimeFigureOut">
              <a:rPr lang="cs-CZ"/>
              <a:pPr>
                <a:defRPr/>
              </a:pPr>
              <a:t>20.9.2013</a:t>
            </a:fld>
            <a:endParaRPr lang="cs-CZ"/>
          </a:p>
        </p:txBody>
      </p:sp>
      <p:sp>
        <p:nvSpPr>
          <p:cNvPr id="4" name="Zástupný symbol pro zápatí 4"/>
          <p:cNvSpPr>
            <a:spLocks noGrp="1"/>
          </p:cNvSpPr>
          <p:nvPr>
            <p:ph type="ftr" sz="quarter" idx="11"/>
          </p:nvPr>
        </p:nvSpPr>
        <p:spPr/>
        <p:txBody>
          <a:bodyPr/>
          <a:lstStyle>
            <a:lvl1pPr>
              <a:defRPr/>
            </a:lvl1pPr>
          </a:lstStyle>
          <a:p>
            <a:pPr>
              <a:defRPr/>
            </a:pPr>
            <a:endParaRPr lang="cs-CZ"/>
          </a:p>
        </p:txBody>
      </p:sp>
      <p:sp>
        <p:nvSpPr>
          <p:cNvPr id="5" name="Zástupný symbol pro číslo snímku 5"/>
          <p:cNvSpPr>
            <a:spLocks noGrp="1"/>
          </p:cNvSpPr>
          <p:nvPr>
            <p:ph type="sldNum" sz="quarter" idx="12"/>
          </p:nvPr>
        </p:nvSpPr>
        <p:spPr/>
        <p:txBody>
          <a:bodyPr/>
          <a:lstStyle>
            <a:lvl1pPr>
              <a:defRPr/>
            </a:lvl1pPr>
          </a:lstStyle>
          <a:p>
            <a:pPr>
              <a:defRPr/>
            </a:pPr>
            <a:fld id="{7423EA53-0F32-4B52-B020-41222FF54EDC}" type="slidenum">
              <a:rPr lang="cs-CZ"/>
              <a:pPr>
                <a:defRPr/>
              </a:pPr>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3"/>
          <p:cNvSpPr>
            <a:spLocks noGrp="1"/>
          </p:cNvSpPr>
          <p:nvPr>
            <p:ph type="dt" sz="half" idx="10"/>
          </p:nvPr>
        </p:nvSpPr>
        <p:spPr/>
        <p:txBody>
          <a:bodyPr/>
          <a:lstStyle>
            <a:lvl1pPr>
              <a:defRPr/>
            </a:lvl1pPr>
          </a:lstStyle>
          <a:p>
            <a:pPr>
              <a:defRPr/>
            </a:pPr>
            <a:fld id="{F30FE571-F302-4CFF-9E65-B4CAA67D1049}" type="datetimeFigureOut">
              <a:rPr lang="cs-CZ"/>
              <a:pPr>
                <a:defRPr/>
              </a:pPr>
              <a:t>20.9.2013</a:t>
            </a:fld>
            <a:endParaRPr lang="cs-CZ"/>
          </a:p>
        </p:txBody>
      </p:sp>
      <p:sp>
        <p:nvSpPr>
          <p:cNvPr id="3" name="Zástupný symbol pro zápatí 4"/>
          <p:cNvSpPr>
            <a:spLocks noGrp="1"/>
          </p:cNvSpPr>
          <p:nvPr>
            <p:ph type="ftr" sz="quarter" idx="11"/>
          </p:nvPr>
        </p:nvSpPr>
        <p:spPr/>
        <p:txBody>
          <a:bodyPr/>
          <a:lstStyle>
            <a:lvl1pPr>
              <a:defRPr/>
            </a:lvl1pPr>
          </a:lstStyle>
          <a:p>
            <a:pPr>
              <a:defRPr/>
            </a:pPr>
            <a:endParaRPr lang="cs-CZ"/>
          </a:p>
        </p:txBody>
      </p:sp>
      <p:sp>
        <p:nvSpPr>
          <p:cNvPr id="4" name="Zástupný symbol pro číslo snímku 5"/>
          <p:cNvSpPr>
            <a:spLocks noGrp="1"/>
          </p:cNvSpPr>
          <p:nvPr>
            <p:ph type="sldNum" sz="quarter" idx="12"/>
          </p:nvPr>
        </p:nvSpPr>
        <p:spPr/>
        <p:txBody>
          <a:bodyPr/>
          <a:lstStyle>
            <a:lvl1pPr>
              <a:defRPr/>
            </a:lvl1pPr>
          </a:lstStyle>
          <a:p>
            <a:pPr>
              <a:defRPr/>
            </a:pPr>
            <a:fld id="{2E5D5A37-4756-4395-BAF5-9209DB5B0C5F}" type="slidenum">
              <a:rPr lang="cs-CZ"/>
              <a:pPr>
                <a:defRPr/>
              </a:pPr>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34285D9D-D10D-4EE3-9028-4A6A4B4BDB1F}" type="datetimeFigureOut">
              <a:rPr lang="cs-CZ"/>
              <a:pPr>
                <a:defRPr/>
              </a:pPr>
              <a:t>20.9.2013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1CE9CB57-8337-40B8-B21C-84C51AA3C202}" type="slidenum">
              <a:rPr lang="cs-CZ"/>
              <a:pPr>
                <a:defRPr/>
              </a:pPr>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cs-CZ" noProof="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3"/>
          <p:cNvSpPr>
            <a:spLocks noGrp="1"/>
          </p:cNvSpPr>
          <p:nvPr>
            <p:ph type="dt" sz="half" idx="10"/>
          </p:nvPr>
        </p:nvSpPr>
        <p:spPr/>
        <p:txBody>
          <a:bodyPr/>
          <a:lstStyle>
            <a:lvl1pPr>
              <a:defRPr/>
            </a:lvl1pPr>
          </a:lstStyle>
          <a:p>
            <a:pPr>
              <a:defRPr/>
            </a:pPr>
            <a:fld id="{B240255F-EF8F-4D1E-BF10-69A60D960AB8}" type="datetimeFigureOut">
              <a:rPr lang="cs-CZ"/>
              <a:pPr>
                <a:defRPr/>
              </a:pPr>
              <a:t>20.9.2013</a:t>
            </a:fld>
            <a:endParaRPr lang="cs-CZ"/>
          </a:p>
        </p:txBody>
      </p:sp>
      <p:sp>
        <p:nvSpPr>
          <p:cNvPr id="6" name="Zástupný symbol pro zápatí 4"/>
          <p:cNvSpPr>
            <a:spLocks noGrp="1"/>
          </p:cNvSpPr>
          <p:nvPr>
            <p:ph type="ftr" sz="quarter" idx="11"/>
          </p:nvPr>
        </p:nvSpPr>
        <p:spPr/>
        <p:txBody>
          <a:bodyPr/>
          <a:lstStyle>
            <a:lvl1pPr>
              <a:defRPr/>
            </a:lvl1pPr>
          </a:lstStyle>
          <a:p>
            <a:pPr>
              <a:defRPr/>
            </a:pPr>
            <a:endParaRPr lang="cs-CZ"/>
          </a:p>
        </p:txBody>
      </p:sp>
      <p:sp>
        <p:nvSpPr>
          <p:cNvPr id="7" name="Zástupný symbol pro číslo snímku 5"/>
          <p:cNvSpPr>
            <a:spLocks noGrp="1"/>
          </p:cNvSpPr>
          <p:nvPr>
            <p:ph type="sldNum" sz="quarter" idx="12"/>
          </p:nvPr>
        </p:nvSpPr>
        <p:spPr/>
        <p:txBody>
          <a:bodyPr/>
          <a:lstStyle>
            <a:lvl1pPr>
              <a:defRPr/>
            </a:lvl1pPr>
          </a:lstStyle>
          <a:p>
            <a:pPr>
              <a:defRPr/>
            </a:pPr>
            <a:fld id="{3F0D17FA-CF33-473C-B9A0-F899C4298C55}" type="slidenum">
              <a:rPr lang="cs-CZ"/>
              <a:pPr>
                <a:defRPr/>
              </a:pPr>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92683C9F-78D8-40F4-96C1-178B0A12803E}" type="datetimeFigureOut">
              <a:rPr lang="cs-CZ"/>
              <a:pPr>
                <a:defRPr/>
              </a:pPr>
              <a:t>20.9.2013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2D703B41-DCDD-42DC-A66B-8A85D6C55C2E}" type="slidenum">
              <a:rPr lang="cs-CZ"/>
              <a:pPr>
                <a:defRPr/>
              </a:pPr>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lvl1pPr>
              <a:defRPr/>
            </a:lvl1pPr>
          </a:lstStyle>
          <a:p>
            <a:pPr>
              <a:defRPr/>
            </a:pPr>
            <a:fld id="{DF942A8B-C042-44E0-83E4-8845D286BA2C}" type="datetimeFigureOut">
              <a:rPr lang="cs-CZ"/>
              <a:pPr>
                <a:defRPr/>
              </a:pPr>
              <a:t>20.9.2013</a:t>
            </a:fld>
            <a:endParaRPr lang="cs-CZ"/>
          </a:p>
        </p:txBody>
      </p:sp>
      <p:sp>
        <p:nvSpPr>
          <p:cNvPr id="5" name="Zástupný symbol pro zápatí 4"/>
          <p:cNvSpPr>
            <a:spLocks noGrp="1"/>
          </p:cNvSpPr>
          <p:nvPr>
            <p:ph type="ftr" sz="quarter" idx="11"/>
          </p:nvPr>
        </p:nvSpPr>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5CF34C8A-3350-44D0-BEC2-2F2F80B28981}" type="slidenum">
              <a:rPr lang="cs-CZ"/>
              <a:pPr>
                <a:defRPr/>
              </a:pPr>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338" name="Zástupný symbol pro nadpis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cs-CZ" smtClean="0"/>
              <a:t>Kliknutím lze upravit styl.</a:t>
            </a:r>
          </a:p>
        </p:txBody>
      </p:sp>
      <p:sp>
        <p:nvSpPr>
          <p:cNvPr id="14339" name="Zástupný symbol pro text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fontAlgn="auto">
              <a:spcBef>
                <a:spcPts val="0"/>
              </a:spcBef>
              <a:spcAft>
                <a:spcPts val="0"/>
              </a:spcAft>
              <a:defRPr sz="1200" smtClean="0">
                <a:solidFill>
                  <a:schemeClr val="tx1">
                    <a:tint val="75000"/>
                  </a:schemeClr>
                </a:solidFill>
                <a:latin typeface="+mn-lt"/>
                <a:cs typeface="+mn-cs"/>
              </a:defRPr>
            </a:lvl1pPr>
          </a:lstStyle>
          <a:p>
            <a:pPr>
              <a:defRPr/>
            </a:pPr>
            <a:fld id="{B40F1F1B-EF29-4EB4-9EBA-D98286675DC3}" type="datetimeFigureOut">
              <a:rPr lang="cs-CZ"/>
              <a:pPr>
                <a:defRPr/>
              </a:pPr>
              <a:t>20.9.2013</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fontAlgn="auto">
              <a:spcBef>
                <a:spcPts val="0"/>
              </a:spcBef>
              <a:spcAft>
                <a:spcPts val="0"/>
              </a:spcAft>
              <a:defRPr sz="1200">
                <a:solidFill>
                  <a:schemeClr val="tx1">
                    <a:tint val="75000"/>
                  </a:schemeClr>
                </a:solidFill>
                <a:latin typeface="+mn-lt"/>
                <a:cs typeface="+mn-cs"/>
              </a:defRPr>
            </a:lvl1pPr>
          </a:lstStyle>
          <a:p>
            <a:pPr>
              <a:defRPr/>
            </a:pPr>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68642882-0310-4D3B-B393-259EC92AE2AD}" type="slidenum">
              <a:rPr lang="cs-CZ"/>
              <a:pPr>
                <a:defRPr/>
              </a:pPr>
              <a:t>‹#›</a:t>
            </a:fld>
            <a:endParaRPr lang="cs-CZ"/>
          </a:p>
        </p:txBody>
      </p:sp>
    </p:spTree>
  </p:cSld>
  <p:clrMap bg1="lt1" tx1="dk1" bg2="lt2" tx2="dk2" accent1="accent1" accent2="accent2" accent3="accent3" accent4="accent4" accent5="accent5" accent6="accent6" hlink="hlink" folHlink="folHlink"/>
  <p:sldLayoutIdLst>
    <p:sldLayoutId id="2147483659" r:id="rId1"/>
    <p:sldLayoutId id="2147483658" r:id="rId2"/>
    <p:sldLayoutId id="2147483657" r:id="rId3"/>
    <p:sldLayoutId id="2147483656" r:id="rId4"/>
    <p:sldLayoutId id="2147483655" r:id="rId5"/>
    <p:sldLayoutId id="2147483654" r:id="rId6"/>
    <p:sldLayoutId id="2147483653" r:id="rId7"/>
    <p:sldLayoutId id="2147483652" r:id="rId8"/>
    <p:sldLayoutId id="2147483651" r:id="rId9"/>
    <p:sldLayoutId id="2147483650" r:id="rId10"/>
    <p:sldLayoutId id="2147483649"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package" Target="../embeddings/Prezentace_aplikace_Microsoft_PowerPoint11.pptx"/><Relationship Id="rId2" Type="http://schemas.openxmlformats.org/officeDocument/2006/relationships/slideLayout" Target="../slideLayouts/slideLayout7.xml"/><Relationship Id="rId1" Type="http://schemas.openxmlformats.org/officeDocument/2006/relationships/vmlDrawing" Target="../drawings/vmlDrawing1.v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043" name="Object 19"/>
          <p:cNvGraphicFramePr>
            <a:graphicFrameLocks noChangeAspect="1"/>
          </p:cNvGraphicFramePr>
          <p:nvPr/>
        </p:nvGraphicFramePr>
        <p:xfrm>
          <a:off x="0" y="-136525"/>
          <a:ext cx="9321800" cy="6994525"/>
        </p:xfrm>
        <a:graphic>
          <a:graphicData uri="http://schemas.openxmlformats.org/presentationml/2006/ole">
            <p:oleObj spid="_x0000_s1043" name="Prezentace" r:id="rId3" imgW="2991574" imgH="2243492" progId="">
              <p:embed/>
            </p:oleObj>
          </a:graphicData>
        </a:graphic>
      </p:graphicFrame>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Nadpis 1"/>
          <p:cNvSpPr>
            <a:spLocks noGrp="1"/>
          </p:cNvSpPr>
          <p:nvPr>
            <p:ph type="title"/>
          </p:nvPr>
        </p:nvSpPr>
        <p:spPr>
          <a:xfrm>
            <a:off x="457200" y="274638"/>
            <a:ext cx="8435975" cy="5675312"/>
          </a:xfrm>
        </p:spPr>
        <p:txBody>
          <a:bodyPr/>
          <a:lstStyle/>
          <a:p>
            <a:pPr algn="l"/>
            <a:r>
              <a:rPr lang="cs-CZ" sz="2200" b="1" smtClean="0"/>
              <a:t>ANOTACE</a:t>
            </a:r>
            <a:br>
              <a:rPr lang="cs-CZ" sz="2200" b="1" smtClean="0"/>
            </a:br>
            <a:r>
              <a:rPr lang="cs-CZ" sz="2200" b="1" smtClean="0"/>
              <a:t/>
            </a:r>
            <a:br>
              <a:rPr lang="cs-CZ" sz="2200" b="1" smtClean="0"/>
            </a:br>
            <a:r>
              <a:rPr lang="cs-CZ" sz="2200" b="1" smtClean="0"/>
              <a:t>a) PRÁCE JE</a:t>
            </a:r>
            <a:r>
              <a:rPr lang="cs-CZ" sz="2200" smtClean="0"/>
              <a:t> U</a:t>
            </a:r>
            <a:r>
              <a:rPr lang="cs-CZ" sz="2200" smtClean="0">
                <a:latin typeface="Arial" charset="0"/>
              </a:rPr>
              <a:t>R</a:t>
            </a:r>
            <a:r>
              <a:rPr lang="cs-CZ" sz="2200" smtClean="0"/>
              <a:t>ČENA PRO ŽÁKY 6. ROČNÍKU</a:t>
            </a:r>
            <a:br>
              <a:rPr lang="cs-CZ" sz="2200" smtClean="0"/>
            </a:br>
            <a:r>
              <a:rPr lang="cs-CZ" sz="2200" smtClean="0"/>
              <a:t/>
            </a:r>
            <a:br>
              <a:rPr lang="cs-CZ" sz="2200" smtClean="0"/>
            </a:br>
            <a:r>
              <a:rPr lang="cs-CZ" sz="2200" b="1" smtClean="0"/>
              <a:t>B) TÉMA :</a:t>
            </a:r>
            <a:r>
              <a:rPr lang="cs-CZ" sz="2200" smtClean="0"/>
              <a:t>  AFRIKA – vodstvo</a:t>
            </a:r>
            <a:br>
              <a:rPr lang="cs-CZ" sz="2200" smtClean="0"/>
            </a:br>
            <a:r>
              <a:rPr lang="cs-CZ" sz="2200" smtClean="0"/>
              <a:t/>
            </a:r>
            <a:br>
              <a:rPr lang="cs-CZ" sz="2200" smtClean="0"/>
            </a:br>
            <a:r>
              <a:rPr lang="cs-CZ" sz="2200" b="1" smtClean="0"/>
              <a:t>C) CÍL UČEBNÍHO MATERIÁLU :</a:t>
            </a:r>
            <a:r>
              <a:rPr lang="cs-CZ" sz="2200" smtClean="0"/>
              <a:t> Žáci se seznámí s vodstvem Afriky</a:t>
            </a:r>
            <a:br>
              <a:rPr lang="cs-CZ" sz="2200" smtClean="0"/>
            </a:br>
            <a:r>
              <a:rPr lang="cs-CZ" sz="2200" smtClean="0"/>
              <a:t/>
            </a:r>
            <a:br>
              <a:rPr lang="cs-CZ" sz="2200" smtClean="0"/>
            </a:br>
            <a:r>
              <a:rPr lang="cs-CZ" sz="2200" b="1" smtClean="0"/>
              <a:t>D) POMŮCKY :</a:t>
            </a:r>
            <a:r>
              <a:rPr lang="cs-CZ" sz="2200" smtClean="0"/>
              <a:t> pracovní list, školní atlas světa, učebnice zeměpis světa 1, obrysová mapa Afriky, psací potřeby</a:t>
            </a:r>
            <a:br>
              <a:rPr lang="cs-CZ" sz="2200" smtClean="0"/>
            </a:br>
            <a:r>
              <a:rPr lang="cs-CZ" sz="2200" smtClean="0"/>
              <a:t/>
            </a:r>
            <a:br>
              <a:rPr lang="cs-CZ" sz="2200" smtClean="0"/>
            </a:br>
            <a:r>
              <a:rPr lang="cs-CZ" sz="2200" b="1" smtClean="0"/>
              <a:t>E) KLÍČOVÁ SLOVA : </a:t>
            </a:r>
            <a:r>
              <a:rPr lang="cs-CZ" sz="2200" smtClean="0"/>
              <a:t>názvy řek a jezer, příkopová propadlina</a:t>
            </a:r>
            <a:br>
              <a:rPr lang="cs-CZ" sz="2200" smtClean="0"/>
            </a:br>
            <a:r>
              <a:rPr lang="cs-CZ" sz="2200" smtClean="0"/>
              <a:t/>
            </a:r>
            <a:br>
              <a:rPr lang="cs-CZ" sz="2200" smtClean="0"/>
            </a:br>
            <a:r>
              <a:rPr lang="cs-CZ" sz="2200" b="1" smtClean="0"/>
              <a:t>F) PILOTÁŽ: </a:t>
            </a:r>
            <a:r>
              <a:rPr lang="cs-CZ" sz="2200" smtClean="0"/>
              <a:t>pomocí školního atlasu (str. 36) žáci vyhledávali a do obrysu Afriky (překreslili z učebnice str. 30) vyznačili pojmy, se kterými byli prezentací seznámeni.</a:t>
            </a:r>
            <a:endParaRPr lang="cs-CZ" sz="3200" smtClean="0"/>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950" y="260350"/>
            <a:ext cx="4186238" cy="6323013"/>
          </a:xfrm>
        </p:spPr>
        <p:txBody>
          <a:bodyPr rtlCol="0">
            <a:normAutofit fontScale="90000"/>
          </a:bodyPr>
          <a:lstStyle/>
          <a:p>
            <a:pPr algn="l" fontAlgn="auto">
              <a:spcAft>
                <a:spcPts val="0"/>
              </a:spcAft>
              <a:defRPr/>
            </a:pPr>
            <a:r>
              <a:rPr lang="cs-CZ" sz="3600" b="1" dirty="0" smtClean="0"/>
              <a:t>Nil</a:t>
            </a:r>
            <a:r>
              <a:rPr lang="cs-CZ" sz="3600" dirty="0" smtClean="0"/>
              <a:t> je druhá nejdelší řeka na světě, protéká východní Afrikou z jihu na sever v délce 6 671 km. Povodí řeky má rozlohu asi 915 000 km².</a:t>
            </a:r>
            <a:br>
              <a:rPr lang="cs-CZ" sz="3600" dirty="0" smtClean="0"/>
            </a:br>
            <a:r>
              <a:rPr lang="cs-CZ" sz="3600" dirty="0" smtClean="0"/>
              <a:t>Nil a především jeho pravidelné záplavové cykly přinášející úrodné nánosy daly vzniknout staroegyptské civilizaci.</a:t>
            </a:r>
            <a:r>
              <a:rPr lang="cs-CZ" dirty="0" smtClean="0"/>
              <a:t/>
            </a:r>
            <a:br>
              <a:rPr lang="cs-CZ" dirty="0" smtClean="0"/>
            </a:br>
            <a:endParaRPr lang="cs-CZ" dirty="0"/>
          </a:p>
        </p:txBody>
      </p:sp>
      <p:pic>
        <p:nvPicPr>
          <p:cNvPr id="16386" name="Picture 3"/>
          <p:cNvPicPr>
            <a:picLocks noChangeAspect="1" noChangeArrowheads="1"/>
          </p:cNvPicPr>
          <p:nvPr/>
        </p:nvPicPr>
        <p:blipFill>
          <a:blip r:embed="rId2"/>
          <a:srcRect/>
          <a:stretch>
            <a:fillRect/>
          </a:stretch>
        </p:blipFill>
        <p:spPr bwMode="auto">
          <a:xfrm>
            <a:off x="4068763" y="260350"/>
            <a:ext cx="4989512" cy="628808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33412"/>
          </a:xfrm>
        </p:spPr>
        <p:txBody>
          <a:bodyPr rtlCol="0">
            <a:normAutofit fontScale="90000"/>
          </a:bodyPr>
          <a:lstStyle/>
          <a:p>
            <a:pPr fontAlgn="auto">
              <a:spcAft>
                <a:spcPts val="0"/>
              </a:spcAft>
              <a:defRPr/>
            </a:pPr>
            <a:r>
              <a:rPr lang="cs-CZ" b="1" dirty="0" smtClean="0"/>
              <a:t>RYBÁŘ NA NILU</a:t>
            </a:r>
            <a:endParaRPr lang="cs-CZ" b="1" dirty="0"/>
          </a:p>
        </p:txBody>
      </p:sp>
      <p:pic>
        <p:nvPicPr>
          <p:cNvPr id="17410" name="Picture 2"/>
          <p:cNvPicPr>
            <a:picLocks noChangeAspect="1" noChangeArrowheads="1"/>
          </p:cNvPicPr>
          <p:nvPr/>
        </p:nvPicPr>
        <p:blipFill>
          <a:blip r:embed="rId2"/>
          <a:srcRect/>
          <a:stretch>
            <a:fillRect/>
          </a:stretch>
        </p:blipFill>
        <p:spPr bwMode="auto">
          <a:xfrm>
            <a:off x="762000" y="1052513"/>
            <a:ext cx="7620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8433" name="Picture 2"/>
          <p:cNvPicPr>
            <a:picLocks noChangeAspect="1" noChangeArrowheads="1"/>
          </p:cNvPicPr>
          <p:nvPr/>
        </p:nvPicPr>
        <p:blipFill>
          <a:blip r:embed="rId2"/>
          <a:srcRect/>
          <a:stretch>
            <a:fillRect/>
          </a:stretch>
        </p:blipFill>
        <p:spPr bwMode="auto">
          <a:xfrm>
            <a:off x="827088" y="1187450"/>
            <a:ext cx="7561262" cy="5670550"/>
          </a:xfrm>
          <a:prstGeom prst="rect">
            <a:avLst/>
          </a:prstGeom>
          <a:noFill/>
          <a:ln w="9525">
            <a:noFill/>
            <a:miter lim="800000"/>
            <a:headEnd/>
            <a:tailEnd/>
          </a:ln>
        </p:spPr>
      </p:pic>
      <p:sp>
        <p:nvSpPr>
          <p:cNvPr id="18434" name="Nadpis 2"/>
          <p:cNvSpPr>
            <a:spLocks noGrp="1"/>
          </p:cNvSpPr>
          <p:nvPr>
            <p:ph type="title"/>
          </p:nvPr>
        </p:nvSpPr>
        <p:spPr>
          <a:xfrm>
            <a:off x="457200" y="274638"/>
            <a:ext cx="8229600" cy="777875"/>
          </a:xfrm>
        </p:spPr>
        <p:txBody>
          <a:bodyPr/>
          <a:lstStyle/>
          <a:p>
            <a:r>
              <a:rPr lang="cs-CZ" b="1" smtClean="0"/>
              <a:t>ASUÁN</a:t>
            </a:r>
            <a:r>
              <a:rPr lang="cs-CZ" b="1" smtClean="0">
                <a:latin typeface="Arial" charset="0"/>
              </a:rPr>
              <a:t>S</a:t>
            </a:r>
            <a:r>
              <a:rPr lang="cs-CZ" b="1" smtClean="0"/>
              <a:t>KÁ PŘEHRADA</a:t>
            </a: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Nadpis 1"/>
          <p:cNvSpPr>
            <a:spLocks noGrp="1"/>
          </p:cNvSpPr>
          <p:nvPr>
            <p:ph type="title"/>
          </p:nvPr>
        </p:nvSpPr>
        <p:spPr>
          <a:xfrm>
            <a:off x="457200" y="274638"/>
            <a:ext cx="4402138" cy="6178550"/>
          </a:xfrm>
        </p:spPr>
        <p:txBody>
          <a:bodyPr/>
          <a:lstStyle/>
          <a:p>
            <a:pPr algn="l"/>
            <a:r>
              <a:rPr lang="cs-CZ" sz="2800" b="1" smtClean="0"/>
              <a:t>Bílý Nil </a:t>
            </a:r>
            <a:r>
              <a:rPr lang="cs-CZ" sz="2800" smtClean="0"/>
              <a:t>od Viktoriina jezera </a:t>
            </a:r>
            <a:br>
              <a:rPr lang="cs-CZ" sz="2800" smtClean="0"/>
            </a:br>
            <a:r>
              <a:rPr lang="cs-CZ" sz="2800" b="1" smtClean="0"/>
              <a:t>Viktoriin Nil</a:t>
            </a:r>
            <a:r>
              <a:rPr lang="cs-CZ" sz="2800" smtClean="0"/>
              <a:t>, </a:t>
            </a:r>
            <a:r>
              <a:rPr lang="cs-CZ" sz="2800" b="1" smtClean="0"/>
              <a:t>Albertův Nil</a:t>
            </a:r>
            <a:r>
              <a:rPr lang="cs-CZ" sz="2800" smtClean="0"/>
              <a:t>, </a:t>
            </a:r>
            <a:r>
              <a:rPr lang="cs-CZ" sz="2800" b="1" smtClean="0"/>
              <a:t>Horský Nil</a:t>
            </a:r>
            <a:r>
              <a:rPr lang="cs-CZ" sz="2800" smtClean="0"/>
              <a:t> a </a:t>
            </a:r>
            <a:r>
              <a:rPr lang="cs-CZ" sz="2800" b="1" smtClean="0"/>
              <a:t>Bílý Nil</a:t>
            </a:r>
            <a:r>
              <a:rPr lang="cs-CZ" sz="2800" smtClean="0"/>
              <a:t/>
            </a:r>
            <a:br>
              <a:rPr lang="cs-CZ" sz="2800" smtClean="0"/>
            </a:br>
            <a:r>
              <a:rPr lang="cs-CZ" sz="2800" smtClean="0"/>
              <a:t>do svého soutoku s Modrým Nilem (u Chartúmu) urazí trasu délky 3700 km.</a:t>
            </a:r>
            <a:br>
              <a:rPr lang="cs-CZ" sz="2800" smtClean="0"/>
            </a:br>
            <a:r>
              <a:rPr lang="cs-CZ" sz="2800" smtClean="0"/>
              <a:t/>
            </a:r>
            <a:br>
              <a:rPr lang="cs-CZ" sz="2800" smtClean="0"/>
            </a:br>
            <a:r>
              <a:rPr lang="cs-CZ" sz="2800" smtClean="0"/>
              <a:t>Bílý Nil přítokem Sobat  takřka dvojnásobně zvětšuje svůj průtok. Právě tento přítok přináší do Nilu při velké vodě mnoho pevných částic, jež dávají vodě bílou barvu a řece jméno. </a:t>
            </a:r>
          </a:p>
        </p:txBody>
      </p:sp>
      <p:pic>
        <p:nvPicPr>
          <p:cNvPr id="19458" name="Picture 2"/>
          <p:cNvPicPr>
            <a:picLocks noChangeAspect="1" noChangeArrowheads="1"/>
          </p:cNvPicPr>
          <p:nvPr/>
        </p:nvPicPr>
        <p:blipFill>
          <a:blip r:embed="rId2"/>
          <a:srcRect/>
          <a:stretch>
            <a:fillRect/>
          </a:stretch>
        </p:blipFill>
        <p:spPr bwMode="auto">
          <a:xfrm>
            <a:off x="4932363" y="598488"/>
            <a:ext cx="3705225"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Nadpis 1"/>
          <p:cNvSpPr>
            <a:spLocks noGrp="1"/>
          </p:cNvSpPr>
          <p:nvPr>
            <p:ph type="title"/>
          </p:nvPr>
        </p:nvSpPr>
        <p:spPr>
          <a:xfrm>
            <a:off x="611188" y="0"/>
            <a:ext cx="8281987" cy="1143000"/>
          </a:xfrm>
        </p:spPr>
        <p:txBody>
          <a:bodyPr/>
          <a:lstStyle/>
          <a:p>
            <a:pPr algn="l"/>
            <a:r>
              <a:rPr lang="cs-CZ" sz="3200" b="1" smtClean="0"/>
              <a:t>Modrý Nil</a:t>
            </a:r>
            <a:r>
              <a:rPr lang="cs-CZ" sz="3200" smtClean="0"/>
              <a:t> protéká Etiopií a Súdánem. Jeho délka je 1600 km. Výtok řeky z jezera Tana.</a:t>
            </a:r>
          </a:p>
        </p:txBody>
      </p:sp>
      <p:pic>
        <p:nvPicPr>
          <p:cNvPr id="20482" name="Picture 2"/>
          <p:cNvPicPr>
            <a:picLocks noChangeAspect="1" noChangeArrowheads="1"/>
          </p:cNvPicPr>
          <p:nvPr/>
        </p:nvPicPr>
        <p:blipFill>
          <a:blip r:embed="rId2"/>
          <a:srcRect/>
          <a:stretch>
            <a:fillRect/>
          </a:stretch>
        </p:blipFill>
        <p:spPr bwMode="auto">
          <a:xfrm>
            <a:off x="755650" y="1143000"/>
            <a:ext cx="7620000" cy="57150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Nadpis 1"/>
          <p:cNvSpPr>
            <a:spLocks noGrp="1"/>
          </p:cNvSpPr>
          <p:nvPr>
            <p:ph type="title"/>
          </p:nvPr>
        </p:nvSpPr>
        <p:spPr>
          <a:xfrm>
            <a:off x="0" y="0"/>
            <a:ext cx="9251950" cy="2924175"/>
          </a:xfrm>
        </p:spPr>
        <p:txBody>
          <a:bodyPr/>
          <a:lstStyle/>
          <a:p>
            <a:pPr algn="l"/>
            <a:r>
              <a:rPr lang="cs-CZ" sz="3100" b="1" smtClean="0"/>
              <a:t>Kongo</a:t>
            </a:r>
            <a:r>
              <a:rPr lang="cs-CZ" sz="3100" smtClean="0"/>
              <a:t> </a:t>
            </a:r>
            <a:r>
              <a:rPr lang="cs-CZ" sz="2800" smtClean="0"/>
              <a:t>je nejvodn</a:t>
            </a:r>
            <a:r>
              <a:rPr lang="cs-CZ" sz="2800" smtClean="0">
                <a:latin typeface="Arial" charset="0"/>
              </a:rPr>
              <a:t>at</a:t>
            </a:r>
            <a:r>
              <a:rPr lang="cs-CZ" sz="2800" smtClean="0"/>
              <a:t>ější řeka v Africe a druhá nejvodn</a:t>
            </a:r>
            <a:r>
              <a:rPr lang="cs-CZ" sz="2800" smtClean="0">
                <a:latin typeface="Arial" charset="0"/>
              </a:rPr>
              <a:t>at</a:t>
            </a:r>
            <a:r>
              <a:rPr lang="cs-CZ" sz="2800" smtClean="0"/>
              <a:t>ější </a:t>
            </a:r>
            <a:r>
              <a:rPr lang="cs-CZ" sz="3100" smtClean="0"/>
              <a:t>na Zemi </a:t>
            </a:r>
            <a:r>
              <a:rPr lang="cs-CZ" sz="2700" smtClean="0"/>
              <a:t>po Amazonce. Co se týká délky</a:t>
            </a:r>
            <a:r>
              <a:rPr lang="cs-CZ" sz="2700" smtClean="0">
                <a:latin typeface="Arial" charset="0"/>
              </a:rPr>
              <a:t>,</a:t>
            </a:r>
            <a:r>
              <a:rPr lang="cs-CZ" sz="2700" smtClean="0"/>
              <a:t> je se svými 4 667 km druhá nejdelší (po Nilu). Její povodí je v Africe největší a je druhým největším říčním povodím na světě (opět po Amazonce). </a:t>
            </a:r>
            <a:br>
              <a:rPr lang="cs-CZ" sz="2700" smtClean="0"/>
            </a:br>
            <a:r>
              <a:rPr lang="cs-CZ" sz="2700" smtClean="0"/>
              <a:t>Má rozlohu 3 680 000 km² a leží převážně v Konžské pánvi a </a:t>
            </a:r>
            <a:br>
              <a:rPr lang="cs-CZ" sz="2700" smtClean="0"/>
            </a:br>
            <a:r>
              <a:rPr lang="cs-CZ" sz="2700" smtClean="0"/>
              <a:t>okolních hornatinách.</a:t>
            </a:r>
          </a:p>
        </p:txBody>
      </p:sp>
      <p:pic>
        <p:nvPicPr>
          <p:cNvPr id="21506" name="Picture 2"/>
          <p:cNvPicPr>
            <a:picLocks noChangeAspect="1" noChangeArrowheads="1"/>
          </p:cNvPicPr>
          <p:nvPr/>
        </p:nvPicPr>
        <p:blipFill>
          <a:blip r:embed="rId2"/>
          <a:srcRect/>
          <a:stretch>
            <a:fillRect/>
          </a:stretch>
        </p:blipFill>
        <p:spPr bwMode="auto">
          <a:xfrm>
            <a:off x="3570288" y="2446338"/>
            <a:ext cx="5545137" cy="4411662"/>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29" name="Picture 2"/>
          <p:cNvPicPr>
            <a:picLocks noChangeAspect="1" noChangeArrowheads="1"/>
          </p:cNvPicPr>
          <p:nvPr/>
        </p:nvPicPr>
        <p:blipFill>
          <a:blip r:embed="rId2"/>
          <a:srcRect/>
          <a:stretch>
            <a:fillRect/>
          </a:stretch>
        </p:blipFill>
        <p:spPr bwMode="auto">
          <a:xfrm>
            <a:off x="1223963" y="1536700"/>
            <a:ext cx="7094537" cy="5321300"/>
          </a:xfrm>
          <a:prstGeom prst="rect">
            <a:avLst/>
          </a:prstGeom>
          <a:noFill/>
          <a:ln w="9525">
            <a:noFill/>
            <a:miter lim="800000"/>
            <a:headEnd/>
            <a:tailEnd/>
          </a:ln>
        </p:spPr>
      </p:pic>
      <p:sp>
        <p:nvSpPr>
          <p:cNvPr id="22530" name="Nadpis 3"/>
          <p:cNvSpPr>
            <a:spLocks noGrp="1"/>
          </p:cNvSpPr>
          <p:nvPr>
            <p:ph type="title"/>
          </p:nvPr>
        </p:nvSpPr>
        <p:spPr/>
        <p:txBody>
          <a:bodyPr/>
          <a:lstStyle/>
          <a:p>
            <a:r>
              <a:rPr lang="cs-CZ" sz="3600" b="1" smtClean="0"/>
              <a:t>Niger</a:t>
            </a:r>
            <a:r>
              <a:rPr lang="cs-CZ" sz="3600" smtClean="0"/>
              <a:t> je řeka v Západní Africe.</a:t>
            </a:r>
            <a:br>
              <a:rPr lang="cs-CZ" sz="3600" smtClean="0"/>
            </a:br>
            <a:r>
              <a:rPr lang="cs-CZ" sz="3600" smtClean="0"/>
              <a:t>Je to třetí největší řeka toho kontinentu.</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3" name="Picture 2"/>
          <p:cNvPicPr>
            <a:picLocks noChangeAspect="1" noChangeArrowheads="1"/>
          </p:cNvPicPr>
          <p:nvPr/>
        </p:nvPicPr>
        <p:blipFill>
          <a:blip r:embed="rId2"/>
          <a:srcRect/>
          <a:stretch>
            <a:fillRect/>
          </a:stretch>
        </p:blipFill>
        <p:spPr bwMode="auto">
          <a:xfrm>
            <a:off x="1519238" y="2479675"/>
            <a:ext cx="6624637" cy="4356100"/>
          </a:xfrm>
          <a:prstGeom prst="rect">
            <a:avLst/>
          </a:prstGeom>
          <a:noFill/>
          <a:ln w="9525">
            <a:noFill/>
            <a:miter lim="800000"/>
            <a:headEnd/>
            <a:tailEnd/>
          </a:ln>
        </p:spPr>
      </p:pic>
      <p:sp>
        <p:nvSpPr>
          <p:cNvPr id="3" name="Nadpis 2"/>
          <p:cNvSpPr>
            <a:spLocks noGrp="1"/>
          </p:cNvSpPr>
          <p:nvPr>
            <p:ph type="title"/>
          </p:nvPr>
        </p:nvSpPr>
        <p:spPr>
          <a:xfrm>
            <a:off x="0" y="549275"/>
            <a:ext cx="8964613" cy="1295400"/>
          </a:xfrm>
        </p:spPr>
        <p:txBody>
          <a:bodyPr rtlCol="0">
            <a:normAutofit fontScale="90000"/>
          </a:bodyPr>
          <a:lstStyle/>
          <a:p>
            <a:pPr algn="l" fontAlgn="auto">
              <a:spcAft>
                <a:spcPts val="0"/>
              </a:spcAft>
              <a:defRPr/>
            </a:pPr>
            <a:r>
              <a:rPr lang="cs-CZ" sz="3200" b="1" dirty="0" smtClean="0"/>
              <a:t>Zambezi</a:t>
            </a:r>
            <a:r>
              <a:rPr lang="cs-CZ" sz="3200" dirty="0" smtClean="0"/>
              <a:t> je řeka dlouhá 2660 km. </a:t>
            </a:r>
            <a:br>
              <a:rPr lang="cs-CZ" sz="3200" dirty="0" smtClean="0"/>
            </a:br>
            <a:r>
              <a:rPr lang="cs-CZ" sz="3200" dirty="0" smtClean="0"/>
              <a:t/>
            </a:r>
            <a:br>
              <a:rPr lang="cs-CZ" sz="3200" dirty="0" smtClean="0"/>
            </a:br>
            <a:r>
              <a:rPr lang="cs-CZ" sz="3200" dirty="0" smtClean="0"/>
              <a:t>Povodí má rozlohu 1 330 000 km².</a:t>
            </a:r>
            <a:br>
              <a:rPr lang="cs-CZ" sz="3200" dirty="0" smtClean="0"/>
            </a:br>
            <a:r>
              <a:rPr lang="cs-CZ" sz="3200" dirty="0" smtClean="0"/>
              <a:t>Je čtvrtou nejdelší africkou řekou a nejdelší řekou, která vtéká do Indického oceánu.</a:t>
            </a:r>
            <a:endParaRPr lang="cs-CZ" sz="3200"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07950" y="260350"/>
            <a:ext cx="9036050" cy="1655763"/>
          </a:xfrm>
        </p:spPr>
        <p:txBody>
          <a:bodyPr rtlCol="0">
            <a:normAutofit fontScale="90000"/>
          </a:bodyPr>
          <a:lstStyle/>
          <a:p>
            <a:pPr algn="l" fontAlgn="auto">
              <a:spcAft>
                <a:spcPts val="0"/>
              </a:spcAft>
              <a:defRPr/>
            </a:pPr>
            <a:r>
              <a:rPr lang="cs-CZ" sz="2800" b="1" dirty="0" smtClean="0"/>
              <a:t>Viktoriiny vodopády</a:t>
            </a:r>
            <a:r>
              <a:rPr lang="cs-CZ" sz="2800" dirty="0" smtClean="0"/>
              <a:t>  jsou jedny z největších vodopádů na světě. Nacházejí se v jižní Africe na řece Zambezi na hranicích mezi Zambií a Zimbabwe.</a:t>
            </a:r>
            <a:br>
              <a:rPr lang="cs-CZ" sz="2800" dirty="0" smtClean="0"/>
            </a:br>
            <a:r>
              <a:rPr lang="cs-CZ" sz="2800" dirty="0" smtClean="0"/>
              <a:t>Šířka vodopádu je 1800 m. Voda padá dolů z útesu vysokého 120 m do úzkého (130 m) a hlubokého (140 m) kaňonu v čediči.</a:t>
            </a:r>
            <a:endParaRPr lang="cs-CZ" sz="2800" dirty="0"/>
          </a:p>
        </p:txBody>
      </p:sp>
      <p:pic>
        <p:nvPicPr>
          <p:cNvPr id="24578" name="Picture 2"/>
          <p:cNvPicPr>
            <a:picLocks noChangeAspect="1" noChangeArrowheads="1"/>
          </p:cNvPicPr>
          <p:nvPr/>
        </p:nvPicPr>
        <p:blipFill>
          <a:blip r:embed="rId2"/>
          <a:srcRect/>
          <a:stretch>
            <a:fillRect/>
          </a:stretch>
        </p:blipFill>
        <p:spPr bwMode="auto">
          <a:xfrm>
            <a:off x="1187450" y="2108200"/>
            <a:ext cx="7126288" cy="4710113"/>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274638"/>
            <a:ext cx="9144000" cy="1143000"/>
          </a:xfrm>
        </p:spPr>
        <p:txBody>
          <a:bodyPr rtlCol="0">
            <a:normAutofit fontScale="90000"/>
          </a:bodyPr>
          <a:lstStyle/>
          <a:p>
            <a:pPr fontAlgn="auto">
              <a:spcAft>
                <a:spcPts val="0"/>
              </a:spcAft>
              <a:defRPr/>
            </a:pPr>
            <a:r>
              <a:rPr lang="cs-CZ" dirty="0" smtClean="0"/>
              <a:t>PŘEHRADNÍ NÁDRŽ KARIBA</a:t>
            </a:r>
            <a:br>
              <a:rPr lang="cs-CZ" dirty="0" smtClean="0"/>
            </a:br>
            <a:r>
              <a:rPr lang="cs-CZ" dirty="0" smtClean="0"/>
              <a:t> NA ŘECE ZAMBEZI</a:t>
            </a:r>
            <a:endParaRPr lang="cs-CZ" dirty="0"/>
          </a:p>
        </p:txBody>
      </p:sp>
      <p:pic>
        <p:nvPicPr>
          <p:cNvPr id="25602" name="Picture 2"/>
          <p:cNvPicPr>
            <a:picLocks noChangeAspect="1" noChangeArrowheads="1"/>
          </p:cNvPicPr>
          <p:nvPr/>
        </p:nvPicPr>
        <p:blipFill>
          <a:blip r:embed="rId2"/>
          <a:srcRect/>
          <a:stretch>
            <a:fillRect/>
          </a:stretch>
        </p:blipFill>
        <p:spPr bwMode="auto">
          <a:xfrm>
            <a:off x="395288" y="1724025"/>
            <a:ext cx="8501062" cy="4884738"/>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Obdélník 1"/>
          <p:cNvSpPr>
            <a:spLocks noChangeArrowheads="1"/>
          </p:cNvSpPr>
          <p:nvPr/>
        </p:nvSpPr>
        <p:spPr bwMode="auto">
          <a:xfrm>
            <a:off x="0" y="246063"/>
            <a:ext cx="4572000" cy="5934075"/>
          </a:xfrm>
          <a:prstGeom prst="rect">
            <a:avLst/>
          </a:prstGeom>
          <a:noFill/>
          <a:ln w="9525">
            <a:noFill/>
            <a:miter lim="800000"/>
            <a:headEnd/>
            <a:tailEnd/>
          </a:ln>
        </p:spPr>
        <p:txBody>
          <a:bodyPr>
            <a:spAutoFit/>
          </a:bodyPr>
          <a:lstStyle/>
          <a:p>
            <a:r>
              <a:rPr lang="cs-CZ" sz="2400">
                <a:latin typeface="Calibri" pitchFamily="34" charset="0"/>
              </a:rPr>
              <a:t>Viktoriino jezero také Victoria Nyanza nebo Ukerewe (anglicky Lake Victoria) je jezero ve Východní Africe na území Tanzanie (51 %), Keni (6 %) a Ugandy (43 %). Je druhé největší sladkovodní jezero na Zemi po Hořejším jezeru </a:t>
            </a:r>
            <a:r>
              <a:rPr lang="cs-CZ" sz="2400"/>
              <a:t>                     </a:t>
            </a:r>
            <a:r>
              <a:rPr lang="cs-CZ" sz="2400">
                <a:latin typeface="Calibri" pitchFamily="34" charset="0"/>
              </a:rPr>
              <a:t>v Severní Americe a největší jezero v Africe. Patří do skupiny Velkých Afrických jezer. Jezero vyplňuje mělkou tektonickou prohlubeň </a:t>
            </a:r>
            <a:r>
              <a:rPr lang="cs-CZ" sz="2400"/>
              <a:t>                </a:t>
            </a:r>
            <a:r>
              <a:rPr lang="cs-CZ" sz="2400">
                <a:latin typeface="Calibri" pitchFamily="34" charset="0"/>
              </a:rPr>
              <a:t>v severní části Východoafrické pahorkatiny a ze severu je zahrazeno lávovým potokem. Má rozlohu 68 800 km². Je maximálně 320 km dlouhé a 275 km široké.</a:t>
            </a:r>
          </a:p>
        </p:txBody>
      </p:sp>
      <p:pic>
        <p:nvPicPr>
          <p:cNvPr id="26626" name="Picture 2"/>
          <p:cNvPicPr>
            <a:picLocks noChangeAspect="1" noChangeArrowheads="1"/>
          </p:cNvPicPr>
          <p:nvPr/>
        </p:nvPicPr>
        <p:blipFill>
          <a:blip r:embed="rId2"/>
          <a:srcRect/>
          <a:stretch>
            <a:fillRect/>
          </a:stretch>
        </p:blipFill>
        <p:spPr bwMode="auto">
          <a:xfrm>
            <a:off x="4533900" y="436563"/>
            <a:ext cx="4581525" cy="5648325"/>
          </a:xfrm>
          <a:prstGeom prst="rect">
            <a:avLst/>
          </a:prstGeom>
          <a:noFill/>
          <a:ln w="9525">
            <a:noFill/>
            <a:miter lim="800000"/>
            <a:headEnd/>
            <a:tailEnd/>
          </a:ln>
        </p:spPr>
      </p:pic>
      <p:sp>
        <p:nvSpPr>
          <p:cNvPr id="3" name="Nadpis 2"/>
          <p:cNvSpPr>
            <a:spLocks noGrp="1"/>
          </p:cNvSpPr>
          <p:nvPr>
            <p:ph type="title"/>
          </p:nvPr>
        </p:nvSpPr>
        <p:spPr>
          <a:xfrm>
            <a:off x="684213" y="6246813"/>
            <a:ext cx="8229600" cy="522287"/>
          </a:xfrm>
        </p:spPr>
        <p:txBody>
          <a:bodyPr rtlCol="0">
            <a:normAutofit fontScale="90000"/>
          </a:bodyPr>
          <a:lstStyle/>
          <a:p>
            <a:pPr fontAlgn="auto">
              <a:spcAft>
                <a:spcPts val="0"/>
              </a:spcAft>
              <a:defRPr/>
            </a:pPr>
            <a:r>
              <a:rPr lang="cs-CZ" sz="2400" dirty="0" smtClean="0"/>
              <a:t>				</a:t>
            </a:r>
            <a:r>
              <a:rPr lang="cs-CZ" sz="2400" b="1" dirty="0" smtClean="0"/>
              <a:t>       Viktoriino jezero a průběh 					Východoafrického zlomového pásma</a:t>
            </a:r>
            <a:endParaRPr lang="cs-CZ" sz="2400" b="1"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49" name="Picture 2"/>
          <p:cNvPicPr>
            <a:picLocks noChangeAspect="1" noChangeArrowheads="1"/>
          </p:cNvPicPr>
          <p:nvPr/>
        </p:nvPicPr>
        <p:blipFill>
          <a:blip r:embed="rId2"/>
          <a:srcRect/>
          <a:stretch>
            <a:fillRect/>
          </a:stretch>
        </p:blipFill>
        <p:spPr bwMode="auto">
          <a:xfrm>
            <a:off x="1246188" y="2060575"/>
            <a:ext cx="6667500" cy="4400550"/>
          </a:xfrm>
          <a:prstGeom prst="rect">
            <a:avLst/>
          </a:prstGeom>
          <a:noFill/>
          <a:ln w="9525">
            <a:noFill/>
            <a:miter lim="800000"/>
            <a:headEnd/>
            <a:tailEnd/>
          </a:ln>
        </p:spPr>
      </p:pic>
      <p:sp>
        <p:nvSpPr>
          <p:cNvPr id="2" name="Nadpis 1"/>
          <p:cNvSpPr>
            <a:spLocks noGrp="1"/>
          </p:cNvSpPr>
          <p:nvPr>
            <p:ph type="title"/>
          </p:nvPr>
        </p:nvSpPr>
        <p:spPr>
          <a:xfrm>
            <a:off x="0" y="274638"/>
            <a:ext cx="9144000" cy="1143000"/>
          </a:xfrm>
        </p:spPr>
        <p:txBody>
          <a:bodyPr rtlCol="0">
            <a:normAutofit fontScale="90000"/>
          </a:bodyPr>
          <a:lstStyle/>
          <a:p>
            <a:pPr fontAlgn="auto">
              <a:spcAft>
                <a:spcPts val="0"/>
              </a:spcAft>
              <a:defRPr/>
            </a:pPr>
            <a:r>
              <a:rPr lang="cs-CZ" b="1" dirty="0" smtClean="0"/>
              <a:t>JEZERO TANGANIKA</a:t>
            </a:r>
            <a:br>
              <a:rPr lang="cs-CZ" b="1" dirty="0" smtClean="0"/>
            </a:br>
            <a:r>
              <a:rPr lang="cs-CZ" sz="3200" dirty="0" smtClean="0"/>
              <a:t>JE</a:t>
            </a:r>
            <a:r>
              <a:rPr lang="cs-CZ" sz="3200" b="1" dirty="0" smtClean="0"/>
              <a:t> </a:t>
            </a:r>
            <a:r>
              <a:rPr lang="cs-CZ" sz="3600" dirty="0" smtClean="0"/>
              <a:t>NEJHLUBŠÍ A 2. NEJVĚTŠÍ (34 000 km²) V AFRICE</a:t>
            </a:r>
            <a:endParaRPr lang="cs-CZ" sz="3600" dirty="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Nadpis 1"/>
          <p:cNvSpPr>
            <a:spLocks noGrp="1"/>
          </p:cNvSpPr>
          <p:nvPr>
            <p:ph type="title"/>
          </p:nvPr>
        </p:nvSpPr>
        <p:spPr>
          <a:xfrm>
            <a:off x="107950" y="274638"/>
            <a:ext cx="9036050" cy="6467475"/>
          </a:xfrm>
        </p:spPr>
        <p:txBody>
          <a:bodyPr/>
          <a:lstStyle/>
          <a:p>
            <a:pPr algn="l"/>
            <a:r>
              <a:rPr lang="cs-CZ" b="1" smtClean="0"/>
              <a:t>PRACOVNÍ LIST</a:t>
            </a:r>
            <a:r>
              <a:rPr lang="cs-CZ" smtClean="0"/>
              <a:t/>
            </a:r>
            <a:br>
              <a:rPr lang="cs-CZ" smtClean="0"/>
            </a:br>
            <a:r>
              <a:rPr lang="cs-CZ" smtClean="0"/>
              <a:t/>
            </a:r>
            <a:br>
              <a:rPr lang="cs-CZ" smtClean="0"/>
            </a:br>
            <a:r>
              <a:rPr lang="cs-CZ" smtClean="0"/>
              <a:t>1. překresli obrys Afriky </a:t>
            </a:r>
            <a:br>
              <a:rPr lang="cs-CZ" smtClean="0"/>
            </a:br>
            <a:r>
              <a:rPr lang="cs-CZ" smtClean="0"/>
              <a:t>	(učebnice str.30)</a:t>
            </a:r>
            <a:br>
              <a:rPr lang="cs-CZ" smtClean="0"/>
            </a:br>
            <a:r>
              <a:rPr lang="cs-CZ" smtClean="0"/>
              <a:t>2.vyhledej ve školním atlase (str. 36) 	pojmy uvedené v prezentaci a 	vyznač je do slepé mapy</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12700" y="34925"/>
            <a:ext cx="9131300" cy="6823075"/>
          </a:xfrm>
        </p:spPr>
        <p:txBody>
          <a:bodyPr rtlCol="0">
            <a:normAutofit fontScale="90000"/>
          </a:bodyPr>
          <a:lstStyle/>
          <a:p>
            <a:pPr marL="285750" indent="-285750" algn="l" fontAlgn="auto">
              <a:spcAft>
                <a:spcPts val="0"/>
              </a:spcAft>
              <a:buFont typeface="Arial" pitchFamily="34" charset="0"/>
              <a:buChar char="•"/>
              <a:defRPr/>
            </a:pPr>
            <a:r>
              <a:rPr lang="cs-CZ" sz="1800" dirty="0" smtClean="0"/>
              <a:t/>
            </a:r>
            <a:br>
              <a:rPr lang="cs-CZ" sz="1800" dirty="0" smtClean="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1800" dirty="0" smtClean="0"/>
              <a:t/>
            </a:r>
            <a:br>
              <a:rPr lang="cs-CZ" sz="1800" dirty="0" smtClean="0"/>
            </a:br>
            <a:r>
              <a:rPr lang="cs-CZ" sz="1800" dirty="0"/>
              <a:t/>
            </a:r>
            <a:br>
              <a:rPr lang="cs-CZ" sz="1800" dirty="0"/>
            </a:br>
            <a:r>
              <a:rPr lang="cs-CZ" sz="2000" b="1" dirty="0" smtClean="0"/>
              <a:t>ZDROJ</a:t>
            </a:r>
            <a:r>
              <a:rPr lang="cs-CZ" sz="2000" b="1" dirty="0"/>
              <a:t>:</a:t>
            </a:r>
            <a:r>
              <a:rPr lang="cs-CZ" sz="2000" dirty="0"/>
              <a:t/>
            </a:r>
            <a:br>
              <a:rPr lang="cs-CZ" sz="2000" dirty="0"/>
            </a:br>
            <a:r>
              <a:rPr lang="cs-CZ" sz="2000" dirty="0" smtClean="0"/>
              <a:t>- Vložil uživatel </a:t>
            </a:r>
            <a:r>
              <a:rPr lang="cs-CZ" sz="2000" dirty="0" err="1"/>
              <a:t>Mschlindwein</a:t>
            </a:r>
            <a:r>
              <a:rPr lang="cs-CZ" sz="2000" dirty="0" smtClean="0"/>
              <a:t>.</a:t>
            </a:r>
            <a:r>
              <a:rPr lang="cs-CZ" sz="2000" dirty="0"/>
              <a:t> </a:t>
            </a:r>
            <a:r>
              <a:rPr lang="cs-CZ" sz="2000" i="1" dirty="0"/>
              <a:t>Http://cs.wikipedia.org</a:t>
            </a:r>
            <a:r>
              <a:rPr lang="cs-CZ" sz="2000" dirty="0"/>
              <a:t> [online]. 29. 11. </a:t>
            </a:r>
            <a:r>
              <a:rPr lang="cs-CZ" sz="2000" dirty="0" smtClean="0"/>
              <a:t>2004 </a:t>
            </a:r>
            <a:r>
              <a:rPr lang="cs-CZ" sz="1800" dirty="0" smtClean="0"/>
              <a:t>[cit</a:t>
            </a:r>
            <a:r>
              <a:rPr lang="cs-CZ" sz="1800" dirty="0"/>
              <a:t>. </a:t>
            </a:r>
            <a:r>
              <a:rPr lang="cs-CZ" sz="1800" dirty="0" smtClean="0"/>
              <a:t>2012-05-04]</a:t>
            </a:r>
            <a:r>
              <a:rPr lang="cs-CZ" sz="2000" dirty="0" smtClean="0"/>
              <a:t>. Soubor:Africa.NileMap.01.png</a:t>
            </a:r>
            <a:r>
              <a:rPr lang="cs-CZ" sz="2000" b="1" dirty="0"/>
              <a:t/>
            </a:r>
            <a:br>
              <a:rPr lang="cs-CZ" sz="2000" b="1" dirty="0"/>
            </a:br>
            <a:r>
              <a:rPr lang="cs-CZ" sz="2000" dirty="0" smtClean="0"/>
              <a:t>Dostupné </a:t>
            </a:r>
            <a:r>
              <a:rPr lang="cs-CZ" sz="2000" dirty="0"/>
              <a:t>z WWW: </a:t>
            </a:r>
            <a:r>
              <a:rPr lang="cs-CZ" sz="2000" dirty="0" smtClean="0"/>
              <a:t>&lt;http</a:t>
            </a:r>
            <a:r>
              <a:rPr lang="cs-CZ" sz="2000" dirty="0"/>
              <a:t>://</a:t>
            </a:r>
            <a:r>
              <a:rPr lang="cs-CZ" sz="2000" dirty="0" smtClean="0"/>
              <a:t>cs.wikipedia.org/wiki/Soubor:Africa.NileMap.01.png&gt;.</a:t>
            </a:r>
            <a:r>
              <a:rPr lang="cs-CZ" sz="2000" dirty="0"/>
              <a:t/>
            </a:r>
            <a:br>
              <a:rPr lang="cs-CZ" sz="2000" dirty="0"/>
            </a:br>
            <a:r>
              <a:rPr lang="cs-CZ" sz="2000" dirty="0" smtClean="0"/>
              <a:t>- Vložil uživatel </a:t>
            </a:r>
            <a:r>
              <a:rPr lang="cs-CZ" sz="2000" dirty="0" err="1" smtClean="0"/>
              <a:t>Disdero</a:t>
            </a:r>
            <a:r>
              <a:rPr lang="cs-CZ" sz="2000" dirty="0" smtClean="0"/>
              <a:t>.</a:t>
            </a:r>
            <a:r>
              <a:rPr lang="cs-CZ" sz="2000" dirty="0"/>
              <a:t> </a:t>
            </a:r>
            <a:r>
              <a:rPr lang="cs-CZ" sz="2000" i="1" dirty="0"/>
              <a:t>Http://cs.wikipedia.org</a:t>
            </a:r>
            <a:r>
              <a:rPr lang="cs-CZ" sz="2000" dirty="0"/>
              <a:t> [online]. 6. 5. </a:t>
            </a:r>
            <a:r>
              <a:rPr lang="cs-CZ" sz="2000" dirty="0" smtClean="0"/>
              <a:t>2006 </a:t>
            </a:r>
            <a:r>
              <a:rPr lang="cs-CZ" sz="2000" dirty="0"/>
              <a:t>[cit. 2012-05-04]</a:t>
            </a:r>
            <a:r>
              <a:rPr lang="cs-CZ" sz="2400" dirty="0"/>
              <a:t>. </a:t>
            </a:r>
            <a:r>
              <a:rPr lang="cs-CZ" sz="2400" dirty="0" smtClean="0"/>
              <a:t> </a:t>
            </a:r>
            <a:r>
              <a:rPr lang="cs-CZ" sz="2000" dirty="0" err="1" smtClean="0"/>
              <a:t>Soubor:EternalNile.JPG</a:t>
            </a:r>
            <a:r>
              <a:rPr lang="cs-CZ" sz="2000" dirty="0" smtClean="0"/>
              <a:t>.</a:t>
            </a:r>
            <a:r>
              <a:rPr lang="cs-CZ" sz="2000" b="1" dirty="0" smtClean="0"/>
              <a:t/>
            </a:r>
            <a:br>
              <a:rPr lang="cs-CZ" sz="2000" b="1" dirty="0" smtClean="0"/>
            </a:br>
            <a:r>
              <a:rPr lang="cs-CZ" sz="2000" dirty="0" smtClean="0"/>
              <a:t>Dostupné </a:t>
            </a:r>
            <a:r>
              <a:rPr lang="cs-CZ" sz="2000" dirty="0"/>
              <a:t>z WWW: &lt;http://cs.wikipedia.org/wiki/</a:t>
            </a:r>
            <a:r>
              <a:rPr lang="cs-CZ" sz="2000" dirty="0" err="1"/>
              <a:t>Soubor:EternalNile.JPG</a:t>
            </a:r>
            <a:r>
              <a:rPr lang="cs-CZ" sz="2000" dirty="0" smtClean="0"/>
              <a:t>&gt;.</a:t>
            </a:r>
            <a:r>
              <a:rPr lang="cs-CZ" sz="2000" dirty="0"/>
              <a:t/>
            </a:r>
            <a:br>
              <a:rPr lang="cs-CZ" sz="2000" dirty="0"/>
            </a:br>
            <a:r>
              <a:rPr lang="cs-CZ" sz="2000" dirty="0" smtClean="0"/>
              <a:t>- </a:t>
            </a:r>
            <a:r>
              <a:rPr lang="cs-CZ" sz="2000" dirty="0"/>
              <a:t>Vložil uživatel </a:t>
            </a:r>
            <a:r>
              <a:rPr lang="cs-CZ" sz="2000" dirty="0" smtClean="0"/>
              <a:t> </a:t>
            </a:r>
            <a:r>
              <a:rPr lang="cs-CZ" sz="2000" dirty="0" err="1" smtClean="0"/>
              <a:t>Blueshade</a:t>
            </a:r>
            <a:r>
              <a:rPr lang="cs-CZ" sz="2000" dirty="0" smtClean="0"/>
              <a:t>.</a:t>
            </a:r>
            <a:r>
              <a:rPr lang="cs-CZ" sz="2000" dirty="0"/>
              <a:t> </a:t>
            </a:r>
            <a:r>
              <a:rPr lang="cs-CZ" sz="2000" i="1" dirty="0"/>
              <a:t>Http://cs.wikipedia.org</a:t>
            </a:r>
            <a:r>
              <a:rPr lang="cs-CZ" sz="2000" dirty="0"/>
              <a:t> [online]. 19. 1. 2005, </a:t>
            </a:r>
            <a:r>
              <a:rPr lang="cs-CZ" sz="2000" dirty="0" smtClean="0"/>
              <a:t>12:35[cit</a:t>
            </a:r>
            <a:r>
              <a:rPr lang="cs-CZ" sz="2000" dirty="0"/>
              <a:t>. 2012-05-04]</a:t>
            </a:r>
            <a:r>
              <a:rPr lang="cs-CZ" sz="2400" dirty="0"/>
              <a:t>. </a:t>
            </a:r>
            <a:r>
              <a:rPr lang="cs-CZ" sz="2000" dirty="0" err="1" smtClean="0"/>
              <a:t>Soubor:AswanHighDam</a:t>
            </a:r>
            <a:r>
              <a:rPr lang="cs-CZ" sz="2000" dirty="0" smtClean="0"/>
              <a:t> </a:t>
            </a:r>
            <a:r>
              <a:rPr lang="cs-CZ" sz="2000" dirty="0"/>
              <a:t>Egypt.jpg</a:t>
            </a:r>
            <a:r>
              <a:rPr lang="cs-CZ" sz="2000" b="1" dirty="0"/>
              <a:t/>
            </a:r>
            <a:br>
              <a:rPr lang="cs-CZ" sz="2000" b="1" dirty="0"/>
            </a:br>
            <a:r>
              <a:rPr lang="cs-CZ" sz="2000" dirty="0" smtClean="0"/>
              <a:t>Dostupné </a:t>
            </a:r>
            <a:r>
              <a:rPr lang="cs-CZ" sz="2000" dirty="0"/>
              <a:t>z WWW: &lt; http://cs.wikipedia.org/wiki/Soubor:AswanHighDam_Egypt.jpg </a:t>
            </a:r>
            <a:r>
              <a:rPr lang="cs-CZ" sz="2000" dirty="0" smtClean="0"/>
              <a:t>&gt;.</a:t>
            </a:r>
            <a:r>
              <a:rPr lang="cs-CZ" sz="2000" dirty="0"/>
              <a:t/>
            </a:r>
            <a:br>
              <a:rPr lang="cs-CZ" sz="2000" dirty="0"/>
            </a:br>
            <a:r>
              <a:rPr lang="cs-CZ" sz="2000" dirty="0"/>
              <a:t>- Vložil uživatel </a:t>
            </a:r>
            <a:r>
              <a:rPr lang="cs-CZ" sz="2000" dirty="0" err="1" smtClean="0"/>
              <a:t>DieBuche</a:t>
            </a:r>
            <a:r>
              <a:rPr lang="cs-CZ" sz="2000" dirty="0" smtClean="0"/>
              <a:t> </a:t>
            </a:r>
            <a:r>
              <a:rPr lang="cs-CZ" sz="2000" dirty="0"/>
              <a:t> </a:t>
            </a:r>
            <a:r>
              <a:rPr lang="cs-CZ" sz="2000" i="1" dirty="0"/>
              <a:t>Http://cs.wikipedia.org</a:t>
            </a:r>
            <a:r>
              <a:rPr lang="cs-CZ" sz="2000" dirty="0"/>
              <a:t> [online]. 8. 5. 2010, 22:23 [cit. 2012-05-04]</a:t>
            </a:r>
            <a:r>
              <a:rPr lang="cs-CZ" sz="2400" dirty="0"/>
              <a:t>. </a:t>
            </a:r>
            <a:r>
              <a:rPr lang="cs-CZ" sz="2000" dirty="0" err="1" smtClean="0"/>
              <a:t>Soubor:Niloblanco.jpg</a:t>
            </a:r>
            <a:r>
              <a:rPr lang="cs-CZ" sz="2000" b="1" dirty="0"/>
              <a:t/>
            </a:r>
            <a:br>
              <a:rPr lang="cs-CZ" sz="2000" b="1" dirty="0"/>
            </a:br>
            <a:r>
              <a:rPr lang="cs-CZ" sz="2000" dirty="0" smtClean="0"/>
              <a:t>Dostupné </a:t>
            </a:r>
            <a:r>
              <a:rPr lang="cs-CZ" sz="2000" dirty="0"/>
              <a:t>z WWW: &lt; http://cs.wikipedia.org/wiki/Soubor:Niloblanco.jpg </a:t>
            </a:r>
            <a:r>
              <a:rPr lang="cs-CZ" sz="2000" dirty="0" smtClean="0"/>
              <a:t>&gt;.</a:t>
            </a:r>
            <a:r>
              <a:rPr lang="cs-CZ" sz="2000" dirty="0"/>
              <a:t/>
            </a:r>
            <a:br>
              <a:rPr lang="cs-CZ" sz="2000" dirty="0"/>
            </a:br>
            <a:r>
              <a:rPr lang="cs-CZ" sz="2000" dirty="0"/>
              <a:t>- Vložil uživatel </a:t>
            </a:r>
            <a:r>
              <a:rPr lang="cs-CZ" sz="2000" dirty="0" smtClean="0"/>
              <a:t>Ondřej </a:t>
            </a:r>
            <a:r>
              <a:rPr lang="cs-CZ" sz="2000" dirty="0"/>
              <a:t>Žváček. </a:t>
            </a:r>
            <a:r>
              <a:rPr lang="cs-CZ" sz="2000" i="1" dirty="0"/>
              <a:t>Http://cs.wikipedia.org</a:t>
            </a:r>
            <a:r>
              <a:rPr lang="cs-CZ" sz="2000" dirty="0"/>
              <a:t> [online]. </a:t>
            </a:r>
            <a:r>
              <a:rPr lang="cs-CZ" sz="2000" dirty="0" smtClean="0"/>
              <a:t>21</a:t>
            </a:r>
            <a:r>
              <a:rPr lang="cs-CZ" sz="2000" dirty="0"/>
              <a:t>. 2. 2009, 10:37 [cit. 2012-05-04]</a:t>
            </a:r>
            <a:r>
              <a:rPr lang="cs-CZ" sz="2400" dirty="0"/>
              <a:t>.</a:t>
            </a:r>
            <a:r>
              <a:rPr lang="cs-CZ" sz="2000" dirty="0" smtClean="0"/>
              <a:t> </a:t>
            </a:r>
            <a:r>
              <a:rPr lang="cs-CZ" sz="2000" dirty="0" err="1"/>
              <a:t>Soubor:Blue</a:t>
            </a:r>
            <a:r>
              <a:rPr lang="cs-CZ" sz="2000" dirty="0"/>
              <a:t> </a:t>
            </a:r>
            <a:r>
              <a:rPr lang="cs-CZ" sz="2000" dirty="0" smtClean="0"/>
              <a:t>Nile.jpg</a:t>
            </a:r>
            <a:r>
              <a:rPr lang="cs-CZ" sz="2000" b="1" dirty="0" smtClean="0"/>
              <a:t/>
            </a:r>
            <a:br>
              <a:rPr lang="cs-CZ" sz="2000" b="1" dirty="0" smtClean="0"/>
            </a:br>
            <a:r>
              <a:rPr lang="cs-CZ" sz="2000" dirty="0" smtClean="0"/>
              <a:t>Dostupné </a:t>
            </a:r>
            <a:r>
              <a:rPr lang="cs-CZ" sz="2000" dirty="0"/>
              <a:t>z WWW: &lt; http://cs.wikipedia.org/wiki/Soubor:Blue_Nile.jpg </a:t>
            </a:r>
            <a:r>
              <a:rPr lang="cs-CZ" sz="2000" dirty="0" smtClean="0"/>
              <a:t>&gt;.</a:t>
            </a:r>
            <a:br>
              <a:rPr lang="cs-CZ" sz="2000" dirty="0" smtClean="0"/>
            </a:br>
            <a:r>
              <a:rPr lang="cs-CZ" sz="2000" dirty="0" smtClean="0"/>
              <a:t>- </a:t>
            </a:r>
            <a:r>
              <a:rPr lang="cs-CZ" sz="2000" dirty="0"/>
              <a:t>Vložil uživatel  </a:t>
            </a:r>
            <a:r>
              <a:rPr lang="cs-CZ" sz="2000" dirty="0" err="1"/>
              <a:t>V</a:t>
            </a:r>
            <a:r>
              <a:rPr lang="cs-CZ" sz="2000" dirty="0" err="1" smtClean="0"/>
              <a:t>berger</a:t>
            </a:r>
            <a:r>
              <a:rPr lang="cs-CZ" sz="2000" dirty="0" smtClean="0"/>
              <a:t>.</a:t>
            </a:r>
            <a:r>
              <a:rPr lang="cs-CZ" sz="2000" dirty="0"/>
              <a:t> </a:t>
            </a:r>
            <a:r>
              <a:rPr lang="cs-CZ" sz="2000" i="1" dirty="0"/>
              <a:t>Http://cs.wikipedia.org</a:t>
            </a:r>
            <a:r>
              <a:rPr lang="cs-CZ" sz="2000" dirty="0"/>
              <a:t> [online]. 18. 8. 2006, 06:06 [cit. 2012-05-04]</a:t>
            </a:r>
            <a:r>
              <a:rPr lang="cs-CZ" sz="2400" dirty="0"/>
              <a:t>. </a:t>
            </a:r>
            <a:r>
              <a:rPr lang="cs-CZ" sz="2000" dirty="0" err="1" smtClean="0"/>
              <a:t>Soubor:Congo</a:t>
            </a:r>
            <a:r>
              <a:rPr lang="cs-CZ" sz="2000" dirty="0" smtClean="0"/>
              <a:t> maluku.jpg</a:t>
            </a:r>
            <a:r>
              <a:rPr lang="cs-CZ" sz="2000" b="1" dirty="0"/>
              <a:t/>
            </a:r>
            <a:br>
              <a:rPr lang="cs-CZ" sz="2000" b="1" dirty="0"/>
            </a:br>
            <a:r>
              <a:rPr lang="cs-CZ" sz="2000" dirty="0"/>
              <a:t>Dostupné z WWW: &lt; http://cs.wikipedia.org/wiki/</a:t>
            </a:r>
            <a:r>
              <a:rPr lang="cs-CZ" sz="2000" dirty="0" err="1"/>
              <a:t>Soubor:Congo_maluku.jpg</a:t>
            </a:r>
            <a:r>
              <a:rPr lang="cs-CZ" sz="2000" dirty="0"/>
              <a:t>&gt;.</a:t>
            </a:r>
            <a:r>
              <a:rPr lang="cs-CZ" sz="1800" dirty="0"/>
              <a:t/>
            </a:r>
            <a:br>
              <a:rPr lang="cs-CZ" sz="1800" dirty="0"/>
            </a:br>
            <a:r>
              <a:rPr lang="cs-CZ" sz="1800" b="1" dirty="0"/>
              <a:t/>
            </a:r>
            <a:br>
              <a:rPr lang="cs-CZ" sz="1800" b="1" dirty="0"/>
            </a:br>
            <a:r>
              <a:rPr lang="cs-CZ" dirty="0"/>
              <a:t/>
            </a:r>
            <a:br>
              <a:rPr lang="cs-CZ" dirty="0"/>
            </a:br>
            <a:r>
              <a:rPr lang="cs-CZ" dirty="0"/>
              <a:t/>
            </a:r>
            <a:br>
              <a:rPr lang="cs-CZ" dirty="0"/>
            </a:br>
            <a:r>
              <a:rPr lang="cs-CZ" dirty="0"/>
              <a:t/>
            </a:r>
            <a:br>
              <a:rPr lang="cs-CZ" dirty="0"/>
            </a:br>
            <a:r>
              <a:rPr lang="cs-CZ" dirty="0"/>
              <a:t/>
            </a:r>
            <a:br>
              <a:rPr lang="cs-CZ" dirty="0"/>
            </a:br>
            <a:r>
              <a:rPr lang="cs-CZ" dirty="0"/>
              <a:t/>
            </a:r>
            <a:br>
              <a:rPr lang="cs-CZ" dirty="0"/>
            </a:br>
            <a:r>
              <a:rPr lang="cs-CZ" dirty="0"/>
              <a:t/>
            </a:r>
            <a:br>
              <a:rPr lang="cs-CZ" dirty="0"/>
            </a:br>
            <a:endParaRPr lang="cs-CZ"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Obdélník 1"/>
          <p:cNvSpPr>
            <a:spLocks noChangeArrowheads="1"/>
          </p:cNvSpPr>
          <p:nvPr/>
        </p:nvSpPr>
        <p:spPr bwMode="auto">
          <a:xfrm>
            <a:off x="28575" y="11113"/>
            <a:ext cx="9036050" cy="7756525"/>
          </a:xfrm>
          <a:prstGeom prst="rect">
            <a:avLst/>
          </a:prstGeom>
          <a:noFill/>
          <a:ln w="9525">
            <a:noFill/>
            <a:miter lim="800000"/>
            <a:headEnd/>
            <a:tailEnd/>
          </a:ln>
        </p:spPr>
        <p:txBody>
          <a:bodyPr>
            <a:spAutoFit/>
          </a:bodyPr>
          <a:lstStyle/>
          <a:p>
            <a:r>
              <a:rPr lang="cs-CZ">
                <a:latin typeface="Calibri" pitchFamily="34" charset="0"/>
              </a:rPr>
              <a:t/>
            </a:r>
            <a:br>
              <a:rPr lang="cs-CZ">
                <a:latin typeface="Calibri" pitchFamily="34" charset="0"/>
              </a:rPr>
            </a:br>
            <a:r>
              <a:rPr lang="cs-CZ">
                <a:latin typeface="Calibri" pitchFamily="34" charset="0"/>
              </a:rPr>
              <a:t>- Vložil uživatel Guaka  </a:t>
            </a:r>
            <a:r>
              <a:rPr lang="cs-CZ" i="1">
                <a:latin typeface="Calibri" pitchFamily="34" charset="0"/>
              </a:rPr>
              <a:t>Http://cs.wikipedia.org</a:t>
            </a:r>
            <a:r>
              <a:rPr lang="cs-CZ">
                <a:latin typeface="Calibri" pitchFamily="34" charset="0"/>
              </a:rPr>
              <a:t> [online]. 17. 6. 2005, 20:06 [cit. 2012-05-04]</a:t>
            </a:r>
            <a:r>
              <a:rPr lang="cs-CZ" sz="2000">
                <a:latin typeface="Calibri" pitchFamily="34" charset="0"/>
              </a:rPr>
              <a:t>. </a:t>
            </a:r>
            <a:r>
              <a:rPr lang="cs-CZ">
                <a:latin typeface="Calibri" pitchFamily="34" charset="0"/>
              </a:rPr>
              <a:t>Soubor:Niger river at Koulikoro.jpg </a:t>
            </a:r>
            <a:r>
              <a:rPr lang="cs-CZ" b="1">
                <a:latin typeface="Calibri" pitchFamily="34" charset="0"/>
              </a:rPr>
              <a:t/>
            </a:r>
            <a:br>
              <a:rPr lang="cs-CZ" b="1">
                <a:latin typeface="Calibri" pitchFamily="34" charset="0"/>
              </a:rPr>
            </a:br>
            <a:r>
              <a:rPr lang="cs-CZ">
                <a:latin typeface="Calibri" pitchFamily="34" charset="0"/>
              </a:rPr>
              <a:t>Dostupné z WWW: &lt; http://cs.wikipedia.org/wiki/Soubor:Niger_river_at_Koulikoro.jpg&gt;.</a:t>
            </a:r>
            <a:br>
              <a:rPr lang="cs-CZ">
                <a:latin typeface="Calibri" pitchFamily="34" charset="0"/>
              </a:rPr>
            </a:br>
            <a:r>
              <a:rPr lang="cs-CZ">
                <a:latin typeface="Calibri" pitchFamily="34" charset="0"/>
              </a:rPr>
              <a:t>- Vložil uživatel  Tomia. </a:t>
            </a:r>
            <a:r>
              <a:rPr lang="cs-CZ" i="1">
                <a:latin typeface="Calibri" pitchFamily="34" charset="0"/>
              </a:rPr>
              <a:t>Http://cs.wikipedia.org</a:t>
            </a:r>
            <a:r>
              <a:rPr lang="cs-CZ">
                <a:latin typeface="Calibri" pitchFamily="34" charset="0"/>
              </a:rPr>
              <a:t> [online]. 2. 1. 2008, 14:50 [cit. 2012-05-04]</a:t>
            </a:r>
            <a:r>
              <a:rPr lang="cs-CZ" sz="2000">
                <a:latin typeface="Calibri" pitchFamily="34" charset="0"/>
              </a:rPr>
              <a:t>. </a:t>
            </a:r>
            <a:r>
              <a:rPr lang="cs-CZ">
                <a:latin typeface="Calibri" pitchFamily="34" charset="0"/>
              </a:rPr>
              <a:t>Soubor:Zambezi River near Zambezi Town.jpg .</a:t>
            </a:r>
            <a:r>
              <a:rPr lang="cs-CZ" sz="1600">
                <a:latin typeface="Calibri" pitchFamily="34" charset="0"/>
              </a:rPr>
              <a:t/>
            </a:r>
            <a:br>
              <a:rPr lang="cs-CZ" sz="1600">
                <a:latin typeface="Calibri" pitchFamily="34" charset="0"/>
              </a:rPr>
            </a:br>
            <a:r>
              <a:rPr lang="cs-CZ">
                <a:latin typeface="Calibri" pitchFamily="34" charset="0"/>
              </a:rPr>
              <a:t>Dostupné z WWW: &lt; http://cs.wikipedia.org/wiki/Soubor:Zambezi_River_near_Zambezi_Town.jpg&gt;.</a:t>
            </a:r>
            <a:br>
              <a:rPr lang="cs-CZ">
                <a:latin typeface="Calibri" pitchFamily="34" charset="0"/>
              </a:rPr>
            </a:br>
            <a:r>
              <a:rPr lang="cs-CZ">
                <a:latin typeface="Calibri" pitchFamily="34" charset="0"/>
              </a:rPr>
              <a:t>- Vložil uživatel Botev. Http://cs.wikipedia.org [online]. 17. 8. 2007, 22:28 [cit. 2012-05-04]</a:t>
            </a:r>
            <a:r>
              <a:rPr lang="cs-CZ" sz="2000">
                <a:latin typeface="Calibri" pitchFamily="34" charset="0"/>
              </a:rPr>
              <a:t>.</a:t>
            </a:r>
            <a:r>
              <a:rPr lang="cs-CZ">
                <a:latin typeface="Calibri" pitchFamily="34" charset="0"/>
              </a:rPr>
              <a:t> Soubor:Victoria Falls Zambezi.jpg</a:t>
            </a:r>
            <a:br>
              <a:rPr lang="cs-CZ">
                <a:latin typeface="Calibri" pitchFamily="34" charset="0"/>
              </a:rPr>
            </a:br>
            <a:r>
              <a:rPr lang="cs-CZ">
                <a:latin typeface="Calibri" pitchFamily="34" charset="0"/>
              </a:rPr>
              <a:t>. Dostupné z WWW: &lt; http://cs.wikipedia.org/wiki/Soubor:Victoria_Falls_Zambezi.jpg &gt;</a:t>
            </a:r>
            <a:br>
              <a:rPr lang="cs-CZ">
                <a:latin typeface="Calibri" pitchFamily="34" charset="0"/>
              </a:rPr>
            </a:br>
            <a:r>
              <a:rPr lang="cs-CZ">
                <a:latin typeface="Calibri" pitchFamily="34" charset="0"/>
              </a:rPr>
              <a:t>- Vložil uživatel Ulamm. Http://cs.wikipedia.org [online]. </a:t>
            </a:r>
            <a:r>
              <a:rPr lang="pl-PL">
                <a:latin typeface="Calibri" pitchFamily="34" charset="0"/>
              </a:rPr>
              <a:t>30. 11. 2007, 22:47 </a:t>
            </a:r>
            <a:r>
              <a:rPr lang="cs-CZ">
                <a:latin typeface="Calibri" pitchFamily="34" charset="0"/>
              </a:rPr>
              <a:t>[cit. 2012-05-04]</a:t>
            </a:r>
            <a:r>
              <a:rPr lang="cs-CZ" sz="2000">
                <a:latin typeface="Calibri" pitchFamily="34" charset="0"/>
              </a:rPr>
              <a:t>. </a:t>
            </a:r>
            <a:r>
              <a:rPr lang="cs-CZ">
                <a:latin typeface="Calibri" pitchFamily="34" charset="0"/>
              </a:rPr>
              <a:t>Soubor:Kariba dam.jpg.</a:t>
            </a:r>
            <a:br>
              <a:rPr lang="cs-CZ">
                <a:latin typeface="Calibri" pitchFamily="34" charset="0"/>
              </a:rPr>
            </a:br>
            <a:r>
              <a:rPr lang="cs-CZ">
                <a:latin typeface="Calibri" pitchFamily="34" charset="0"/>
              </a:rPr>
              <a:t>Dostupné z WWW: &lt; http://cs.wikipedia.org/wiki/Soubor:Kariba_dam.jpg&gt;.</a:t>
            </a:r>
            <a:br>
              <a:rPr lang="cs-CZ">
                <a:latin typeface="Calibri" pitchFamily="34" charset="0"/>
              </a:rPr>
            </a:br>
            <a:r>
              <a:rPr lang="cs-CZ">
                <a:latin typeface="Calibri" pitchFamily="34" charset="0"/>
              </a:rPr>
              <a:t>- Vložil uživatel Sing. Http://cs.wikipedia.org [online]..21. 2. 2007, 22:30 [cit. 2012-05-04]</a:t>
            </a:r>
            <a:r>
              <a:rPr lang="cs-CZ" sz="2000">
                <a:latin typeface="Calibri" pitchFamily="34" charset="0"/>
              </a:rPr>
              <a:t>. </a:t>
            </a:r>
            <a:r>
              <a:rPr lang="cs-CZ">
                <a:latin typeface="Calibri" pitchFamily="34" charset="0"/>
              </a:rPr>
              <a:t>Soubor:Rift.svg</a:t>
            </a:r>
            <a:br>
              <a:rPr lang="cs-CZ">
                <a:latin typeface="Calibri" pitchFamily="34" charset="0"/>
              </a:rPr>
            </a:br>
            <a:r>
              <a:rPr lang="cs-CZ">
                <a:latin typeface="Calibri" pitchFamily="34" charset="0"/>
              </a:rPr>
              <a:t>. Dostupné z WWW: &lt; http://cs.wikipedia.org/wiki/Soubor:Rift.svg&gt;.</a:t>
            </a:r>
          </a:p>
          <a:p>
            <a:r>
              <a:rPr lang="cs-CZ">
                <a:latin typeface="Calibri" pitchFamily="34" charset="0"/>
              </a:rPr>
              <a:t>- Vložil uživatel Saperaud. Http://cs.wikipedia.org [online]. 16. 9. 2005, 07:50 [cit. 2012-05-04]</a:t>
            </a:r>
            <a:r>
              <a:rPr lang="cs-CZ" sz="2000">
                <a:latin typeface="Calibri" pitchFamily="34" charset="0"/>
              </a:rPr>
              <a:t>. </a:t>
            </a:r>
            <a:r>
              <a:rPr lang="cs-CZ">
                <a:latin typeface="Calibri" pitchFamily="34" charset="0"/>
              </a:rPr>
              <a:t>Soubor:Fisherman on Lake Tanganyika.jpg  Dostupné z WWW: &lt;http://cs.wikipedia.org/wiki/Soubor:Fisherman_on_Lake_Tanganyika.jpg &gt;.</a:t>
            </a:r>
            <a:br>
              <a:rPr lang="cs-CZ">
                <a:latin typeface="Calibri" pitchFamily="34" charset="0"/>
              </a:rPr>
            </a:br>
            <a:endParaRPr lang="cs-CZ">
              <a:latin typeface="Calibri" pitchFamily="34" charset="0"/>
            </a:endParaRPr>
          </a:p>
          <a:p>
            <a:endParaRPr lang="cs-CZ">
              <a:latin typeface="Calibri" pitchFamily="34" charset="0"/>
            </a:endParaRPr>
          </a:p>
          <a:p>
            <a:endParaRPr lang="cs-CZ">
              <a:latin typeface="Calibri" pitchFamily="34" charset="0"/>
            </a:endParaRPr>
          </a:p>
          <a:p>
            <a:endParaRPr lang="cs-CZ">
              <a:latin typeface="Calibri" pitchFamily="34" charset="0"/>
            </a:endParaRPr>
          </a:p>
          <a:p>
            <a:endParaRPr lang="cs-CZ">
              <a:latin typeface="Calibri" pitchFamily="34" charset="0"/>
            </a:endParaRPr>
          </a:p>
          <a:p>
            <a:endParaRPr lang="cs-CZ">
              <a:latin typeface="Calibri"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Nadpis 1"/>
          <p:cNvSpPr>
            <a:spLocks noGrp="1"/>
          </p:cNvSpPr>
          <p:nvPr>
            <p:ph type="title"/>
          </p:nvPr>
        </p:nvSpPr>
        <p:spPr>
          <a:xfrm>
            <a:off x="395288" y="333375"/>
            <a:ext cx="8229600" cy="2879725"/>
          </a:xfrm>
        </p:spPr>
        <p:txBody>
          <a:bodyPr/>
          <a:lstStyle/>
          <a:p>
            <a:pPr algn="l"/>
            <a:r>
              <a:rPr lang="cs-CZ" sz="2000" smtClean="0"/>
              <a:t>- HOLEČEK Milan, JANSKÝ Bohumír a kolektiv. ZEMĚPIS SVĚTA 1 </a:t>
            </a:r>
            <a:br>
              <a:rPr lang="cs-CZ" sz="2000" smtClean="0"/>
            </a:br>
            <a:r>
              <a:rPr lang="cs-CZ" sz="2000" smtClean="0"/>
              <a:t>(UČEBNICE ZEMĚPISU PRO ZÁKLADNÍ ŠKOLY A VÍCELETÁ GYMNÁZIA)</a:t>
            </a:r>
            <a:br>
              <a:rPr lang="cs-CZ" sz="2000" smtClean="0"/>
            </a:br>
            <a:r>
              <a:rPr lang="cs-CZ" sz="2000" smtClean="0"/>
              <a:t> Vydalo Nakladatelství České geografické společnosti ,s.r.o.,</a:t>
            </a:r>
            <a:br>
              <a:rPr lang="cs-CZ" sz="2000" smtClean="0"/>
            </a:br>
            <a:r>
              <a:rPr lang="cs-CZ" sz="2000" smtClean="0"/>
              <a:t>Ostrovní 30, Praha 1, 2006. ISBN 80-86034-61-5. Mapa str. 30.</a:t>
            </a:r>
            <a:br>
              <a:rPr lang="cs-CZ" sz="2000" smtClean="0"/>
            </a:br>
            <a:r>
              <a:rPr lang="cs-CZ" sz="2000" smtClean="0"/>
              <a:t>- ŠKOLNÍ ATLAS SVĚTA. Vydala Kartografie Praha, a.s. 1998.</a:t>
            </a:r>
            <a:br>
              <a:rPr lang="cs-CZ" sz="2000" smtClean="0"/>
            </a:br>
            <a:r>
              <a:rPr lang="cs-CZ" sz="2000" smtClean="0"/>
              <a:t> ISBN 80-7011-582-3. Strana 36.</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539</TotalTime>
  <Words>740</Words>
  <Application>Microsoft Office PowerPoint</Application>
  <PresentationFormat>On-screen Show (4:3)</PresentationFormat>
  <Paragraphs>22</Paragraphs>
  <Slides>18</Slides>
  <Notes>0</Notes>
  <HiddenSlides>0</HiddenSlides>
  <MMClips>0</MMClips>
  <ScaleCrop>false</ScaleCrop>
  <HeadingPairs>
    <vt:vector size="8" baseType="variant">
      <vt:variant>
        <vt:lpstr>Použitá písma</vt:lpstr>
      </vt:variant>
      <vt:variant>
        <vt:i4>2</vt:i4>
      </vt:variant>
      <vt:variant>
        <vt:lpstr>Šablona návrhu</vt:lpstr>
      </vt:variant>
      <vt:variant>
        <vt:i4>1</vt:i4>
      </vt:variant>
      <vt:variant>
        <vt:lpstr>Vložené servery OLE</vt:lpstr>
      </vt:variant>
      <vt:variant>
        <vt:i4>1</vt:i4>
      </vt:variant>
      <vt:variant>
        <vt:lpstr>Nadpisy snímků</vt:lpstr>
      </vt:variant>
      <vt:variant>
        <vt:i4>18</vt:i4>
      </vt:variant>
    </vt:vector>
  </HeadingPairs>
  <TitlesOfParts>
    <vt:vector size="22" baseType="lpstr">
      <vt:lpstr>Calibri</vt:lpstr>
      <vt:lpstr>Arial</vt:lpstr>
      <vt:lpstr>Motiv systému Office</vt:lpstr>
      <vt:lpstr>Prezentace</vt:lpstr>
      <vt:lpstr>Snímek 1</vt:lpstr>
      <vt:lpstr>ANOTACE  a) PRÁCE JE URČENA PRO ŽÁKY 6. ROČNÍKU  B) TÉMA :  AFRIKA – vodstvo  C) CÍL UČEBNÍHO MATERIÁLU : Žáci se seznámí s vodstvem Afriky  D) POMŮCKY : pracovní list, školní atlas světa, učebnice zeměpis světa 1, obrysová mapa Afriky, psací potřeby  E) KLÍČOVÁ SLOVA : názvy řek a jezer, příkopová propadlina  F) PILOTÁŽ: pomocí školního atlasu (str. 36) žáci vyhledávali a do obrysu Afriky (překreslili z učebnice str. 30) vyznačili pojmy, se kterými byli prezentací seznámeni.</vt:lpstr>
      <vt:lpstr>Nil je druhá nejdelší řeka na světě, protéká východní Afrikou z jihu na sever v délce 6 671 km. Povodí řeky má rozlohu asi 915 000 km². Nil a především jeho pravidelné záplavové cykly přinášející úrodné nánosy daly vzniknout staroegyptské civilizaci. </vt:lpstr>
      <vt:lpstr>RYBÁŘ NA NILU</vt:lpstr>
      <vt:lpstr>ASUÁNSKÁ PŘEHRADA</vt:lpstr>
      <vt:lpstr>Bílý Nil od Viktoriina jezera  Viktoriin Nil, Albertův Nil, Horský Nil a Bílý Nil do svého soutoku s Modrým Nilem (u Chartúmu) urazí trasu délky 3700 km.  Bílý Nil přítokem Sobat  takřka dvojnásobně zvětšuje svůj průtok. Právě tento přítok přináší do Nilu při velké vodě mnoho pevných částic, jež dávají vodě bílou barvu a řece jméno. </vt:lpstr>
      <vt:lpstr>Modrý Nil protéká Etiopií a Súdánem. Jeho délka je 1600 km. Výtok řeky z jezera Tana.</vt:lpstr>
      <vt:lpstr>Kongo je nejvodnatější řeka v Africe a druhá nejvodnatější na Zemi po Amazonce. Co se týká délky, je se svými 4 667 km druhá nejdelší (po Nilu). Její povodí je v Africe největší a je druhým největším říčním povodím na světě (opět po Amazonce).  Má rozlohu 3 680 000 km² a leží převážně v Konžské pánvi a  okolních hornatinách.</vt:lpstr>
      <vt:lpstr>Niger je řeka v Západní Africe. Je to třetí největší řeka toho kontinentu.</vt:lpstr>
      <vt:lpstr>Zambezi je řeka dlouhá 2660 km.   Povodí má rozlohu 1 330 000 km². Je čtvrtou nejdelší africkou řekou a nejdelší řekou, která vtéká do Indického oceánu.</vt:lpstr>
      <vt:lpstr>Viktoriiny vodopády  jsou jedny z největších vodopádů na světě. Nacházejí se v jižní Africe na řece Zambezi na hranicích mezi Zambií a Zimbabwe. Šířka vodopádu je 1800 m. Voda padá dolů z útesu vysokého 120 m do úzkého (130 m) a hlubokého (140 m) kaňonu v čediči.</vt:lpstr>
      <vt:lpstr>PŘEHRADNÍ NÁDRŽ KARIBA  NA ŘECE ZAMBEZI</vt:lpstr>
      <vt:lpstr>           Viktoriino jezero a průběh      Východoafrického zlomového pásma</vt:lpstr>
      <vt:lpstr>JEZERO TANGANIKA JE NEJHLUBŠÍ A 2. NEJVĚTŠÍ (34 000 km²) V AFRICE</vt:lpstr>
      <vt:lpstr>PRACOVNÍ LIST  1. překresli obrys Afriky   (učebnice str.30) 2.vyhledej ve školním atlase (str. 36)  pojmy uvedené v prezentaci a  vyznač je do slepé mapy</vt:lpstr>
      <vt:lpstr>                 ZDROJ: - Vložil uživatel Mschlindwein. Http://cs.wikipedia.org [online]. 29. 11. 2004 [cit. 2012-05-04]. Soubor:Africa.NileMap.01.png Dostupné z WWW: &lt;http://cs.wikipedia.org/wiki/Soubor:Africa.NileMap.01.png&gt;. - Vložil uživatel Disdero. Http://cs.wikipedia.org [online]. 6. 5. 2006 [cit. 2012-05-04].  Soubor:EternalNile.JPG. Dostupné z WWW: &lt;http://cs.wikipedia.org/wiki/Soubor:EternalNile.JPG&gt;. - Vložil uživatel  Blueshade. Http://cs.wikipedia.org [online]. 19. 1. 2005, 12:35[cit. 2012-05-04]. Soubor:AswanHighDam Egypt.jpg Dostupné z WWW: &lt; http://cs.wikipedia.org/wiki/Soubor:AswanHighDam_Egypt.jpg &gt;. - Vložil uživatel DieBuche  Http://cs.wikipedia.org [online]. 8. 5. 2010, 22:23 [cit. 2012-05-04]. Soubor:Niloblanco.jpg Dostupné z WWW: &lt; http://cs.wikipedia.org/wiki/Soubor:Niloblanco.jpg &gt;. - Vložil uživatel Ondřej Žváček. Http://cs.wikipedia.org [online]. 21. 2. 2009, 10:37 [cit. 2012-05-04]. Soubor:Blue Nile.jpg Dostupné z WWW: &lt; http://cs.wikipedia.org/wiki/Soubor:Blue_Nile.jpg &gt;. - Vložil uživatel  Vberger. Http://cs.wikipedia.org [online]. 18. 8. 2006, 06:06 [cit. 2012-05-04]. Soubor:Congo maluku.jpg Dostupné z WWW: &lt; http://cs.wikipedia.org/wiki/Soubor:Congo_maluku.jpg&gt;.        </vt:lpstr>
      <vt:lpstr>Snímek 17</vt:lpstr>
      <vt:lpstr>- HOLEČEK Milan, JANSKÝ Bohumír a kolektiv. ZEMĚPIS SVĚTA 1  (UČEBNICE ZEMĚPISU PRO ZÁKLADNÍ ŠKOLY A VÍCELETÁ GYMNÁZIA)  Vydalo Nakladatelství České geografické společnosti ,s.r.o., Ostrovní 30, Praha 1, 2006. ISBN 80-86034-61-5. Mapa str. 30. - ŠKOLNÍ ATLAS SVĚTA. Vydala Kartografie Praha, a.s. 1998.  ISBN 80-7011-582-3. Strana 36.</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ZS SLOVAN</dc:creator>
  <cp:lastModifiedBy>DUM</cp:lastModifiedBy>
  <cp:revision>34</cp:revision>
  <dcterms:created xsi:type="dcterms:W3CDTF">2012-05-04T06:57:16Z</dcterms:created>
  <dcterms:modified xsi:type="dcterms:W3CDTF">2013-09-20T16:32:05Z</dcterms:modified>
</cp:coreProperties>
</file>