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3" r:id="rId7"/>
    <p:sldId id="266" r:id="rId8"/>
    <p:sldId id="264" r:id="rId9"/>
    <p:sldId id="267" r:id="rId10"/>
    <p:sldId id="268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59" r:id="rId19"/>
    <p:sldId id="265" r:id="rId20"/>
    <p:sldId id="27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09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609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449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107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097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095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819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433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010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735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53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BFB16-B711-4685-8DF4-6ACEFF97932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90025-87BD-4DC3-94B0-4FEDF36215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44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oravian-Silesian_Beskids_(CZE)_from_Kun%C4%8Dice_pod_Ond%C5%99ejn%C3%ADkem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6234319"/>
              </p:ext>
            </p:extLst>
          </p:nvPr>
        </p:nvGraphicFramePr>
        <p:xfrm>
          <a:off x="60134" y="71038"/>
          <a:ext cx="9050330" cy="678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Prezentace" r:id="rId4" imgW="3387836" imgH="2540606" progId="PowerPoint.Show.12">
                  <p:embed/>
                </p:oleObj>
              </mc:Choice>
              <mc:Fallback>
                <p:oleObj name="Prezentace" r:id="rId4" imgW="3387836" imgH="2540606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134" y="71038"/>
                        <a:ext cx="9050330" cy="6786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742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705178"/>
            <a:ext cx="892899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ANOTACE 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a) PRÁCE JE URČENA </a:t>
            </a:r>
            <a:r>
              <a:rPr lang="cs-CZ" dirty="0" smtClean="0"/>
              <a:t>pro žáky 9. ročníku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b) TÉMA : </a:t>
            </a:r>
            <a:r>
              <a:rPr lang="cs-CZ" dirty="0" smtClean="0"/>
              <a:t>MORAVSKOSLEZSKÝ KRAJ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c) CÍL : </a:t>
            </a:r>
            <a:r>
              <a:rPr lang="cs-CZ" dirty="0" smtClean="0"/>
              <a:t>prohloubení znalostí o Moravskoslezském kraji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d) POMŮCKY : </a:t>
            </a:r>
            <a:r>
              <a:rPr lang="cs-CZ" dirty="0" smtClean="0"/>
              <a:t>školní atlas ČR, učebnice Zeměpis 2- Česká republika, 	pracovní list, </a:t>
            </a:r>
          </a:p>
          <a:p>
            <a:r>
              <a:rPr lang="cs-CZ" dirty="0"/>
              <a:t>	 </a:t>
            </a:r>
            <a:r>
              <a:rPr lang="cs-CZ" dirty="0" smtClean="0"/>
              <a:t>         psací potřeby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e) KLÍČOVÁ SLOVA : </a:t>
            </a:r>
            <a:r>
              <a:rPr lang="cs-CZ" dirty="0" smtClean="0"/>
              <a:t>názvy měst, historických památek a přírodních </a:t>
            </a:r>
            <a:r>
              <a:rPr lang="cs-CZ" dirty="0" smtClean="0"/>
              <a:t>zajímavostí</a:t>
            </a:r>
            <a:r>
              <a:rPr lang="cs-CZ" dirty="0" smtClean="0">
                <a:solidFill>
                  <a:schemeClr val="tx2"/>
                </a:solidFill>
              </a:rPr>
              <a:t/>
            </a:r>
            <a:br>
              <a:rPr lang="cs-CZ" dirty="0" smtClean="0">
                <a:solidFill>
                  <a:schemeClr val="tx2"/>
                </a:solidFill>
              </a:rPr>
            </a:br>
            <a:r>
              <a:rPr lang="cs-CZ" dirty="0" smtClean="0">
                <a:solidFill>
                  <a:schemeClr val="tx2"/>
                </a:solidFill>
              </a:rPr>
              <a:t/>
            </a:r>
            <a:br>
              <a:rPr lang="cs-CZ" dirty="0" smtClean="0">
                <a:solidFill>
                  <a:schemeClr val="tx2"/>
                </a:solidFill>
              </a:rPr>
            </a:br>
            <a:r>
              <a:rPr lang="cs-CZ" b="1" dirty="0" smtClean="0"/>
              <a:t>f) PILOTÁŽ: </a:t>
            </a:r>
            <a:r>
              <a:rPr lang="cs-CZ" dirty="0" smtClean="0"/>
              <a:t>žáci se seznámili se zajímavými místy a  historickými památkami</a:t>
            </a:r>
            <a:br>
              <a:rPr lang="cs-CZ" dirty="0" smtClean="0"/>
            </a:br>
            <a:r>
              <a:rPr lang="cs-CZ" dirty="0" smtClean="0"/>
              <a:t>	    Moravskoslezského kraje.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674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619991"/>
            <a:ext cx="475297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3960440" cy="396044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Rozloha: </a:t>
            </a:r>
            <a:br>
              <a:rPr lang="cs-CZ" b="1" dirty="0" smtClean="0"/>
            </a:br>
            <a:r>
              <a:rPr lang="cs-CZ" dirty="0" smtClean="0"/>
              <a:t>5 445 km²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Počet obyvatel: </a:t>
            </a:r>
            <a:r>
              <a:rPr lang="cs-CZ" dirty="0" smtClean="0"/>
              <a:t>1 259 791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639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8800"/>
            <a:ext cx="7620000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OSTRAVA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3. NEJVĚTŠÍ MĚSTO V ČESKÉ REPUBLICE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613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27511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2873"/>
          </a:xfrm>
        </p:spPr>
        <p:txBody>
          <a:bodyPr/>
          <a:lstStyle/>
          <a:p>
            <a:r>
              <a:rPr lang="cs-CZ" b="1" dirty="0" smtClean="0"/>
              <a:t>DIVADLO ANTONÍNA DVOŘÁKA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2621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53" y="2132856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MASARYKOVO NÁMĚSTÍ</a:t>
            </a:r>
            <a:br>
              <a:rPr lang="cs-CZ" b="1" dirty="0" smtClean="0"/>
            </a:br>
            <a:r>
              <a:rPr lang="cs-CZ" b="1" dirty="0" smtClean="0"/>
              <a:t>OSTRAVSKÉ MUZEUM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7009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7" y="1628800"/>
            <a:ext cx="7096125" cy="4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057924"/>
            <a:ext cx="9144000" cy="539427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>Vysoká škola báňská – Technická univerzita</a:t>
            </a:r>
            <a:endParaRPr lang="cs-CZ" sz="36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116633"/>
            <a:ext cx="9144000" cy="1296143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Ostrava</a:t>
            </a:r>
            <a:r>
              <a:rPr lang="cs-CZ" sz="2800" dirty="0" smtClean="0">
                <a:solidFill>
                  <a:schemeClr val="tx1"/>
                </a:solidFill>
              </a:rPr>
              <a:t> má 42 gymnázií, 101 středních odborných škol, 57 středních odborných učilišť doplňuje 11 vyšších odborných škol a čtyři vysoké školy 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89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2656"/>
            <a:ext cx="4170040" cy="625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78696" cy="4018458"/>
          </a:xfrm>
        </p:spPr>
        <p:txBody>
          <a:bodyPr/>
          <a:lstStyle/>
          <a:p>
            <a:r>
              <a:rPr lang="cs-CZ" sz="4800" b="1" dirty="0" smtClean="0"/>
              <a:t/>
            </a:r>
            <a:br>
              <a:rPr lang="cs-CZ" sz="4800" b="1" dirty="0" smtClean="0"/>
            </a:br>
            <a:r>
              <a:rPr lang="cs-CZ" sz="4800" b="1" dirty="0"/>
              <a:t/>
            </a:r>
            <a:br>
              <a:rPr lang="cs-CZ" sz="4800" b="1" dirty="0"/>
            </a:br>
            <a:r>
              <a:rPr lang="cs-CZ" sz="4800" b="1" dirty="0" smtClean="0"/>
              <a:t>VÍTKOVICE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4000" dirty="0" smtClean="0"/>
              <a:t>VYSOKÉ PECE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02031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BRUNTÁL</a:t>
            </a:r>
            <a:endParaRPr lang="cs-CZ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96752"/>
            <a:ext cx="7620000" cy="545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96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980728"/>
            <a:ext cx="71437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SLEZSKÁ HARTA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0209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44813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0175"/>
          </a:xfrm>
        </p:spPr>
        <p:txBody>
          <a:bodyPr/>
          <a:lstStyle/>
          <a:p>
            <a:r>
              <a:rPr lang="cs-CZ" b="1" dirty="0" smtClean="0"/>
              <a:t>Velký (vlevo) a Malý Roudný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8441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0" y="1628800"/>
            <a:ext cx="7620000" cy="501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KARLOVA STUDÁNKA</a:t>
            </a:r>
            <a:br>
              <a:rPr lang="cs-CZ" b="1" dirty="0" smtClean="0"/>
            </a:br>
            <a:r>
              <a:rPr lang="cs-CZ" dirty="0" smtClean="0"/>
              <a:t>LÁZEŇSKÉ MĚSTO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493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KRNOV</a:t>
            </a:r>
            <a:endParaRPr lang="cs-CZ" b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83" y="1628800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29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ČESKÝ TĚŠÍN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8434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b="1" dirty="0" smtClean="0"/>
              <a:t>LYSÁ HORA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5233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25" y="1119661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35902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CHKO BESKYDY </a:t>
            </a:r>
            <a:r>
              <a:rPr lang="cs-CZ" dirty="0" smtClean="0"/>
              <a:t>(1973, rozloha 1160 km²)</a:t>
            </a:r>
            <a:br>
              <a:rPr lang="cs-CZ" dirty="0" smtClean="0"/>
            </a:br>
            <a:r>
              <a:rPr lang="cs-CZ" sz="3600" dirty="0" smtClean="0"/>
              <a:t>Územím CHKO protékají řeky Vsetínská Bečva, Rožnovská Bečva, Ostravice a Morávka.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0203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5832648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Pracovní list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1. do obrysu kraje </a:t>
            </a:r>
            <a:r>
              <a:rPr lang="cs-CZ" sz="4000" dirty="0" smtClean="0"/>
              <a:t>(</a:t>
            </a:r>
            <a:r>
              <a:rPr lang="cs-CZ" sz="4000" dirty="0" smtClean="0"/>
              <a:t>překresli z učebnice s. 78)</a:t>
            </a:r>
            <a:br>
              <a:rPr lang="cs-CZ" sz="4000" dirty="0" smtClean="0"/>
            </a:br>
            <a:r>
              <a:rPr lang="cs-CZ" sz="4000" dirty="0" smtClean="0"/>
              <a:t> </a:t>
            </a:r>
            <a:r>
              <a:rPr lang="cs-CZ" sz="4000" dirty="0" smtClean="0"/>
              <a:t>    vyznač </a:t>
            </a:r>
            <a:r>
              <a:rPr lang="cs-CZ" sz="4000" dirty="0" smtClean="0"/>
              <a:t>prezentovaná místa</a:t>
            </a:r>
            <a:br>
              <a:rPr lang="cs-CZ" sz="4000" dirty="0" smtClean="0"/>
            </a:br>
            <a:r>
              <a:rPr lang="cs-CZ" sz="4000" dirty="0" smtClean="0"/>
              <a:t>2. vyhledej na mapě </a:t>
            </a:r>
            <a:br>
              <a:rPr lang="cs-CZ" sz="4000" dirty="0" smtClean="0"/>
            </a:br>
            <a:r>
              <a:rPr lang="cs-CZ" sz="4000" dirty="0" smtClean="0"/>
              <a:t>    (</a:t>
            </a:r>
            <a:r>
              <a:rPr lang="cs-CZ" sz="4000" dirty="0" smtClean="0"/>
              <a:t>Školní atlas ČR, s.50-51</a:t>
            </a:r>
            <a:r>
              <a:rPr lang="cs-CZ" sz="4000" dirty="0" smtClean="0"/>
              <a:t>)  </a:t>
            </a:r>
            <a:r>
              <a:rPr lang="cs-CZ" sz="4000" dirty="0" smtClean="0"/>
              <a:t>a vyznač do tohoto </a:t>
            </a:r>
            <a:r>
              <a:rPr lang="cs-CZ" sz="4000" dirty="0" smtClean="0"/>
              <a:t>       obrysu kraje řeky, na kterých byly vybudovány vodní </a:t>
            </a:r>
            <a:r>
              <a:rPr lang="cs-CZ" sz="4000" smtClean="0"/>
              <a:t>nádrže:  </a:t>
            </a:r>
            <a:r>
              <a:rPr lang="cs-CZ" sz="4000" dirty="0" smtClean="0"/>
              <a:t>Slezská Harta, Kružberk, Těrlicko, Žermanice</a:t>
            </a:r>
            <a:r>
              <a:rPr lang="cs-CZ" sz="4000" smtClean="0"/>
              <a:t>, Šance.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96696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654" y="116632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CITACE ZDROJŮ:</a:t>
            </a: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Zirland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 smtClean="0">
                <a:effectLst/>
              </a:rPr>
              <a:t>7. 5. 2007, 09:57</a:t>
            </a:r>
            <a:r>
              <a:rPr lang="cs-CZ" dirty="0" smtClean="0"/>
              <a:t>[cit</a:t>
            </a:r>
            <a:r>
              <a:rPr lang="cs-CZ" dirty="0"/>
              <a:t>. </a:t>
            </a:r>
            <a:r>
              <a:rPr lang="cs-CZ" dirty="0" smtClean="0"/>
              <a:t>2012-05-13]. </a:t>
            </a:r>
            <a:r>
              <a:rPr lang="cs-CZ" dirty="0" err="1" smtClean="0"/>
              <a:t>Soubor:Moravian-Silesian</a:t>
            </a:r>
            <a:r>
              <a:rPr lang="cs-CZ" dirty="0" smtClean="0"/>
              <a:t> Region </a:t>
            </a:r>
            <a:r>
              <a:rPr lang="cs-CZ" dirty="0" err="1" smtClean="0"/>
              <a:t>CoA</a:t>
            </a:r>
            <a:r>
              <a:rPr lang="cs-CZ" dirty="0" smtClean="0"/>
              <a:t> </a:t>
            </a:r>
            <a:r>
              <a:rPr lang="cs-CZ" dirty="0" err="1" smtClean="0"/>
              <a:t>CZ.svg</a:t>
            </a:r>
            <a:r>
              <a:rPr lang="cs-CZ" dirty="0" smtClean="0"/>
              <a:t>. Dostupné </a:t>
            </a:r>
            <a:r>
              <a:rPr lang="cs-CZ" dirty="0"/>
              <a:t>z WWW: </a:t>
            </a:r>
            <a:r>
              <a:rPr lang="cs-CZ" dirty="0" smtClean="0"/>
              <a:t>&lt;http://cs.wikipedia.org/wiki/</a:t>
            </a:r>
            <a:r>
              <a:rPr lang="cs-CZ" dirty="0" err="1" smtClean="0"/>
              <a:t>Soubor:Moravian-Silesian_Region_CoA_CZ.svg</a:t>
            </a:r>
            <a:r>
              <a:rPr lang="cs-CZ" dirty="0" smtClean="0"/>
              <a:t>&gt;.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Ragimiri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</a:t>
            </a:r>
            <a:r>
              <a:rPr lang="cs-CZ" dirty="0" smtClean="0">
                <a:effectLst/>
              </a:rPr>
              <a:t>13. 4. 2010, 20:22</a:t>
            </a:r>
            <a:r>
              <a:rPr lang="cs-CZ" dirty="0" smtClean="0"/>
              <a:t>[cit</a:t>
            </a:r>
            <a:r>
              <a:rPr lang="cs-CZ" dirty="0"/>
              <a:t>. </a:t>
            </a:r>
            <a:r>
              <a:rPr lang="cs-CZ" dirty="0" smtClean="0"/>
              <a:t>2012-05-13]. </a:t>
            </a:r>
            <a:r>
              <a:rPr lang="cs-CZ" dirty="0" err="1" smtClean="0"/>
              <a:t>Soubor:Ostrava</a:t>
            </a:r>
            <a:r>
              <a:rPr lang="cs-CZ" dirty="0" smtClean="0"/>
              <a:t>, pohled z Nové radnice 2.jpg. Dostupné </a:t>
            </a:r>
            <a:r>
              <a:rPr lang="cs-CZ" dirty="0"/>
              <a:t>z WWW: </a:t>
            </a:r>
            <a:r>
              <a:rPr lang="cs-CZ" dirty="0" smtClean="0"/>
              <a:t>&lt;http://cs.wikipedia.org/wiki/Soubor:Ostrava,_pohled_z_Nov%C3%A9_radnice_2.jpg&gt;.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Paul167Adam.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 smtClean="0">
                <a:effectLst/>
              </a:rPr>
              <a:t>24. 3. 2006, 18:52</a:t>
            </a:r>
            <a:r>
              <a:rPr lang="cs-CZ" dirty="0" smtClean="0"/>
              <a:t>[cit. 2012-05-13]. </a:t>
            </a:r>
            <a:r>
              <a:rPr lang="cs-CZ" dirty="0" err="1" smtClean="0"/>
              <a:t>Soubor:Ostrava</a:t>
            </a:r>
            <a:r>
              <a:rPr lang="cs-CZ" dirty="0" smtClean="0"/>
              <a:t> Divadlo Dvoraka.jpg. Dostupné z WWW: &lt;http://cs.wikipedia.org/wiki/</a:t>
            </a:r>
            <a:r>
              <a:rPr lang="cs-CZ" dirty="0" err="1" smtClean="0"/>
              <a:t>Soubor:Ostrava_Divadlo_Dvoraka.jpg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Pudelek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 smtClean="0">
                <a:effectLst/>
              </a:rPr>
              <a:t>18. 3. 2008, 12:16</a:t>
            </a:r>
            <a:r>
              <a:rPr lang="cs-CZ" dirty="0" smtClean="0"/>
              <a:t>[cit. 2012-05-13]. </a:t>
            </a:r>
            <a:r>
              <a:rPr lang="cs-CZ" dirty="0" err="1" smtClean="0"/>
              <a:t>Soubor:Ostrava</a:t>
            </a:r>
            <a:r>
              <a:rPr lang="cs-CZ" dirty="0" smtClean="0"/>
              <a:t> - Masarykovo namesti.JPG. Dostupné z WWW: &lt;http://cs.wikipedia.org/wiki/</a:t>
            </a:r>
            <a:r>
              <a:rPr lang="cs-CZ" dirty="0" err="1" smtClean="0"/>
              <a:t>Soubor:Ostrava_-_Masarykovo_namesti.JPG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Zoran </a:t>
            </a:r>
            <a:r>
              <a:rPr lang="cs-CZ" dirty="0" err="1" smtClean="0"/>
              <a:t>Holzmann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 smtClean="0">
                <a:effectLst/>
              </a:rPr>
              <a:t>18. 12. 2006, 02:33</a:t>
            </a:r>
            <a:r>
              <a:rPr lang="cs-CZ" dirty="0" smtClean="0"/>
              <a:t>[cit. 2012-05-13]. </a:t>
            </a:r>
            <a:r>
              <a:rPr lang="cs-CZ" dirty="0" err="1" smtClean="0"/>
              <a:t>Soubor:TU</a:t>
            </a:r>
            <a:r>
              <a:rPr lang="cs-CZ" dirty="0" smtClean="0"/>
              <a:t> Ostrava.JP. Dostupné z WWW: &lt;http://cs.wikipedia.org/wiki/</a:t>
            </a:r>
            <a:r>
              <a:rPr lang="cs-CZ" dirty="0" err="1" smtClean="0"/>
              <a:t>Soubor:TU_Ostrava.JPG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Svajcr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21. 8. 2009, 20:59 [cit. 2012-05-13]. </a:t>
            </a:r>
            <a:r>
              <a:rPr lang="cs-CZ" dirty="0" err="1" smtClean="0"/>
              <a:t>Soubor:Vysoke</a:t>
            </a:r>
            <a:r>
              <a:rPr lang="cs-CZ" dirty="0" smtClean="0"/>
              <a:t> pece </a:t>
            </a:r>
            <a:r>
              <a:rPr lang="cs-CZ" dirty="0" err="1" smtClean="0"/>
              <a:t>vitkovice</a:t>
            </a:r>
            <a:r>
              <a:rPr lang="cs-CZ" dirty="0" smtClean="0"/>
              <a:t> - 26.7.2007.jpg. Dostupné z WWW: &lt;http://cs.wikipedia.org/wiki/Soubor:Vysoke_pece_vitkovice_-_26.7.2007.jpg&gt;.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Martin Kozák.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 smtClean="0">
                <a:effectLst/>
              </a:rPr>
              <a:t>14. 11. 2007, 19:58</a:t>
            </a:r>
            <a:r>
              <a:rPr lang="cs-CZ" dirty="0" smtClean="0"/>
              <a:t>[cit. 2012-05-13]. </a:t>
            </a:r>
            <a:r>
              <a:rPr lang="cs-CZ" dirty="0" err="1" smtClean="0"/>
              <a:t>Soubor:Bruntál</a:t>
            </a:r>
            <a:r>
              <a:rPr lang="cs-CZ" dirty="0" smtClean="0"/>
              <a:t>, náměstí.JPG. Dostupné z WWW: &lt;http://cs.wikipedia.org/wiki/Soubor:Brunt%C3%A1l,_n%C3%A1m%C4%9Bst%C3%AD.JPG&gt;.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265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978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ZDROJE </a:t>
            </a:r>
            <a:r>
              <a:rPr lang="cs-CZ" dirty="0" smtClean="0"/>
              <a:t>INFORMACÍ :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Steschke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 smtClean="0">
                <a:effectLst/>
              </a:rPr>
              <a:t>10. 1. 2005, 21:18</a:t>
            </a:r>
            <a:r>
              <a:rPr lang="cs-CZ" dirty="0" smtClean="0"/>
              <a:t>[cit. 2012-05-13]. </a:t>
            </a:r>
            <a:r>
              <a:rPr lang="cs-CZ" dirty="0" err="1" smtClean="0"/>
              <a:t>Soubor:Bruntál</a:t>
            </a:r>
            <a:r>
              <a:rPr lang="cs-CZ" dirty="0" smtClean="0"/>
              <a:t> - </a:t>
            </a:r>
            <a:r>
              <a:rPr lang="cs-CZ" dirty="0" err="1" smtClean="0"/>
              <a:t>Stausee</a:t>
            </a:r>
            <a:r>
              <a:rPr lang="cs-CZ" dirty="0" smtClean="0"/>
              <a:t> </a:t>
            </a:r>
            <a:r>
              <a:rPr lang="cs-CZ" dirty="0" err="1" smtClean="0"/>
              <a:t>Slezsk</a:t>
            </a:r>
            <a:r>
              <a:rPr lang="cs-CZ" dirty="0" smtClean="0"/>
              <a:t> Harta.jpg. Dostupné z WWW: &lt;http://cs.wikipedia.org/wiki/Soubor:Brunt%C3%A1l_-_Stausee_Slezsk_Harta.jpg&gt;.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Tedmek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25. 8. 2008, 05:17[cit. 2012-05-13]. </a:t>
            </a:r>
            <a:r>
              <a:rPr lang="cs-CZ" dirty="0" err="1" smtClean="0"/>
              <a:t>Soubor:Velky</a:t>
            </a:r>
            <a:r>
              <a:rPr lang="cs-CZ" dirty="0" smtClean="0"/>
              <a:t> a </a:t>
            </a:r>
            <a:r>
              <a:rPr lang="cs-CZ" dirty="0" err="1" smtClean="0"/>
              <a:t>Maly</a:t>
            </a:r>
            <a:r>
              <a:rPr lang="cs-CZ" dirty="0" smtClean="0"/>
              <a:t> Roudny02.JPG. Dostupné z WWW: &lt;http://cs.wikipedia.org/wiki/Soubor:Velky_a_Maly_Roudny02.JPG&gt;.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Honza.c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 smtClean="0">
                <a:effectLst/>
              </a:rPr>
              <a:t>28. 7. 2008, 10:50</a:t>
            </a:r>
            <a:r>
              <a:rPr lang="cs-CZ" dirty="0" smtClean="0"/>
              <a:t>[cit. 2012-05-13]. </a:t>
            </a:r>
            <a:r>
              <a:rPr lang="cs-CZ" dirty="0" err="1" smtClean="0"/>
              <a:t>Soubor:Snímek</a:t>
            </a:r>
            <a:r>
              <a:rPr lang="cs-CZ" dirty="0" smtClean="0"/>
              <a:t> 026.jpg. Dostupné z WWW: &lt;http://cs.wikipedia.org/wiki/Soubor:Sn%C3%ADmek_026.jpg&gt;.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Herbert </a:t>
            </a:r>
            <a:r>
              <a:rPr lang="cs-CZ" dirty="0" err="1" smtClean="0"/>
              <a:t>Ortner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4. 4. 2007, 19:19[cit. 2012-05-13]. </a:t>
            </a:r>
            <a:r>
              <a:rPr lang="cs-CZ" dirty="0" err="1" smtClean="0"/>
              <a:t>Soubor:Krnov</a:t>
            </a:r>
            <a:r>
              <a:rPr lang="cs-CZ" dirty="0" smtClean="0"/>
              <a:t> </a:t>
            </a:r>
            <a:r>
              <a:rPr lang="cs-CZ" dirty="0" err="1" smtClean="0"/>
              <a:t>townhall</a:t>
            </a:r>
            <a:r>
              <a:rPr lang="cs-CZ" dirty="0" smtClean="0"/>
              <a:t> 1.jpg. Dostupné z WWW: &lt;http://cs.wikipedia.org/wiki/Soubor:Krnov_townhall_1.jpg&gt;.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err="1" smtClean="0"/>
              <a:t>Vložil,Ondřej</a:t>
            </a:r>
            <a:r>
              <a:rPr lang="cs-CZ" dirty="0" smtClean="0"/>
              <a:t> Žváček.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</a:t>
            </a:r>
            <a:r>
              <a:rPr lang="cs-CZ" dirty="0" smtClean="0">
                <a:effectLst/>
              </a:rPr>
              <a:t>8. 8. 2008, 19:43</a:t>
            </a:r>
            <a:r>
              <a:rPr lang="cs-CZ" dirty="0" smtClean="0"/>
              <a:t>[cit. 2012-05-13]. </a:t>
            </a:r>
            <a:r>
              <a:rPr lang="cs-CZ" dirty="0" err="1" smtClean="0"/>
              <a:t>Soubor:Radnice</a:t>
            </a:r>
            <a:r>
              <a:rPr lang="cs-CZ" dirty="0" smtClean="0"/>
              <a:t> v Českém Těšíně.jpg. Dostupné z WWW: &lt;http://cs.wikipedia.org/wiki/Soubor:Radnice_v_%C4%8Cesk%C3%A9m_T%C4%9B%C5%A1%C3%ADn%C4%9B.jpg&gt;.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Vložil, </a:t>
            </a:r>
            <a:r>
              <a:rPr lang="cs-CZ" dirty="0" err="1" smtClean="0"/>
              <a:t>Caroig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7. 1. 2007, 22:52[cit. 2012-05-13]. </a:t>
            </a:r>
            <a:r>
              <a:rPr lang="cs-CZ" dirty="0" err="1" smtClean="0"/>
              <a:t>Soubor:Lysá</a:t>
            </a:r>
            <a:r>
              <a:rPr lang="cs-CZ" dirty="0" smtClean="0"/>
              <a:t> hora (Beskydy CZE) - </a:t>
            </a:r>
            <a:r>
              <a:rPr lang="cs-CZ" dirty="0" err="1" smtClean="0"/>
              <a:t>view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Frýdlant nad Ostravicí.jpg .Dostupné z WWW: &lt;http://cs.wikipedia.org/wiki/Soubor:Lys%C3%A1_hora_%28Beskydy_CZE%29_-_view_from_Fr%C3%BDdlant_nad_Ostravic%C3%AD.jpg&gt;.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455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79512" y="404664"/>
            <a:ext cx="8229600" cy="3789040"/>
          </a:xfrm>
        </p:spPr>
        <p:txBody>
          <a:bodyPr>
            <a:normAutofit fontScale="9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/>
              <a:t>Vložil, </a:t>
            </a:r>
            <a:r>
              <a:rPr lang="cs-CZ" sz="2000" dirty="0" err="1" smtClean="0"/>
              <a:t>Caroig</a:t>
            </a:r>
            <a:r>
              <a:rPr lang="cs-CZ" sz="2000" dirty="0" smtClean="0"/>
              <a:t>. </a:t>
            </a:r>
            <a:r>
              <a:rPr lang="cs-CZ" sz="2000" i="1" dirty="0" smtClean="0"/>
              <a:t>Http://cs.wikipedia.org</a:t>
            </a:r>
            <a:r>
              <a:rPr lang="cs-CZ" sz="2000" dirty="0" smtClean="0"/>
              <a:t> [online]. 4. 2. 2007, 01:04[cit. 2012-05-13]. </a:t>
            </a:r>
            <a:r>
              <a:rPr lang="cs-CZ" sz="2000" dirty="0" err="1" smtClean="0"/>
              <a:t>Soubor:Moravian-Silesian</a:t>
            </a:r>
            <a:r>
              <a:rPr lang="cs-CZ" sz="2000" dirty="0" smtClean="0"/>
              <a:t> </a:t>
            </a:r>
            <a:r>
              <a:rPr lang="cs-CZ" sz="2000" dirty="0" err="1" smtClean="0"/>
              <a:t>Beskids</a:t>
            </a:r>
            <a:r>
              <a:rPr lang="cs-CZ" sz="2000" dirty="0" smtClean="0"/>
              <a:t> (CZE) - </a:t>
            </a:r>
            <a:r>
              <a:rPr lang="cs-CZ" sz="2000" dirty="0" err="1" smtClean="0"/>
              <a:t>from</a:t>
            </a:r>
            <a:r>
              <a:rPr lang="cs-CZ" sz="2000" dirty="0" smtClean="0"/>
              <a:t> Kunčice pod Ondřejníkem.jpg. Dostupné z WWW: </a:t>
            </a:r>
            <a:r>
              <a:rPr lang="cs-CZ" sz="1800" dirty="0"/>
              <a:t>&lt; </a:t>
            </a:r>
            <a:r>
              <a:rPr lang="cs-CZ" sz="2000" dirty="0" smtClean="0">
                <a:hlinkClick r:id="rId2"/>
              </a:rPr>
              <a:t>http://cs.wikipedia.org/wiki/Soubor:Moravian-Silesian_Beskids_%28CZE%29_from_Kun%C4%8Dice_pod_Ond%C5%99ejn%C3%ADkem.jpg</a:t>
            </a:r>
            <a:r>
              <a:rPr lang="cs-CZ" sz="1800" dirty="0"/>
              <a:t>&gt;</a:t>
            </a:r>
            <a:r>
              <a:rPr lang="cs-CZ" sz="2000" dirty="0" smtClean="0">
                <a:hlinkClick r:id="rId2"/>
              </a:rPr>
              <a:t> </a:t>
            </a:r>
            <a:r>
              <a:rPr lang="cs-CZ" sz="2000" dirty="0" smtClean="0"/>
              <a:t>.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Borecký </a:t>
            </a:r>
            <a:r>
              <a:rPr lang="cs-CZ" sz="2000" dirty="0"/>
              <a:t>D., Novák S., Chalupa p.  Zeměpis, Putování naší vlastí, Česká republika, učebnice </a:t>
            </a:r>
            <a:r>
              <a:rPr lang="cs-CZ" sz="2000" dirty="0" err="1"/>
              <a:t>II.díl</a:t>
            </a:r>
            <a:r>
              <a:rPr lang="cs-CZ" sz="2000" dirty="0"/>
              <a:t>.</a:t>
            </a:r>
            <a:br>
              <a:rPr lang="cs-CZ" sz="2000" dirty="0"/>
            </a:br>
            <a:r>
              <a:rPr lang="cs-CZ" sz="2000" dirty="0"/>
              <a:t>Nakladatelství  NOVÁ ŠKOLA, s. r. o., Bratislavská 23d, Brno, 2009. ISBN 80-7289-102-2.  </a:t>
            </a:r>
            <a:r>
              <a:rPr lang="cs-CZ" sz="2000" dirty="0" smtClean="0"/>
              <a:t>Strana 78</a:t>
            </a:r>
            <a:r>
              <a:rPr lang="cs-CZ" sz="2000" dirty="0" smtClean="0"/>
              <a:t>.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Školní </a:t>
            </a:r>
            <a:r>
              <a:rPr lang="cs-CZ" sz="2000" dirty="0"/>
              <a:t>atlas Česká republika a Evropa. </a:t>
            </a:r>
            <a:r>
              <a:rPr lang="cs-CZ" sz="2000" dirty="0" err="1"/>
              <a:t>SHOCart</a:t>
            </a:r>
            <a:r>
              <a:rPr lang="cs-CZ" sz="2000" dirty="0"/>
              <a:t>, spol. s.r.o., Zádveřice 48, Vizovice, 2009</a:t>
            </a:r>
            <a:r>
              <a:rPr lang="cs-CZ" sz="2000" dirty="0" smtClean="0"/>
              <a:t>. ISBN </a:t>
            </a:r>
            <a:r>
              <a:rPr lang="cs-CZ" sz="2000" dirty="0"/>
              <a:t>978-80-7224-247-4. Strana </a:t>
            </a:r>
            <a:r>
              <a:rPr lang="cs-CZ" sz="2000" dirty="0" smtClean="0"/>
              <a:t>50-51.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908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61</Words>
  <Application>Microsoft Office PowerPoint</Application>
  <PresentationFormat>Předvádění na obrazovce (4:3)</PresentationFormat>
  <Paragraphs>49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Motiv systému Office</vt:lpstr>
      <vt:lpstr>Prezentace</vt:lpstr>
      <vt:lpstr>Prezentace aplikace PowerPoint</vt:lpstr>
      <vt:lpstr>Prezentace aplikace PowerPoint</vt:lpstr>
      <vt:lpstr>Rozloha:  5 445 km²   Počet obyvatel: 1 259 791</vt:lpstr>
      <vt:lpstr>OSTRAVA  3. NEJVĚTŠÍ MĚSTO V ČESKÉ REPUBLICE</vt:lpstr>
      <vt:lpstr>DIVADLO ANTONÍNA DVOŘÁKA</vt:lpstr>
      <vt:lpstr>MASARYKOVO NÁMĚSTÍ OSTRAVSKÉ MUZEUM</vt:lpstr>
      <vt:lpstr>Vysoká škola báňská – Technická univerzita</vt:lpstr>
      <vt:lpstr>  VÍTKOVICE  VYSOKÉ PECE</vt:lpstr>
      <vt:lpstr>BRUNTÁL</vt:lpstr>
      <vt:lpstr>SLEZSKÁ HARTA</vt:lpstr>
      <vt:lpstr>Velký (vlevo) a Malý Roudný</vt:lpstr>
      <vt:lpstr>KARLOVA STUDÁNKA LÁZEŇSKÉ MĚSTO</vt:lpstr>
      <vt:lpstr>KRNOV</vt:lpstr>
      <vt:lpstr>ČESKÝ TĚŠÍN</vt:lpstr>
      <vt:lpstr>LYSÁ HORA</vt:lpstr>
      <vt:lpstr>CHKO BESKYDY (1973, rozloha 1160 km²) Územím CHKO protékají řeky Vsetínská Bečva, Rožnovská Bečva, Ostravice a Morávka.</vt:lpstr>
      <vt:lpstr> Pracovní list  1. do obrysu kraje (překresli z učebnice s. 78)      vyznač prezentovaná místa 2. vyhledej na mapě      (Školní atlas ČR, s.50-51)  a vyznač do tohoto        obrysu kraje řeky, na kterých byly vybudovány vodní nádrže:  Slezská Harta, Kružberk, Těrlicko, Žermanice, Šance. </vt:lpstr>
      <vt:lpstr>Prezentace aplikace PowerPoint</vt:lpstr>
      <vt:lpstr>Prezentace aplikace PowerPoint</vt:lpstr>
      <vt:lpstr>Vložil, Caroig. Http://cs.wikipedia.org [online]. 4. 2. 2007, 01:04[cit. 2012-05-13]. Soubor:Moravian-Silesian Beskids (CZE) - from Kunčice pod Ondřejníkem.jpg. Dostupné z WWW: &lt; http://cs.wikipedia.org/wiki/Soubor:Moravian-Silesian_Beskids_%28CZE%29_from_Kun%C4%8Dice_pod_Ond%C5%99ejn%C3%ADkem.jpg&gt; .  Borecký D., Novák S., Chalupa p.  Zeměpis, Putování naší vlastí, Česká republika, učebnice II.díl. Nakladatelství  NOVÁ ŠKOLA, s. r. o., Bratislavská 23d, Brno, 2009. ISBN 80-7289-102-2.  Strana 78.  Školní atlas Česká republika a Evropa. SHOCart, spol. s.r.o., Zádveřice 48, Vizovice, 2009. ISBN 978-80-7224-247-4. Strana 50-51.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18</cp:revision>
  <dcterms:created xsi:type="dcterms:W3CDTF">2012-05-13T06:58:26Z</dcterms:created>
  <dcterms:modified xsi:type="dcterms:W3CDTF">2013-01-05T20:25:01Z</dcterms:modified>
</cp:coreProperties>
</file>