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4" r:id="rId8"/>
    <p:sldId id="265" r:id="rId9"/>
    <p:sldId id="266" r:id="rId10"/>
    <p:sldId id="259" r:id="rId11"/>
    <p:sldId id="26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7D22F7-BAE5-409B-9BCB-25C728B6BA5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F6C10-C360-4E3D-BD99-1FF258EB92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4A269-5FBF-42FE-8372-0BFDE55F2A8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39AD6-8C00-47CF-8A1C-DE0CD97C0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DD2E1B-0D51-448C-A64C-421D0F2B4F4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1B789-1AA2-4C7F-BA77-FE71C552B9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42DA1-AA87-41B0-9DEA-D352CC4E075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C6F58-578F-4218-A981-18CB97E1D5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A2FCAC-B09C-4D07-8799-CE104DDA299E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6DDD5D-EFD2-499E-A5C6-EAEE921A27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37E2B-D3C1-4B21-9A53-0CF4191E2406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9AEDDB-345F-4CBD-8F96-824723BA6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487BC5-08A7-439D-AE10-CC7CC26FC0C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AF426-FB39-43CF-BB34-3248D0B6C7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92866-666E-4BE9-80FE-F6CBB04CBA76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83878-AA2C-4867-BBCC-EA349B1803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368283-EC17-4A8F-B75D-1DEC03CCC5A0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04CB2-73C4-4D85-B5F6-2072F86D83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63166-CB03-4A2E-96B1-286EDAC63BC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245476-3015-4DEB-9592-670DD9D88F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1057E-CD17-465A-97D8-451EE8A4E9C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C76996-4430-4A01-BBBD-B7ADDED17D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433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B8D4FA-8CAD-4183-AA75-8030CC1788CE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BB1E2F7-3C4E-469F-A985-3759B92BA3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30" name="Object 6"/>
          <p:cNvGraphicFramePr>
            <a:graphicFrameLocks noChangeAspect="1"/>
          </p:cNvGraphicFramePr>
          <p:nvPr/>
        </p:nvGraphicFramePr>
        <p:xfrm>
          <a:off x="-136525" y="-30163"/>
          <a:ext cx="9144000" cy="6858001"/>
        </p:xfrm>
        <a:graphic>
          <a:graphicData uri="http://schemas.openxmlformats.org/presentationml/2006/ole">
            <p:oleObj spid="_x0000_s1030" name="Prezentace" r:id="rId3" imgW="6856651" imgH="5142148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2"/>
          <p:cNvSpPr>
            <a:spLocks noChangeArrowheads="1"/>
          </p:cNvSpPr>
          <p:nvPr/>
        </p:nvSpPr>
        <p:spPr bwMode="auto">
          <a:xfrm>
            <a:off x="0" y="0"/>
            <a:ext cx="9144000" cy="436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ANOTACE</a:t>
            </a:r>
            <a:r>
              <a:rPr lang="cs-CZ" b="1">
                <a:latin typeface="Calibri" pitchFamily="34" charset="0"/>
              </a:rPr>
              <a:t/>
            </a:r>
            <a:br>
              <a:rPr lang="cs-CZ" b="1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/>
            </a:r>
            <a:br>
              <a:rPr lang="cs-CZ" b="1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a) PRÁCE JE</a:t>
            </a:r>
            <a:r>
              <a:rPr lang="cs-CZ">
                <a:latin typeface="Calibri" pitchFamily="34" charset="0"/>
              </a:rPr>
              <a:t> U</a:t>
            </a:r>
            <a:r>
              <a:rPr lang="cs-CZ"/>
              <a:t>R</a:t>
            </a:r>
            <a:r>
              <a:rPr lang="cs-CZ">
                <a:latin typeface="Calibri" pitchFamily="34" charset="0"/>
              </a:rPr>
              <a:t>ČENA PRO ŽÁKY 6. ROČNÍKU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B) TÉMA :</a:t>
            </a:r>
            <a:r>
              <a:rPr lang="cs-CZ">
                <a:latin typeface="Calibri" pitchFamily="34" charset="0"/>
              </a:rPr>
              <a:t> STŘEDNÍ  AFRIKA 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C) CÍL UČEBNÍHO MATERIÁLU :</a:t>
            </a:r>
            <a:r>
              <a:rPr lang="cs-CZ">
                <a:latin typeface="Calibri" pitchFamily="34" charset="0"/>
              </a:rPr>
              <a:t> Žáci se seznámí se státy střední  Afriky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D) POMŮCKY :</a:t>
            </a:r>
            <a:r>
              <a:rPr lang="cs-CZ">
                <a:latin typeface="Calibri" pitchFamily="34" charset="0"/>
              </a:rPr>
              <a:t> pracovní list, školní atlas světa, učebnice zeměpis světa 1, obrysová mapa Afriky, psací potřeby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E) KLÍČOVÁ SLOVA : </a:t>
            </a:r>
            <a:r>
              <a:rPr lang="cs-CZ">
                <a:latin typeface="Calibri" pitchFamily="34" charset="0"/>
              </a:rPr>
              <a:t>názvy států a měst střední Afriky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F) PILOTÁŽ: </a:t>
            </a:r>
            <a:r>
              <a:rPr lang="cs-CZ">
                <a:latin typeface="Calibri" pitchFamily="34" charset="0"/>
              </a:rPr>
              <a:t>pomocí školního atlasu (str. 36) žáci vyhledávali a do obrysu Afriky (překreslili z učebnice str. 38) vyznačili pojmy, se kterými byli prezentací seznámeni.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052513"/>
            <a:ext cx="762000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NIGERIE     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ABUJE 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</a:t>
            </a:r>
            <a:r>
              <a:rPr lang="cs-CZ" sz="4000" dirty="0" smtClean="0"/>
              <a:t>NÁRODNÍ MEŠITA 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1538" y="2271713"/>
            <a:ext cx="5732462" cy="458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5353050" cy="387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365625"/>
            <a:ext cx="3411538" cy="2087563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Demokratická republika Kongo </a:t>
            </a:r>
            <a:br>
              <a:rPr lang="cs-CZ" b="1" dirty="0" smtClean="0"/>
            </a:b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Kinshasa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989138"/>
            <a:ext cx="7620000" cy="456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KEŇA             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NAIROBI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9850" y="1700213"/>
            <a:ext cx="6545263" cy="502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900" b="1" dirty="0" smtClean="0"/>
              <a:t>MALI  </a:t>
            </a:r>
            <a:r>
              <a:rPr lang="cs-CZ" sz="49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Bamako</a:t>
            </a:r>
            <a:r>
              <a:rPr lang="cs-CZ" dirty="0" smtClean="0"/>
              <a:t>, most přes řeku Niger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119188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ETIOPIE  </a:t>
            </a:r>
            <a:r>
              <a:rPr lang="cs-CZ" dirty="0" smtClean="0"/>
              <a:t>      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ADDIS ABEBA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9775" y="1628775"/>
            <a:ext cx="7620000" cy="505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SOMÁLSKO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přístav v Mogadišu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algn="l"/>
            <a:r>
              <a:rPr lang="cs-CZ" sz="2800" b="1" smtClean="0"/>
              <a:t>PRACOVNÍ LIST</a:t>
            </a: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pracuj s atlasem (s.36) a učebnicí (s.38) 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1. Pomocí učebnice str.38 napiš, kolik států leží ve střední    Africe.</a:t>
            </a:r>
            <a:br>
              <a:rPr lang="cs-CZ" sz="2800" smtClean="0"/>
            </a:br>
            <a:r>
              <a:rPr lang="cs-CZ" sz="2800" smtClean="0"/>
              <a:t>2. Jaké obyvatelstvo převládá v této části Afriky?</a:t>
            </a:r>
            <a:br>
              <a:rPr lang="cs-CZ" sz="2800" smtClean="0"/>
            </a:br>
            <a:r>
              <a:rPr lang="cs-CZ" sz="2800" smtClean="0"/>
              <a:t>3. Vyjmenuj řeky, které protékají touto částí Afriky.</a:t>
            </a:r>
            <a:br>
              <a:rPr lang="cs-CZ" sz="2800" smtClean="0"/>
            </a:b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74052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ZDROJE INFORMACÍ: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</a:t>
            </a:r>
            <a:r>
              <a:rPr lang="cs-CZ" dirty="0">
                <a:latin typeface="+mn-lt"/>
                <a:cs typeface="+mn-cs"/>
              </a:rPr>
              <a:t>, </a:t>
            </a:r>
            <a:r>
              <a:rPr lang="cs-CZ" dirty="0" err="1">
                <a:latin typeface="+mn-lt"/>
                <a:cs typeface="+mn-cs"/>
              </a:rPr>
              <a:t>MartinH</a:t>
            </a:r>
            <a:r>
              <a:rPr lang="cs-CZ" dirty="0">
                <a:latin typeface="+mn-lt"/>
                <a:cs typeface="+mn-cs"/>
              </a:rPr>
              <a:t>.</a:t>
            </a:r>
            <a:r>
              <a:rPr lang="cs-CZ" dirty="0">
                <a:latin typeface="+mn-lt"/>
                <a:cs typeface="+mn-cs"/>
              </a:rPr>
              <a:t>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</a:t>
            </a:r>
            <a:r>
              <a:rPr lang="cs-CZ" dirty="0">
                <a:latin typeface="+mn-lt"/>
                <a:cs typeface="+mn-cs"/>
              </a:rPr>
              <a:t>1. 10. 2008, 04:06[cit</a:t>
            </a:r>
            <a:r>
              <a:rPr lang="cs-CZ" dirty="0">
                <a:latin typeface="+mn-lt"/>
                <a:cs typeface="+mn-cs"/>
              </a:rPr>
              <a:t>. </a:t>
            </a:r>
            <a:r>
              <a:rPr lang="cs-CZ" dirty="0">
                <a:latin typeface="+mn-lt"/>
                <a:cs typeface="+mn-cs"/>
              </a:rPr>
              <a:t>2012-05-17]. </a:t>
            </a:r>
            <a:r>
              <a:rPr lang="cs-CZ" dirty="0" err="1">
                <a:latin typeface="+mn-lt"/>
                <a:cs typeface="+mn-cs"/>
              </a:rPr>
              <a:t>Soubor:AbujaNationalMosque.jpg</a:t>
            </a:r>
            <a:r>
              <a:rPr lang="cs-CZ" dirty="0">
                <a:latin typeface="+mn-lt"/>
                <a:cs typeface="+mn-cs"/>
              </a:rPr>
              <a:t> 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    Dostupné </a:t>
            </a:r>
            <a:r>
              <a:rPr lang="cs-CZ" dirty="0">
                <a:latin typeface="+mn-lt"/>
                <a:cs typeface="+mn-cs"/>
              </a:rPr>
              <a:t>z WWW: </a:t>
            </a:r>
            <a:r>
              <a:rPr lang="cs-CZ" dirty="0">
                <a:latin typeface="+mn-lt"/>
                <a:cs typeface="+mn-cs"/>
              </a:rPr>
              <a:t>&lt;http://cs.wikipedia.org/wiki/</a:t>
            </a:r>
            <a:r>
              <a:rPr lang="cs-CZ" dirty="0" err="1">
                <a:latin typeface="+mn-lt"/>
                <a:cs typeface="+mn-cs"/>
              </a:rPr>
              <a:t>Soubor:AbujaNationalMosque.jpg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</a:t>
            </a:r>
            <a:r>
              <a:rPr lang="cs-CZ" dirty="0" err="1">
                <a:latin typeface="+mn-lt"/>
                <a:cs typeface="+mn-cs"/>
              </a:rPr>
              <a:t>Gryffindor</a:t>
            </a:r>
            <a:r>
              <a:rPr lang="cs-CZ" dirty="0">
                <a:latin typeface="+mn-lt"/>
                <a:cs typeface="+mn-cs"/>
              </a:rPr>
              <a:t> 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8. 11. 2011, 22:48 [cit. 2012-05-17]. </a:t>
            </a:r>
            <a:r>
              <a:rPr lang="cs-CZ" dirty="0" err="1">
                <a:latin typeface="+mn-lt"/>
                <a:cs typeface="+mn-cs"/>
              </a:rPr>
              <a:t>Soubor:Kinshasa</a:t>
            </a:r>
            <a:r>
              <a:rPr lang="cs-CZ" dirty="0">
                <a:latin typeface="+mn-lt"/>
                <a:cs typeface="+mn-cs"/>
              </a:rPr>
              <a:t> downtown.jpg.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    Dostupné z WWW: &lt; http://cs.wikipedia.org/wiki/Soubor:Kinshasa_downtown.jpg 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</a:t>
            </a:r>
            <a:r>
              <a:rPr lang="cs-CZ" dirty="0" err="1">
                <a:latin typeface="+mn-lt"/>
                <a:cs typeface="+mn-cs"/>
              </a:rPr>
              <a:t>Moyogo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27. 10. 2005, 17:23 [cit. 2012-05-17]. </a:t>
            </a:r>
            <a:r>
              <a:rPr lang="cs-CZ" dirty="0" err="1">
                <a:latin typeface="+mn-lt"/>
                <a:cs typeface="+mn-cs"/>
              </a:rPr>
              <a:t>Soubor:Boulevard</a:t>
            </a:r>
            <a:r>
              <a:rPr lang="cs-CZ" dirty="0">
                <a:latin typeface="+mn-lt"/>
                <a:cs typeface="+mn-cs"/>
              </a:rPr>
              <a:t> Lumumba01.jpg. Dostupné z WWW: &lt; http://cs.wikipedia.org/wiki/Soubor:Boulevard_Lumumba01.jpgiki/Soubor:LetohradekHvezda2.jpg&gt;.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>
                <a:latin typeface="+mn-lt"/>
                <a:cs typeface="+mn-cs"/>
              </a:rPr>
              <a:t>ZIVNER,Gian</a:t>
            </a:r>
            <a:r>
              <a:rPr lang="cs-CZ" dirty="0">
                <a:latin typeface="+mn-lt"/>
                <a:cs typeface="+mn-cs"/>
              </a:rPr>
              <a:t>-.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5. 5. 2007, 21:07 [cit. 2012-05-17]. </a:t>
            </a:r>
            <a:r>
              <a:rPr lang="cs-CZ" dirty="0" err="1">
                <a:latin typeface="+mn-lt"/>
                <a:cs typeface="+mn-cs"/>
              </a:rPr>
              <a:t>Soubor:Nairobi</a:t>
            </a:r>
            <a:r>
              <a:rPr lang="cs-CZ" dirty="0">
                <a:latin typeface="+mn-lt"/>
                <a:cs typeface="+mn-cs"/>
              </a:rPr>
              <a:t> Skyline.jpg. Dostupné z WWW: &lt; http://cs.wikipedia.org/wiki/Soubor:Nairobi_Skyline.jpg 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>
                <a:latin typeface="+mn-lt"/>
                <a:cs typeface="+mn-cs"/>
              </a:rPr>
              <a:t>ZIVNER,Botev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31. 5. 2007, 16:06 [cit.] 2012-05-17.</a:t>
            </a:r>
            <a:r>
              <a:rPr lang="cs-CZ" b="1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Soubor:Bamako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bridge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crop</a:t>
            </a:r>
            <a:r>
              <a:rPr lang="cs-CZ" dirty="0">
                <a:latin typeface="+mn-lt"/>
                <a:cs typeface="+mn-cs"/>
              </a:rPr>
              <a:t> enh.jpg. Dostupné z WWW: &lt; http://cs.wikipedia.org/wiki/Soubor:Bamako_bridge_crop_enh.jpg 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>
                <a:latin typeface="+mn-lt"/>
                <a:cs typeface="+mn-cs"/>
              </a:rPr>
              <a:t>ZIVNER,Ttias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8. 5. 2007, 22:14 [cit. 2012-05-17]. </a:t>
            </a:r>
            <a:r>
              <a:rPr lang="cs-CZ" dirty="0" err="1">
                <a:latin typeface="+mn-lt"/>
                <a:cs typeface="+mn-cs"/>
              </a:rPr>
              <a:t>Soubor:Addis</a:t>
            </a:r>
            <a:r>
              <a:rPr lang="cs-CZ" dirty="0">
                <a:latin typeface="+mn-lt"/>
                <a:cs typeface="+mn-cs"/>
              </a:rPr>
              <a:t> churchill.jpg. Dostupné z WWW: &lt; http://cs.wikipedia.org/wiki/Soubor:Addis_churchill.jpg 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Tom.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12. 5. 2006, 14:57 [cit. 2012-05-17].</a:t>
            </a:r>
            <a:r>
              <a:rPr lang="en-US" b="1" dirty="0">
                <a:latin typeface="+mn-lt"/>
                <a:cs typeface="+mn-cs"/>
              </a:rPr>
              <a:t> </a:t>
            </a:r>
            <a:r>
              <a:rPr lang="en-US" dirty="0" err="1">
                <a:latin typeface="+mn-lt"/>
                <a:cs typeface="+mn-cs"/>
              </a:rPr>
              <a:t>Soubor:Aerial</a:t>
            </a:r>
            <a:r>
              <a:rPr lang="en-US" dirty="0">
                <a:latin typeface="+mn-lt"/>
                <a:cs typeface="+mn-cs"/>
              </a:rPr>
              <a:t> view of the port of Mogadishu.JPEG</a:t>
            </a:r>
            <a:r>
              <a:rPr lang="cs-CZ" dirty="0">
                <a:latin typeface="+mn-lt"/>
                <a:cs typeface="+mn-cs"/>
              </a:rPr>
              <a:t>. Dostupné z WWW: &lt; http://cs.wikipedia.org/wiki/Soubor:Aerial_view_of_the_port_of_Mogadishu.JPEG &gt;.</a:t>
            </a: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Obdélník 1"/>
          <p:cNvSpPr>
            <a:spLocks noChangeArrowheads="1"/>
          </p:cNvSpPr>
          <p:nvPr/>
        </p:nvSpPr>
        <p:spPr bwMode="auto">
          <a:xfrm>
            <a:off x="0" y="0"/>
            <a:ext cx="9144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HOLEČEK Milan, JANSKÝ Bohumír a kolektiv. ZEMĚPIS SVĚTA 1 (UČEBNICE ZEMĚPISU PRO ZÁKLADNÍ ŠKOLY A VÍCELETÁ GYMNÁZIA) Vydalo Nakladatelství České geografické společnosti,s.r.o. ,Ostrovní 30, Praha 1, 2006. ISBN 80-86034-61-5. Mapa str. 38.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ŠKOLNÍ ATLAS SVĚTA. Vydala Kartografie Praha, a.s. 1998. ISBN 80-7011-582-3. Strana 36.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307</Words>
  <Application>Microsoft Office PowerPoint</Application>
  <PresentationFormat>On-screen Show (4:3)</PresentationFormat>
  <Paragraphs>21</Paragraphs>
  <Slides>11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Calibri</vt:lpstr>
      <vt:lpstr>Arial</vt:lpstr>
      <vt:lpstr>Motiv systému Office</vt:lpstr>
      <vt:lpstr>Prezentace</vt:lpstr>
      <vt:lpstr>Snímek 1</vt:lpstr>
      <vt:lpstr>Snímek 2</vt:lpstr>
      <vt:lpstr>NIGERIE       ABUJE     NÁRODNÍ MEŠITA </vt:lpstr>
      <vt:lpstr>Demokratická republika Kongo  Kinshasa </vt:lpstr>
      <vt:lpstr>KEŇA              NAIROBI</vt:lpstr>
      <vt:lpstr>MALI  Bamako, most přes řeku Niger</vt:lpstr>
      <vt:lpstr>ETIOPIE         ADDIS ABEBA</vt:lpstr>
      <vt:lpstr>SOMÁLSKO přístav v Mogadišu</vt:lpstr>
      <vt:lpstr>PRACOVNÍ LIST  pracuj s atlasem (s.36) a učebnicí (s.38)   1. Pomocí učebnice str.38 napiš, kolik států leží ve střední    Africe. 2. Jaké obyvatelstvo převládá v této části Afriky? 3. Vyjmenuj řeky, které protékají touto částí Afriky. 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11</cp:revision>
  <dcterms:created xsi:type="dcterms:W3CDTF">2012-05-17T18:29:56Z</dcterms:created>
  <dcterms:modified xsi:type="dcterms:W3CDTF">2013-09-20T16:40:44Z</dcterms:modified>
</cp:coreProperties>
</file>