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Default Extension="pptx" ContentType="application/vnd.openxmlformats-officedocument.presentationml.presentation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3" r:id="rId2"/>
    <p:sldId id="262" r:id="rId3"/>
    <p:sldId id="258" r:id="rId4"/>
    <p:sldId id="260" r:id="rId5"/>
    <p:sldId id="261" r:id="rId6"/>
    <p:sldId id="264" r:id="rId7"/>
    <p:sldId id="265" r:id="rId8"/>
    <p:sldId id="266" r:id="rId9"/>
    <p:sldId id="267" r:id="rId10"/>
    <p:sldId id="259" r:id="rId11"/>
    <p:sldId id="268" r:id="rId12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6" d="100"/>
          <a:sy n="66" d="100"/>
        </p:scale>
        <p:origin x="-636" y="50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6B25A3E-21BA-4C4C-A41D-3BC60377DD43}" type="datetimeFigureOut">
              <a:rPr lang="cs-CZ"/>
              <a:pPr>
                <a:defRPr/>
              </a:pPr>
              <a:t>20.9.2013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8DD9A10-7F47-4222-AFED-4619F647BB0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8928C44-5771-4414-AAE5-CD10F2B371C6}" type="datetimeFigureOut">
              <a:rPr lang="cs-CZ"/>
              <a:pPr>
                <a:defRPr/>
              </a:pPr>
              <a:t>20.9.2013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FDD9A6D-50A8-4750-A59D-5B69C6390F2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FAFC400-1E9B-4F31-9D4D-30C60039E41D}" type="datetimeFigureOut">
              <a:rPr lang="cs-CZ"/>
              <a:pPr>
                <a:defRPr/>
              </a:pPr>
              <a:t>20.9.2013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851B556-6668-4A41-A8F2-33E9F3FC118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B2549C3-2C02-4777-B5ED-6574D4E675A9}" type="datetimeFigureOut">
              <a:rPr lang="cs-CZ"/>
              <a:pPr>
                <a:defRPr/>
              </a:pPr>
              <a:t>20.9.2013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735AB7F-6468-4503-8015-642AF665654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C9D29A4-5E13-47D2-8918-340D276C984E}" type="datetimeFigureOut">
              <a:rPr lang="cs-CZ"/>
              <a:pPr>
                <a:defRPr/>
              </a:pPr>
              <a:t>20.9.2013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7CCD201-2431-4661-AD91-5EA9EBB9902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EB45726-56EB-4F44-BA4A-C27F73ABA29A}" type="datetimeFigureOut">
              <a:rPr lang="cs-CZ"/>
              <a:pPr>
                <a:defRPr/>
              </a:pPr>
              <a:t>20.9.2013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01C4FB-4932-4822-9F62-3633251DB79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9002DA3-1CCA-45FB-BD15-9E5890C44602}" type="datetimeFigureOut">
              <a:rPr lang="cs-CZ"/>
              <a:pPr>
                <a:defRPr/>
              </a:pPr>
              <a:t>20.9.2013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DF861ED-1B00-421C-807A-61D9B6D2694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D7BBD8E-D4F4-43E9-A8BD-237E25112206}" type="datetimeFigureOut">
              <a:rPr lang="cs-CZ"/>
              <a:pPr>
                <a:defRPr/>
              </a:pPr>
              <a:t>20.9.2013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EBA84C6-CC85-43FD-ACDA-3F40A6EDC44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3266BA0-088B-47DD-B9EF-AB1D0F283CA4}" type="datetimeFigureOut">
              <a:rPr lang="cs-CZ"/>
              <a:pPr>
                <a:defRPr/>
              </a:pPr>
              <a:t>20.9.2013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BDE171C-A830-42A8-ADE7-930CE49A4DF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4FFA2-9802-4ACB-80A1-BA911CE91354}" type="datetimeFigureOut">
              <a:rPr lang="cs-CZ"/>
              <a:pPr>
                <a:defRPr/>
              </a:pPr>
              <a:t>20.9.2013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C0FBE66-686C-44BF-8BBD-EA6F24330F5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FCC3670-0191-46DB-A219-574E5405849B}" type="datetimeFigureOut">
              <a:rPr lang="cs-CZ"/>
              <a:pPr>
                <a:defRPr/>
              </a:pPr>
              <a:t>20.9.2013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0FFF099-585A-4753-A30E-590955D806A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AF6F7F60-1E8D-49BF-91F1-077DF665F851}" type="datetimeFigureOut">
              <a:rPr lang="cs-CZ"/>
              <a:pPr>
                <a:defRPr/>
              </a:pPr>
              <a:t>20.9.2013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D31FBDC4-45A7-4AC8-BF86-68EFAC20DA6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Prezentace_aplikace_Microsoft_PowerPoint11.ppt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080" name="Object 8"/>
          <p:cNvGraphicFramePr>
            <a:graphicFrameLocks noChangeAspect="1"/>
          </p:cNvGraphicFramePr>
          <p:nvPr/>
        </p:nvGraphicFramePr>
        <p:xfrm>
          <a:off x="0" y="14288"/>
          <a:ext cx="9144000" cy="6858000"/>
        </p:xfrm>
        <a:graphic>
          <a:graphicData uri="http://schemas.openxmlformats.org/presentationml/2006/ole">
            <p:oleObj spid="_x0000_s3080" name="Prezentace" r:id="rId3" imgW="2907715" imgH="2180753" progId="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Obdélník 1"/>
          <p:cNvSpPr>
            <a:spLocks noChangeArrowheads="1"/>
          </p:cNvSpPr>
          <p:nvPr/>
        </p:nvSpPr>
        <p:spPr bwMode="auto">
          <a:xfrm>
            <a:off x="0" y="0"/>
            <a:ext cx="9144000" cy="62785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cs-CZ" b="1">
              <a:latin typeface="Calibri" pitchFamily="34" charset="0"/>
            </a:endParaRPr>
          </a:p>
          <a:p>
            <a:r>
              <a:rPr lang="cs-CZ" sz="2400" b="1">
                <a:latin typeface="Calibri" pitchFamily="34" charset="0"/>
              </a:rPr>
              <a:t>ANOTACE :</a:t>
            </a:r>
          </a:p>
          <a:p>
            <a:r>
              <a:rPr lang="cs-CZ">
                <a:latin typeface="Calibri" pitchFamily="34" charset="0"/>
              </a:rPr>
              <a:t/>
            </a:r>
            <a:br>
              <a:rPr lang="cs-CZ">
                <a:latin typeface="Calibri" pitchFamily="34" charset="0"/>
              </a:rPr>
            </a:br>
            <a:r>
              <a:rPr lang="cs-CZ">
                <a:latin typeface="Calibri" pitchFamily="34" charset="0"/>
              </a:rPr>
              <a:t/>
            </a:r>
            <a:br>
              <a:rPr lang="cs-CZ">
                <a:latin typeface="Calibri" pitchFamily="34" charset="0"/>
              </a:rPr>
            </a:br>
            <a:r>
              <a:rPr lang="cs-CZ" b="1">
                <a:latin typeface="Calibri" pitchFamily="34" charset="0"/>
              </a:rPr>
              <a:t>a) PRÁCE JE URČENA </a:t>
            </a:r>
            <a:r>
              <a:rPr lang="cs-CZ">
                <a:latin typeface="Calibri" pitchFamily="34" charset="0"/>
              </a:rPr>
              <a:t>pro žáky 9. ročníku</a:t>
            </a:r>
          </a:p>
          <a:p>
            <a:r>
              <a:rPr lang="cs-CZ">
                <a:latin typeface="Calibri" pitchFamily="34" charset="0"/>
              </a:rPr>
              <a:t/>
            </a:r>
            <a:br>
              <a:rPr lang="cs-CZ">
                <a:latin typeface="Calibri" pitchFamily="34" charset="0"/>
              </a:rPr>
            </a:br>
            <a:r>
              <a:rPr lang="cs-CZ">
                <a:latin typeface="Calibri" pitchFamily="34" charset="0"/>
              </a:rPr>
              <a:t/>
            </a:r>
            <a:br>
              <a:rPr lang="cs-CZ">
                <a:latin typeface="Calibri" pitchFamily="34" charset="0"/>
              </a:rPr>
            </a:br>
            <a:r>
              <a:rPr lang="cs-CZ" b="1">
                <a:latin typeface="Calibri" pitchFamily="34" charset="0"/>
              </a:rPr>
              <a:t>b) TÉMA : </a:t>
            </a:r>
            <a:r>
              <a:rPr lang="cs-CZ">
                <a:latin typeface="Calibri" pitchFamily="34" charset="0"/>
              </a:rPr>
              <a:t>ZLÍNSKÝ  KRAJ</a:t>
            </a:r>
          </a:p>
          <a:p>
            <a:r>
              <a:rPr lang="cs-CZ">
                <a:latin typeface="Calibri" pitchFamily="34" charset="0"/>
              </a:rPr>
              <a:t/>
            </a:r>
            <a:br>
              <a:rPr lang="cs-CZ">
                <a:latin typeface="Calibri" pitchFamily="34" charset="0"/>
              </a:rPr>
            </a:br>
            <a:r>
              <a:rPr lang="cs-CZ">
                <a:latin typeface="Calibri" pitchFamily="34" charset="0"/>
              </a:rPr>
              <a:t/>
            </a:r>
            <a:br>
              <a:rPr lang="cs-CZ">
                <a:latin typeface="Calibri" pitchFamily="34" charset="0"/>
              </a:rPr>
            </a:br>
            <a:r>
              <a:rPr lang="cs-CZ" b="1">
                <a:latin typeface="Calibri" pitchFamily="34" charset="0"/>
              </a:rPr>
              <a:t>c) CÍL : </a:t>
            </a:r>
            <a:r>
              <a:rPr lang="cs-CZ">
                <a:latin typeface="Calibri" pitchFamily="34" charset="0"/>
              </a:rPr>
              <a:t>prohloubení znalostí o Zlínském kraji</a:t>
            </a:r>
          </a:p>
          <a:p>
            <a:r>
              <a:rPr lang="cs-CZ">
                <a:latin typeface="Calibri" pitchFamily="34" charset="0"/>
              </a:rPr>
              <a:t/>
            </a:r>
            <a:br>
              <a:rPr lang="cs-CZ">
                <a:latin typeface="Calibri" pitchFamily="34" charset="0"/>
              </a:rPr>
            </a:br>
            <a:r>
              <a:rPr lang="cs-CZ">
                <a:latin typeface="Calibri" pitchFamily="34" charset="0"/>
              </a:rPr>
              <a:t/>
            </a:r>
            <a:br>
              <a:rPr lang="cs-CZ">
                <a:latin typeface="Calibri" pitchFamily="34" charset="0"/>
              </a:rPr>
            </a:br>
            <a:r>
              <a:rPr lang="cs-CZ" b="1">
                <a:latin typeface="Calibri" pitchFamily="34" charset="0"/>
              </a:rPr>
              <a:t>d) POMŮCKY : </a:t>
            </a:r>
            <a:r>
              <a:rPr lang="cs-CZ">
                <a:latin typeface="Calibri" pitchFamily="34" charset="0"/>
              </a:rPr>
              <a:t>školní atlas ČR, pracovní list, psací potřeby</a:t>
            </a:r>
          </a:p>
          <a:p>
            <a:r>
              <a:rPr lang="cs-CZ">
                <a:latin typeface="Calibri" pitchFamily="34" charset="0"/>
              </a:rPr>
              <a:t/>
            </a:r>
            <a:br>
              <a:rPr lang="cs-CZ">
                <a:latin typeface="Calibri" pitchFamily="34" charset="0"/>
              </a:rPr>
            </a:br>
            <a:r>
              <a:rPr lang="cs-CZ">
                <a:latin typeface="Calibri" pitchFamily="34" charset="0"/>
              </a:rPr>
              <a:t/>
            </a:r>
            <a:br>
              <a:rPr lang="cs-CZ">
                <a:latin typeface="Calibri" pitchFamily="34" charset="0"/>
              </a:rPr>
            </a:br>
            <a:r>
              <a:rPr lang="cs-CZ" b="1">
                <a:latin typeface="Calibri" pitchFamily="34" charset="0"/>
              </a:rPr>
              <a:t>e) KLÍČOVÁ SLOVA : </a:t>
            </a:r>
            <a:r>
              <a:rPr lang="cs-CZ">
                <a:latin typeface="Calibri" pitchFamily="34" charset="0"/>
              </a:rPr>
              <a:t>názvy měst, historických památek a přírodních zajímavostí kraje </a:t>
            </a:r>
            <a:br>
              <a:rPr lang="cs-CZ">
                <a:latin typeface="Calibri" pitchFamily="34" charset="0"/>
              </a:rPr>
            </a:br>
            <a:r>
              <a:rPr lang="cs-CZ">
                <a:latin typeface="Calibri" pitchFamily="34" charset="0"/>
              </a:rPr>
              <a:t/>
            </a:r>
            <a:br>
              <a:rPr lang="cs-CZ">
                <a:latin typeface="Calibri" pitchFamily="34" charset="0"/>
              </a:rPr>
            </a:br>
            <a:r>
              <a:rPr lang="cs-CZ" b="1">
                <a:latin typeface="Calibri" pitchFamily="34" charset="0"/>
              </a:rPr>
              <a:t>f) PILOTÁŽ: </a:t>
            </a:r>
            <a:r>
              <a:rPr lang="cs-CZ">
                <a:latin typeface="Calibri" pitchFamily="34" charset="0"/>
              </a:rPr>
              <a:t>žáci se seznámili se zajímavými místy a  historickými památkami</a:t>
            </a:r>
            <a:br>
              <a:rPr lang="cs-CZ">
                <a:latin typeface="Calibri" pitchFamily="34" charset="0"/>
              </a:rPr>
            </a:br>
            <a:r>
              <a:rPr lang="cs-CZ">
                <a:latin typeface="Calibri" pitchFamily="34" charset="0"/>
              </a:rPr>
              <a:t>	    Zlínského kraje. Prezentovaná města vyznačili do obrysu mapy kraje, kterou</a:t>
            </a:r>
          </a:p>
          <a:p>
            <a:r>
              <a:rPr lang="cs-CZ">
                <a:latin typeface="Calibri" pitchFamily="34" charset="0"/>
              </a:rPr>
              <a:t>	    překreslili z učebnice (S. 81)</a:t>
            </a:r>
          </a:p>
          <a:p>
            <a:endParaRPr lang="cs-CZ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385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067175" y="692150"/>
            <a:ext cx="4743450" cy="5715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6386" name="Nadpis 1"/>
          <p:cNvSpPr>
            <a:spLocks noGrp="1"/>
          </p:cNvSpPr>
          <p:nvPr>
            <p:ph type="title"/>
          </p:nvPr>
        </p:nvSpPr>
        <p:spPr>
          <a:xfrm>
            <a:off x="250825" y="0"/>
            <a:ext cx="3816350" cy="6669088"/>
          </a:xfrm>
        </p:spPr>
        <p:txBody>
          <a:bodyPr/>
          <a:lstStyle/>
          <a:p>
            <a:pPr algn="l"/>
            <a:r>
              <a:rPr lang="cs-CZ" b="1" smtClean="0"/>
              <a:t>ZLÍNSKÝ KRAJ</a:t>
            </a:r>
            <a:br>
              <a:rPr lang="cs-CZ" b="1" smtClean="0"/>
            </a:br>
            <a:r>
              <a:rPr lang="cs-CZ" b="1" smtClean="0"/>
              <a:t/>
            </a:r>
            <a:br>
              <a:rPr lang="cs-CZ" b="1" smtClean="0"/>
            </a:br>
            <a:r>
              <a:rPr lang="cs-CZ" sz="4000" b="1" smtClean="0"/>
              <a:t>ROZLOHA :</a:t>
            </a:r>
            <a:r>
              <a:rPr lang="cs-CZ" b="1" smtClean="0"/>
              <a:t/>
            </a:r>
            <a:br>
              <a:rPr lang="cs-CZ" b="1" smtClean="0"/>
            </a:br>
            <a:r>
              <a:rPr lang="cs-CZ" smtClean="0"/>
              <a:t>3 964 km²</a:t>
            </a:r>
            <a:br>
              <a:rPr lang="cs-CZ" smtClean="0"/>
            </a:br>
            <a:r>
              <a:rPr lang="cs-CZ" smtClean="0"/>
              <a:t/>
            </a:r>
            <a:br>
              <a:rPr lang="cs-CZ" smtClean="0"/>
            </a:br>
            <a:r>
              <a:rPr lang="cs-CZ" sz="4000" b="1" smtClean="0"/>
              <a:t>POČET OBYVATEL:</a:t>
            </a:r>
            <a:br>
              <a:rPr lang="cs-CZ" sz="4000" b="1" smtClean="0"/>
            </a:br>
            <a:r>
              <a:rPr lang="cs-CZ" sz="4000" smtClean="0"/>
              <a:t>597 813</a:t>
            </a:r>
            <a:endParaRPr lang="cs-CZ" sz="4000" b="1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409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831850" y="1117600"/>
            <a:ext cx="7620000" cy="5715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7410" name="Nadpis 1"/>
          <p:cNvSpPr>
            <a:spLocks noGrp="1"/>
          </p:cNvSpPr>
          <p:nvPr>
            <p:ph type="title"/>
          </p:nvPr>
        </p:nvSpPr>
        <p:spPr>
          <a:xfrm>
            <a:off x="457200" y="115888"/>
            <a:ext cx="8229600" cy="1152525"/>
          </a:xfrm>
        </p:spPr>
        <p:txBody>
          <a:bodyPr/>
          <a:lstStyle/>
          <a:p>
            <a:r>
              <a:rPr lang="cs-CZ" b="1" smtClean="0"/>
              <a:t>ZLÍN     POHLED NA MĚSTO Z „21“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433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62000" y="1066800"/>
            <a:ext cx="7620000" cy="5715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8434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92162"/>
          </a:xfrm>
        </p:spPr>
        <p:txBody>
          <a:bodyPr/>
          <a:lstStyle/>
          <a:p>
            <a:r>
              <a:rPr lang="cs-CZ" sz="4000" b="1" smtClean="0"/>
              <a:t>VSETÍNSKÝ ZÁMEK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457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65175" y="1557338"/>
            <a:ext cx="7620000" cy="5114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9458" name="Nadpis 1"/>
          <p:cNvSpPr>
            <a:spLocks noGrp="1"/>
          </p:cNvSpPr>
          <p:nvPr>
            <p:ph type="title"/>
          </p:nvPr>
        </p:nvSpPr>
        <p:spPr>
          <a:xfrm>
            <a:off x="460375" y="115888"/>
            <a:ext cx="8229600" cy="1441450"/>
          </a:xfrm>
        </p:spPr>
        <p:txBody>
          <a:bodyPr/>
          <a:lstStyle/>
          <a:p>
            <a:r>
              <a:rPr lang="cs-CZ" b="1" smtClean="0"/>
              <a:t>VALAŠSKÉ MEZIŘÍČÍ</a:t>
            </a:r>
            <a:r>
              <a:rPr lang="cs-CZ" smtClean="0"/>
              <a:t/>
            </a:r>
            <a:br>
              <a:rPr lang="cs-CZ" smtClean="0"/>
            </a:br>
            <a:r>
              <a:rPr lang="cs-CZ" smtClean="0"/>
              <a:t>HVĚZDÁRNA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481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66763" y="1052513"/>
            <a:ext cx="7610475" cy="5705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48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7875"/>
          </a:xfrm>
        </p:spPr>
        <p:txBody>
          <a:bodyPr/>
          <a:lstStyle/>
          <a:p>
            <a:r>
              <a:rPr lang="cs-CZ" b="1" smtClean="0"/>
              <a:t>UHERSKÉ HRADIŠTĚ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505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62000" y="1136650"/>
            <a:ext cx="7620000" cy="5715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1506" name="Nadpis 1"/>
          <p:cNvSpPr>
            <a:spLocks noGrp="1"/>
          </p:cNvSpPr>
          <p:nvPr>
            <p:ph type="title"/>
          </p:nvPr>
        </p:nvSpPr>
        <p:spPr>
          <a:xfrm>
            <a:off x="107950" y="274638"/>
            <a:ext cx="8928100" cy="862012"/>
          </a:xfrm>
        </p:spPr>
        <p:txBody>
          <a:bodyPr/>
          <a:lstStyle/>
          <a:p>
            <a:r>
              <a:rPr lang="cs-CZ" b="1" smtClean="0"/>
              <a:t>LUHAČOVICE    JURKOVIČŮV DŮM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529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71525" y="981075"/>
            <a:ext cx="7620000" cy="5715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5888"/>
            <a:ext cx="8229600" cy="1301750"/>
          </a:xfrm>
        </p:spPr>
        <p:txBody>
          <a:bodyPr>
            <a:normAutofit/>
          </a:bodyPr>
          <a:lstStyle/>
          <a:p>
            <a:r>
              <a:rPr lang="cs-CZ" b="1" smtClean="0"/>
              <a:t>KROMĚŘÍŽ</a:t>
            </a:r>
            <a:r>
              <a:rPr lang="cs-CZ" sz="4000" smtClean="0"/>
              <a:t/>
            </a:r>
            <a:br>
              <a:rPr lang="cs-CZ" sz="4000" smtClean="0"/>
            </a:br>
            <a:r>
              <a:rPr lang="cs-CZ" sz="4000" smtClean="0"/>
              <a:t>PODZÁMECKÁ ZAHRADA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0"/>
            <a:ext cx="9144000" cy="5908675"/>
          </a:xfrm>
          <a:prstGeom prst="rect">
            <a:avLst/>
          </a:prstGeom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latin typeface="+mn-lt"/>
                <a:cs typeface="+mn-cs"/>
              </a:rPr>
              <a:t>ZDROJ INFORMACÍ: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>
              <a:latin typeface="+mn-lt"/>
              <a:cs typeface="+mn-cs"/>
            </a:endParaRPr>
          </a:p>
          <a:p>
            <a:pPr marL="285750" indent="-285750" fontAlgn="auto">
              <a:spcBef>
                <a:spcPts val="0"/>
              </a:spcBef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>
                <a:latin typeface="+mn-lt"/>
                <a:cs typeface="+mn-cs"/>
              </a:rPr>
              <a:t>ZIVNER</a:t>
            </a:r>
            <a:r>
              <a:rPr lang="cs-CZ" dirty="0">
                <a:latin typeface="+mn-lt"/>
                <a:cs typeface="+mn-cs"/>
              </a:rPr>
              <a:t>, </a:t>
            </a:r>
            <a:r>
              <a:rPr lang="cs-CZ" dirty="0" err="1">
                <a:latin typeface="+mn-lt"/>
                <a:cs typeface="+mn-cs"/>
              </a:rPr>
              <a:t>Ragimiri</a:t>
            </a:r>
            <a:r>
              <a:rPr lang="cs-CZ" dirty="0">
                <a:latin typeface="+mn-lt"/>
                <a:cs typeface="+mn-cs"/>
              </a:rPr>
              <a:t>.</a:t>
            </a:r>
            <a:r>
              <a:rPr lang="cs-CZ" dirty="0">
                <a:latin typeface="+mn-lt"/>
                <a:cs typeface="+mn-cs"/>
              </a:rPr>
              <a:t> </a:t>
            </a:r>
            <a:r>
              <a:rPr lang="cs-CZ" i="1" dirty="0">
                <a:latin typeface="+mn-lt"/>
                <a:cs typeface="+mn-cs"/>
              </a:rPr>
              <a:t>Http://cs.wikipedia.org</a:t>
            </a:r>
            <a:r>
              <a:rPr lang="cs-CZ" dirty="0">
                <a:latin typeface="+mn-lt"/>
                <a:cs typeface="+mn-cs"/>
              </a:rPr>
              <a:t> [online]. </a:t>
            </a:r>
            <a:r>
              <a:rPr lang="cs-CZ" dirty="0">
                <a:latin typeface="+mn-lt"/>
                <a:cs typeface="+mn-cs"/>
              </a:rPr>
              <a:t>21. 5. 2007, 19:57[cit</a:t>
            </a:r>
            <a:r>
              <a:rPr lang="cs-CZ" dirty="0">
                <a:latin typeface="+mn-lt"/>
                <a:cs typeface="+mn-cs"/>
              </a:rPr>
              <a:t>. </a:t>
            </a:r>
            <a:r>
              <a:rPr lang="cs-CZ" dirty="0">
                <a:latin typeface="+mn-lt"/>
                <a:cs typeface="+mn-cs"/>
              </a:rPr>
              <a:t>2012-05-17]. </a:t>
            </a:r>
            <a:r>
              <a:rPr lang="cs-CZ" dirty="0" err="1">
                <a:latin typeface="+mn-lt"/>
                <a:cs typeface="+mn-cs"/>
              </a:rPr>
              <a:t>Soubor:Zlin</a:t>
            </a:r>
            <a:r>
              <a:rPr lang="cs-CZ" b="1" dirty="0">
                <a:latin typeface="+mn-lt"/>
                <a:cs typeface="+mn-cs"/>
              </a:rPr>
              <a:t> </a:t>
            </a:r>
            <a:r>
              <a:rPr lang="cs-CZ" dirty="0">
                <a:latin typeface="+mn-lt"/>
                <a:cs typeface="+mn-cs"/>
              </a:rPr>
              <a:t>Region </a:t>
            </a:r>
            <a:r>
              <a:rPr lang="cs-CZ" dirty="0" err="1">
                <a:latin typeface="+mn-lt"/>
                <a:cs typeface="+mn-cs"/>
              </a:rPr>
              <a:t>CoA</a:t>
            </a:r>
            <a:r>
              <a:rPr lang="cs-CZ" dirty="0">
                <a:latin typeface="+mn-lt"/>
                <a:cs typeface="+mn-cs"/>
              </a:rPr>
              <a:t> </a:t>
            </a:r>
            <a:r>
              <a:rPr lang="cs-CZ" dirty="0" err="1">
                <a:latin typeface="+mn-lt"/>
                <a:cs typeface="+mn-cs"/>
              </a:rPr>
              <a:t>CZ.svg</a:t>
            </a:r>
            <a:r>
              <a:rPr lang="cs-CZ" dirty="0">
                <a:latin typeface="+mn-lt"/>
                <a:cs typeface="+mn-cs"/>
              </a:rPr>
              <a:t>. Dostupné </a:t>
            </a:r>
            <a:r>
              <a:rPr lang="cs-CZ" dirty="0">
                <a:latin typeface="+mn-lt"/>
                <a:cs typeface="+mn-cs"/>
              </a:rPr>
              <a:t>z WWW: </a:t>
            </a:r>
            <a:r>
              <a:rPr lang="cs-CZ" dirty="0">
                <a:latin typeface="+mn-lt"/>
                <a:cs typeface="+mn-cs"/>
              </a:rPr>
              <a:t>&lt;http://cs.wikipedia.org/wiki/</a:t>
            </a:r>
            <a:r>
              <a:rPr lang="cs-CZ" dirty="0" err="1">
                <a:latin typeface="+mn-lt"/>
                <a:cs typeface="+mn-cs"/>
              </a:rPr>
              <a:t>Soubor:Zlin_Region_CoA_CZ.svg</a:t>
            </a:r>
            <a:r>
              <a:rPr lang="cs-CZ" dirty="0">
                <a:latin typeface="+mn-lt"/>
                <a:cs typeface="+mn-cs"/>
              </a:rPr>
              <a:t>&gt;.</a:t>
            </a:r>
          </a:p>
          <a:p>
            <a:pPr marL="285750" indent="-285750" fontAlgn="auto">
              <a:spcBef>
                <a:spcPts val="0"/>
              </a:spcBef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>
                <a:latin typeface="+mn-lt"/>
                <a:cs typeface="+mn-cs"/>
              </a:rPr>
              <a:t>ZIVNER, </a:t>
            </a:r>
            <a:r>
              <a:rPr lang="cs-CZ" dirty="0" err="1">
                <a:latin typeface="+mn-lt"/>
                <a:cs typeface="+mn-cs"/>
              </a:rPr>
              <a:t>Timichal</a:t>
            </a:r>
            <a:r>
              <a:rPr lang="cs-CZ" dirty="0">
                <a:latin typeface="+mn-lt"/>
                <a:cs typeface="+mn-cs"/>
              </a:rPr>
              <a:t>. </a:t>
            </a:r>
            <a:r>
              <a:rPr lang="cs-CZ" i="1" dirty="0">
                <a:latin typeface="+mn-lt"/>
                <a:cs typeface="+mn-cs"/>
              </a:rPr>
              <a:t>Http://cs.wikipedia.org</a:t>
            </a:r>
            <a:r>
              <a:rPr lang="cs-CZ" dirty="0">
                <a:latin typeface="+mn-lt"/>
                <a:cs typeface="+mn-cs"/>
              </a:rPr>
              <a:t> [online]. 23. 4. 2007, 14:30[cit. 2012-05-17]. Soubor:Zlin2.jpg. Dostupné z WWW: &lt;http://cs.wikipedia.org/wiki/Soubor:Zlin2.jpg&gt;.</a:t>
            </a:r>
          </a:p>
          <a:p>
            <a:pPr marL="285750" indent="-285750" fontAlgn="auto">
              <a:spcBef>
                <a:spcPts val="0"/>
              </a:spcBef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err="1">
                <a:latin typeface="+mn-lt"/>
                <a:cs typeface="+mn-cs"/>
              </a:rPr>
              <a:t>ZIVNER,Timichal</a:t>
            </a:r>
            <a:r>
              <a:rPr lang="cs-CZ" dirty="0">
                <a:latin typeface="+mn-lt"/>
                <a:cs typeface="+mn-cs"/>
              </a:rPr>
              <a:t>. </a:t>
            </a:r>
            <a:r>
              <a:rPr lang="cs-CZ" i="1" dirty="0">
                <a:latin typeface="+mn-lt"/>
                <a:cs typeface="+mn-cs"/>
              </a:rPr>
              <a:t>Http://cs.wikipedia.org</a:t>
            </a:r>
            <a:r>
              <a:rPr lang="cs-CZ" dirty="0">
                <a:latin typeface="+mn-lt"/>
                <a:cs typeface="+mn-cs"/>
              </a:rPr>
              <a:t> [online]. 23. 12. 2007, 10:05 [cit. 2012-05-17]. </a:t>
            </a:r>
            <a:r>
              <a:rPr lang="cs-CZ" dirty="0" err="1">
                <a:latin typeface="+mn-lt"/>
                <a:cs typeface="+mn-cs"/>
              </a:rPr>
              <a:t>Soubor:Vsetinsky</a:t>
            </a:r>
            <a:r>
              <a:rPr lang="cs-CZ" dirty="0">
                <a:latin typeface="+mn-lt"/>
                <a:cs typeface="+mn-cs"/>
              </a:rPr>
              <a:t> zamek.jpg. Dostupné z WWW: &lt; http://cs.wikipedia.org/wiki/Soubor:Vsetinsky_zamek.jpg &gt;.</a:t>
            </a:r>
          </a:p>
          <a:p>
            <a:pPr marL="285750" indent="-285750" fontAlgn="auto">
              <a:spcBef>
                <a:spcPts val="0"/>
              </a:spcBef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>
                <a:latin typeface="+mn-lt"/>
                <a:cs typeface="+mn-cs"/>
              </a:rPr>
              <a:t>ZIVNER, </a:t>
            </a:r>
            <a:r>
              <a:rPr lang="cs-CZ" dirty="0" err="1">
                <a:latin typeface="+mn-lt"/>
                <a:cs typeface="+mn-cs"/>
              </a:rPr>
              <a:t>Miraceti</a:t>
            </a:r>
            <a:r>
              <a:rPr lang="cs-CZ" dirty="0">
                <a:latin typeface="+mn-lt"/>
                <a:cs typeface="+mn-cs"/>
              </a:rPr>
              <a:t>. </a:t>
            </a:r>
            <a:r>
              <a:rPr lang="cs-CZ" i="1" dirty="0">
                <a:latin typeface="+mn-lt"/>
                <a:cs typeface="+mn-cs"/>
              </a:rPr>
              <a:t>Http://cs.wikipedia.org</a:t>
            </a:r>
            <a:r>
              <a:rPr lang="cs-CZ" dirty="0">
                <a:latin typeface="+mn-lt"/>
                <a:cs typeface="+mn-cs"/>
              </a:rPr>
              <a:t> [online]. </a:t>
            </a:r>
            <a:r>
              <a:rPr lang="cs-CZ" dirty="0">
                <a:latin typeface="+mn-lt"/>
                <a:cs typeface="+mn-cs"/>
              </a:rPr>
              <a:t>2. 6. 2007, </a:t>
            </a:r>
            <a:r>
              <a:rPr lang="cs-CZ" dirty="0">
                <a:latin typeface="+mn-lt"/>
                <a:cs typeface="+mn-cs"/>
              </a:rPr>
              <a:t>14:23[cit. 2012-05-17]. </a:t>
            </a:r>
            <a:r>
              <a:rPr lang="cs-CZ" dirty="0" err="1">
                <a:latin typeface="+mn-lt"/>
                <a:cs typeface="+mn-cs"/>
              </a:rPr>
              <a:t>Soubor:Zahrada</a:t>
            </a:r>
            <a:r>
              <a:rPr lang="cs-CZ" dirty="0">
                <a:latin typeface="+mn-lt"/>
                <a:cs typeface="+mn-cs"/>
              </a:rPr>
              <a:t> Hvězdárny ve Valašském </a:t>
            </a:r>
            <a:r>
              <a:rPr lang="cs-CZ" dirty="0">
                <a:latin typeface="+mn-lt"/>
                <a:cs typeface="+mn-cs"/>
              </a:rPr>
              <a:t>Meziříčí.jpg. Dostupné z WWW: </a:t>
            </a:r>
            <a:r>
              <a:rPr lang="cs-CZ" dirty="0">
                <a:latin typeface="+mn-lt"/>
                <a:cs typeface="+mn-cs"/>
              </a:rPr>
              <a:t>&lt;http://cs.wikipedia.org/wiki/Soubor:Zahrada_Hv%C4%9Bzd%C3%A1rny_ve_Vala%C5%A1sk%C3%A9m_Mezi%C5%99%C3%AD%C4%8D%C3%AD.jpg</a:t>
            </a:r>
            <a:r>
              <a:rPr lang="cs-CZ" dirty="0">
                <a:latin typeface="+mn-lt"/>
                <a:cs typeface="+mn-cs"/>
              </a:rPr>
              <a:t>&gt;.</a:t>
            </a:r>
          </a:p>
          <a:p>
            <a:pPr marL="285750" indent="-285750" fontAlgn="auto">
              <a:spcBef>
                <a:spcPts val="0"/>
              </a:spcBef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>
                <a:latin typeface="+mn-lt"/>
                <a:cs typeface="+mn-cs"/>
              </a:rPr>
              <a:t>ZIVNER, </a:t>
            </a:r>
            <a:r>
              <a:rPr lang="cs-CZ" dirty="0" err="1">
                <a:latin typeface="+mn-lt"/>
                <a:cs typeface="+mn-cs"/>
              </a:rPr>
              <a:t>Palickap</a:t>
            </a:r>
            <a:r>
              <a:rPr lang="cs-CZ" dirty="0">
                <a:latin typeface="+mn-lt"/>
                <a:cs typeface="+mn-cs"/>
              </a:rPr>
              <a:t>. </a:t>
            </a:r>
            <a:r>
              <a:rPr lang="cs-CZ" i="1" dirty="0">
                <a:latin typeface="+mn-lt"/>
                <a:cs typeface="+mn-cs"/>
              </a:rPr>
              <a:t>Http://cs.wikipedia.org</a:t>
            </a:r>
            <a:r>
              <a:rPr lang="cs-CZ" dirty="0">
                <a:latin typeface="+mn-lt"/>
                <a:cs typeface="+mn-cs"/>
              </a:rPr>
              <a:t> [online]. </a:t>
            </a:r>
            <a:r>
              <a:rPr lang="cs-CZ" dirty="0">
                <a:latin typeface="+mn-lt"/>
                <a:cs typeface="+mn-cs"/>
              </a:rPr>
              <a:t>30. 10. 2010, </a:t>
            </a:r>
            <a:r>
              <a:rPr lang="cs-CZ" dirty="0">
                <a:latin typeface="+mn-lt"/>
                <a:cs typeface="+mn-cs"/>
              </a:rPr>
              <a:t>11:17[cit. 2012-05-17]. </a:t>
            </a:r>
            <a:r>
              <a:rPr lang="cs-CZ" dirty="0" err="1">
                <a:latin typeface="+mn-lt"/>
                <a:cs typeface="+mn-cs"/>
              </a:rPr>
              <a:t>Soubor:Uherské</a:t>
            </a:r>
            <a:r>
              <a:rPr lang="cs-CZ" dirty="0">
                <a:latin typeface="+mn-lt"/>
                <a:cs typeface="+mn-cs"/>
              </a:rPr>
              <a:t> Hradiště, mariánský </a:t>
            </a:r>
            <a:r>
              <a:rPr lang="cs-CZ" dirty="0">
                <a:latin typeface="+mn-lt"/>
                <a:cs typeface="+mn-cs"/>
              </a:rPr>
              <a:t>sloup.jpg. Dostupné z WWW: </a:t>
            </a:r>
            <a:r>
              <a:rPr lang="cs-CZ" dirty="0">
                <a:latin typeface="+mn-lt"/>
                <a:cs typeface="+mn-cs"/>
              </a:rPr>
              <a:t>&lt;http://cs.wikipedia.org/wiki/Soubor:Uhersk%C3%A9_Hradi%C5%A1t%C4%9B,_mari%C3%A1nsk%C3%BD_sloup.jpg</a:t>
            </a:r>
            <a:r>
              <a:rPr lang="cs-CZ" dirty="0">
                <a:latin typeface="+mn-lt"/>
                <a:cs typeface="+mn-cs"/>
              </a:rPr>
              <a:t>&gt;.</a:t>
            </a:r>
          </a:p>
          <a:p>
            <a:pPr marL="285750" indent="-285750" fontAlgn="auto">
              <a:spcBef>
                <a:spcPts val="0"/>
              </a:spcBef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>
                <a:latin typeface="+mn-lt"/>
                <a:cs typeface="+mn-cs"/>
              </a:rPr>
              <a:t>ZIVNER, </a:t>
            </a:r>
            <a:r>
              <a:rPr lang="cs-CZ" dirty="0" err="1">
                <a:latin typeface="+mn-lt"/>
                <a:cs typeface="+mn-cs"/>
              </a:rPr>
              <a:t>Krokodyl</a:t>
            </a:r>
            <a:r>
              <a:rPr lang="cs-CZ" dirty="0">
                <a:latin typeface="+mn-lt"/>
                <a:cs typeface="+mn-cs"/>
              </a:rPr>
              <a:t>. </a:t>
            </a:r>
            <a:r>
              <a:rPr lang="cs-CZ" i="1" dirty="0">
                <a:latin typeface="+mn-lt"/>
                <a:cs typeface="+mn-cs"/>
              </a:rPr>
              <a:t>Http://cs.wikipedia.org</a:t>
            </a:r>
            <a:r>
              <a:rPr lang="cs-CZ" dirty="0">
                <a:latin typeface="+mn-lt"/>
                <a:cs typeface="+mn-cs"/>
              </a:rPr>
              <a:t> [online]. </a:t>
            </a:r>
            <a:r>
              <a:rPr lang="cs-CZ" dirty="0">
                <a:latin typeface="+mn-lt"/>
                <a:cs typeface="+mn-cs"/>
              </a:rPr>
              <a:t>11. 2. 2008, </a:t>
            </a:r>
            <a:r>
              <a:rPr lang="cs-CZ" dirty="0">
                <a:latin typeface="+mn-lt"/>
                <a:cs typeface="+mn-cs"/>
              </a:rPr>
              <a:t>22:31[cit. 2012-05-17]. </a:t>
            </a:r>
            <a:r>
              <a:rPr lang="cs-CZ" dirty="0" err="1">
                <a:latin typeface="+mn-lt"/>
                <a:cs typeface="+mn-cs"/>
              </a:rPr>
              <a:t>Soubor:Luhacovice</a:t>
            </a:r>
            <a:r>
              <a:rPr lang="cs-CZ" dirty="0">
                <a:latin typeface="+mn-lt"/>
                <a:cs typeface="+mn-cs"/>
              </a:rPr>
              <a:t> </a:t>
            </a:r>
            <a:r>
              <a:rPr lang="cs-CZ" dirty="0">
                <a:latin typeface="+mn-lt"/>
                <a:cs typeface="+mn-cs"/>
              </a:rPr>
              <a:t>6200.JPG. Dostupné z WWW: </a:t>
            </a:r>
            <a:r>
              <a:rPr lang="cs-CZ" dirty="0">
                <a:latin typeface="+mn-lt"/>
                <a:cs typeface="+mn-cs"/>
              </a:rPr>
              <a:t>&lt;http://cs.wikipedia.org/wiki/Soubor:Luhacovice_6200.JPG</a:t>
            </a:r>
            <a:r>
              <a:rPr lang="cs-CZ" dirty="0">
                <a:latin typeface="+mn-lt"/>
                <a:cs typeface="+mn-cs"/>
              </a:rPr>
              <a:t>&gt;.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7" name="Obdélník 1"/>
          <p:cNvSpPr>
            <a:spLocks noChangeArrowheads="1"/>
          </p:cNvSpPr>
          <p:nvPr/>
        </p:nvSpPr>
        <p:spPr bwMode="auto">
          <a:xfrm>
            <a:off x="0" y="0"/>
            <a:ext cx="9144000" cy="28622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285750" indent="-285750">
              <a:buFont typeface="Arial" charset="0"/>
              <a:buChar char="•"/>
            </a:pPr>
            <a:endParaRPr lang="cs-CZ">
              <a:latin typeface="Calibri" pitchFamily="34" charset="0"/>
            </a:endParaRPr>
          </a:p>
          <a:p>
            <a:pPr marL="285750" indent="-285750">
              <a:buFont typeface="Arial" charset="0"/>
              <a:buChar char="•"/>
            </a:pPr>
            <a:r>
              <a:rPr lang="cs-CZ">
                <a:latin typeface="Calibri" pitchFamily="34" charset="0"/>
              </a:rPr>
              <a:t>ZIVNER,Tedmek. </a:t>
            </a:r>
            <a:r>
              <a:rPr lang="cs-CZ" i="1">
                <a:latin typeface="Calibri" pitchFamily="34" charset="0"/>
              </a:rPr>
              <a:t>Http://cs.wikipedia.org</a:t>
            </a:r>
            <a:r>
              <a:rPr lang="cs-CZ">
                <a:latin typeface="Calibri" pitchFamily="34" charset="0"/>
              </a:rPr>
              <a:t> [online]. 29. 4. 2010, 19:52 [cit. 2012-05-17] . Soubor:Kromeriz04.JPG. Dostupné z WWW: &lt;http://cs.wikipedia.org/wiki/Soubor:Kromeriz04.JPG &gt;.</a:t>
            </a:r>
          </a:p>
          <a:p>
            <a:pPr marL="285750" indent="-285750">
              <a:buFont typeface="Arial" charset="0"/>
              <a:buChar char="•"/>
            </a:pPr>
            <a:r>
              <a:rPr lang="cs-CZ">
                <a:latin typeface="Calibri" pitchFamily="34" charset="0"/>
              </a:rPr>
              <a:t>Borecký D., Novák S., Chalupa p.  Zeměpis, Putování naší vlastí, Česká republika, učebnice II.díl.</a:t>
            </a:r>
            <a:br>
              <a:rPr lang="cs-CZ">
                <a:latin typeface="Calibri" pitchFamily="34" charset="0"/>
              </a:rPr>
            </a:br>
            <a:r>
              <a:rPr lang="cs-CZ">
                <a:latin typeface="Calibri" pitchFamily="34" charset="0"/>
              </a:rPr>
              <a:t>Nakladatelství  NOVÁ ŠKOLA, s. r. o., Bratislavská 23d, Brno, 2009. ISBN 80-7289-102-2.  Strana 81.</a:t>
            </a:r>
          </a:p>
          <a:p>
            <a:pPr marL="285750" indent="-285750">
              <a:buFont typeface="Arial" charset="0"/>
              <a:buChar char="•"/>
            </a:pPr>
            <a:r>
              <a:rPr lang="cs-CZ">
                <a:latin typeface="Calibri" pitchFamily="34" charset="0"/>
              </a:rPr>
              <a:t>Školní atlas Česká republika a Evropa. SHOCart, spol. s.r.o., Zádveřice 48, Vizovice, 2009. ISBN 978-80-7224-247-4. Strana 50-51.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54</TotalTime>
  <Words>267</Words>
  <Application>Microsoft Office PowerPoint</Application>
  <PresentationFormat>On-screen Show (4:3)</PresentationFormat>
  <Paragraphs>27</Paragraphs>
  <Slides>11</Slides>
  <Notes>0</Notes>
  <HiddenSlides>0</HiddenSlides>
  <MMClips>0</MMClips>
  <ScaleCrop>false</ScaleCrop>
  <HeadingPairs>
    <vt:vector size="8" baseType="variant">
      <vt:variant>
        <vt:lpstr>Použitá písma</vt:lpstr>
      </vt:variant>
      <vt:variant>
        <vt:i4>2</vt:i4>
      </vt:variant>
      <vt:variant>
        <vt:lpstr>Šablona návrhu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5" baseType="lpstr">
      <vt:lpstr>Calibri</vt:lpstr>
      <vt:lpstr>Arial</vt:lpstr>
      <vt:lpstr>Motiv systému Office</vt:lpstr>
      <vt:lpstr>Prezentace</vt:lpstr>
      <vt:lpstr>Snímek 1</vt:lpstr>
      <vt:lpstr>Snímek 2</vt:lpstr>
      <vt:lpstr>ZLÍNSKÝ KRAJ  ROZLOHA : 3 964 km²  POČET OBYVATEL: 597 813</vt:lpstr>
      <vt:lpstr>ZLÍN     POHLED NA MĚSTO Z „21“</vt:lpstr>
      <vt:lpstr>VSETÍNSKÝ ZÁMEK</vt:lpstr>
      <vt:lpstr>VALAŠSKÉ MEZIŘÍČÍ HVĚZDÁRNA</vt:lpstr>
      <vt:lpstr>UHERSKÉ HRADIŠTĚ</vt:lpstr>
      <vt:lpstr>LUHAČOVICE    JURKOVIČŮV DŮM</vt:lpstr>
      <vt:lpstr>KROMĚŘÍŽ PODZÁMECKÁ ZAHRADA</vt:lpstr>
      <vt:lpstr>Snímek 10</vt:lpstr>
      <vt:lpstr>Snímek 11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ZS SLOVAN</dc:creator>
  <cp:lastModifiedBy>DUM</cp:lastModifiedBy>
  <cp:revision>12</cp:revision>
  <dcterms:created xsi:type="dcterms:W3CDTF">2012-05-17T19:27:38Z</dcterms:created>
  <dcterms:modified xsi:type="dcterms:W3CDTF">2013-09-20T16:42:37Z</dcterms:modified>
</cp:coreProperties>
</file>