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pptx" ContentType="application/vnd.openxmlformats-officedocument.presentationml.presentation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1" r:id="rId5"/>
    <p:sldId id="260" r:id="rId6"/>
    <p:sldId id="262" r:id="rId7"/>
    <p:sldId id="263" r:id="rId8"/>
    <p:sldId id="264" r:id="rId9"/>
    <p:sldId id="265" r:id="rId10"/>
    <p:sldId id="258" r:id="rId1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636" y="83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23EE86-FE83-4304-B271-A1217C61EB77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760F5C-6476-453A-A479-539D55A3F8A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5F467C-16DE-4AE4-8BFA-73E10BC6FB7B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32F759-2EF4-4CCD-A1C3-22E0DD0B69F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E973FB-141D-459E-849F-24F10A88A0CB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ADBB58-52CC-48AB-8167-DC419922D7A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445880-01DF-46FA-928F-74B3F41638A7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2B0754-464F-4B38-8B1E-46B1D870EFF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7A8FF4-B2F6-4642-A663-106A75848D0A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92D546-13CB-4064-917B-CA0A3239CEE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EDEBAC-511F-4508-9559-7469CF4BEE24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C5E343-8F77-4CCD-BDD2-4A5D5E88E92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529D04-9819-45C8-8C4A-CA4FDD93FC8B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C46745-B5A6-4E6C-9664-CA057C7ECCF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A0E14B-A5C3-4C2D-87C3-AB3FFF9ED030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7017FC-197B-4041-BBBD-97F05C3DF1B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17E7C5-3095-4437-81D7-0BAAB77F5A9A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6C397C-B2B6-4AC8-8AC4-9E714F67332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F2C8E6-1C20-46BC-A0E3-BF9D6855258C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BBD423-B26C-46F8-A4BC-D5B29760504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778E4F-CC54-458E-A4B0-9D3119658E57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C9EDFD-8E12-4BF7-A2A7-829AB57EF29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4339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315321B-4BF0-44D2-BA37-9347A69098A3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04B0A55-3113-43F4-ACB4-1076058AAD9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Prezentace_aplikace_Microsoft_PowerPoint11.ppt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Kapsk%C3%A9_M%C4%9Bsto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hyperlink" Target="http://cs.wikipedia.org/wiki/Z%C3%A1konod%C3%A1rn%C3%A1_moc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Pretoria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4" Type="http://schemas.openxmlformats.org/officeDocument/2006/relationships/hyperlink" Target="http://cs.wikipedia.org/wiki/V%C3%BDkonn%C3%A1_moc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Jihoafrick%C3%A1_republika" TargetMode="External"/><Relationship Id="rId3" Type="http://schemas.openxmlformats.org/officeDocument/2006/relationships/hyperlink" Target="http://cs.wikipedia.org/wiki/Madagaskar" TargetMode="External"/><Relationship Id="rId7" Type="http://schemas.openxmlformats.org/officeDocument/2006/relationships/hyperlink" Target="http://cs.wikipedia.org/wiki/Namibie" TargetMode="External"/><Relationship Id="rId2" Type="http://schemas.openxmlformats.org/officeDocument/2006/relationships/hyperlink" Target="http://cs.wikipedia.org/wiki/Lesotho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cs.wikipedia.org/wiki/Mosambik" TargetMode="External"/><Relationship Id="rId11" Type="http://schemas.openxmlformats.org/officeDocument/2006/relationships/hyperlink" Target="http://cs.wikipedia.org/wiki/Zimbabwe" TargetMode="External"/><Relationship Id="rId5" Type="http://schemas.openxmlformats.org/officeDocument/2006/relationships/hyperlink" Target="http://cs.wikipedia.org/wiki/Mauricius" TargetMode="External"/><Relationship Id="rId10" Type="http://schemas.openxmlformats.org/officeDocument/2006/relationships/hyperlink" Target="http://cs.wikipedia.org/wiki/Zambie" TargetMode="External"/><Relationship Id="rId4" Type="http://schemas.openxmlformats.org/officeDocument/2006/relationships/hyperlink" Target="http://cs.wikipedia.org/wiki/Malawi" TargetMode="External"/><Relationship Id="rId9" Type="http://schemas.openxmlformats.org/officeDocument/2006/relationships/hyperlink" Target="http://cs.wikipedia.org/wiki/Svazijsko" TargetMode="Externa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Malawi" TargetMode="External"/><Relationship Id="rId13" Type="http://schemas.openxmlformats.org/officeDocument/2006/relationships/hyperlink" Target="http://cs.wikipedia.org/wiki/Maputo" TargetMode="External"/><Relationship Id="rId18" Type="http://schemas.openxmlformats.org/officeDocument/2006/relationships/hyperlink" Target="http://cs.wikipedia.org/wiki/V%C3%BDkonn%C3%A1_moc" TargetMode="External"/><Relationship Id="rId26" Type="http://schemas.openxmlformats.org/officeDocument/2006/relationships/hyperlink" Target="http://cs.wikipedia.org/wiki/Zimbabwe" TargetMode="External"/><Relationship Id="rId3" Type="http://schemas.openxmlformats.org/officeDocument/2006/relationships/hyperlink" Target="http://cs.wikipedia.org/wiki/Gaborone" TargetMode="External"/><Relationship Id="rId21" Type="http://schemas.openxmlformats.org/officeDocument/2006/relationships/hyperlink" Target="http://cs.wikipedia.org/wiki/Svazijsko" TargetMode="External"/><Relationship Id="rId7" Type="http://schemas.openxmlformats.org/officeDocument/2006/relationships/hyperlink" Target="http://cs.wikipedia.org/wiki/Antananarivo" TargetMode="External"/><Relationship Id="rId12" Type="http://schemas.openxmlformats.org/officeDocument/2006/relationships/hyperlink" Target="http://cs.wikipedia.org/wiki/Mosambik" TargetMode="External"/><Relationship Id="rId17" Type="http://schemas.openxmlformats.org/officeDocument/2006/relationships/hyperlink" Target="http://cs.wikipedia.org/wiki/Pretoria" TargetMode="External"/><Relationship Id="rId25" Type="http://schemas.openxmlformats.org/officeDocument/2006/relationships/hyperlink" Target="http://cs.wikipedia.org/wiki/Lusaka" TargetMode="External"/><Relationship Id="rId2" Type="http://schemas.openxmlformats.org/officeDocument/2006/relationships/hyperlink" Target="http://cs.wikipedia.org/wiki/Luanda" TargetMode="External"/><Relationship Id="rId16" Type="http://schemas.openxmlformats.org/officeDocument/2006/relationships/hyperlink" Target="http://cs.wikipedia.org/wiki/Jihoafrick%C3%A1_republika" TargetMode="External"/><Relationship Id="rId20" Type="http://schemas.openxmlformats.org/officeDocument/2006/relationships/hyperlink" Target="http://cs.wikipedia.org/wiki/Z%C3%A1konod%C3%A1rn%C3%A1_moc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cs.wikipedia.org/wiki/Madagaskar" TargetMode="External"/><Relationship Id="rId11" Type="http://schemas.openxmlformats.org/officeDocument/2006/relationships/hyperlink" Target="http://cs.wikipedia.org/wiki/Port_Louis" TargetMode="External"/><Relationship Id="rId24" Type="http://schemas.openxmlformats.org/officeDocument/2006/relationships/hyperlink" Target="http://cs.wikipedia.org/wiki/Zambie" TargetMode="External"/><Relationship Id="rId5" Type="http://schemas.openxmlformats.org/officeDocument/2006/relationships/hyperlink" Target="http://cs.wikipedia.org/wiki/Maseru" TargetMode="External"/><Relationship Id="rId15" Type="http://schemas.openxmlformats.org/officeDocument/2006/relationships/hyperlink" Target="http://cs.wikipedia.org/wiki/Windhoek" TargetMode="External"/><Relationship Id="rId23" Type="http://schemas.openxmlformats.org/officeDocument/2006/relationships/hyperlink" Target="http://cs.wikipedia.org/wiki/Lobamba" TargetMode="External"/><Relationship Id="rId10" Type="http://schemas.openxmlformats.org/officeDocument/2006/relationships/hyperlink" Target="http://cs.wikipedia.org/wiki/Mauricius" TargetMode="External"/><Relationship Id="rId19" Type="http://schemas.openxmlformats.org/officeDocument/2006/relationships/hyperlink" Target="http://cs.wikipedia.org/wiki/Kapsk%C3%A9_M%C4%9Bsto" TargetMode="External"/><Relationship Id="rId4" Type="http://schemas.openxmlformats.org/officeDocument/2006/relationships/hyperlink" Target="http://cs.wikipedia.org/wiki/Lesotho" TargetMode="External"/><Relationship Id="rId9" Type="http://schemas.openxmlformats.org/officeDocument/2006/relationships/hyperlink" Target="http://cs.wikipedia.org/wiki/Lilongwe" TargetMode="External"/><Relationship Id="rId14" Type="http://schemas.openxmlformats.org/officeDocument/2006/relationships/hyperlink" Target="http://cs.wikipedia.org/wiki/Namibie" TargetMode="External"/><Relationship Id="rId22" Type="http://schemas.openxmlformats.org/officeDocument/2006/relationships/hyperlink" Target="http://cs.wikipedia.org/wiki/Mbabane" TargetMode="External"/><Relationship Id="rId27" Type="http://schemas.openxmlformats.org/officeDocument/2006/relationships/hyperlink" Target="http://cs.wikipedia.org/wiki/Harare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800px-Capetown.jpg" TargetMode="External"/><Relationship Id="rId2" Type="http://schemas.openxmlformats.org/officeDocument/2006/relationships/hyperlink" Target="http://cs.wikipedia.org/wiki/Soubor:Africa-countries-southern.png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cs.wikipedia.org/wiki/Soubor:CentralPretoria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8" name="Object 4"/>
          <p:cNvGraphicFramePr>
            <a:graphicFrameLocks noChangeAspect="1"/>
          </p:cNvGraphicFramePr>
          <p:nvPr/>
        </p:nvGraphicFramePr>
        <p:xfrm>
          <a:off x="0" y="0"/>
          <a:ext cx="9144000" cy="6858000"/>
        </p:xfrm>
        <a:graphic>
          <a:graphicData uri="http://schemas.openxmlformats.org/presentationml/2006/ole">
            <p:oleObj spid="_x0000_s1028" name="Prezentace" r:id="rId3" imgW="4154445" imgH="3116443" progId="">
              <p:embed/>
            </p:oleObj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Obdélník 1"/>
          <p:cNvSpPr>
            <a:spLocks noChangeArrowheads="1"/>
          </p:cNvSpPr>
          <p:nvPr/>
        </p:nvSpPr>
        <p:spPr bwMode="auto">
          <a:xfrm>
            <a:off x="0" y="0"/>
            <a:ext cx="9144000" cy="408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b="1">
                <a:latin typeface="Calibri" pitchFamily="34" charset="0"/>
              </a:rPr>
              <a:t>ANOTACE</a:t>
            </a:r>
            <a:r>
              <a:rPr lang="cs-CZ" b="1">
                <a:latin typeface="Calibri" pitchFamily="34" charset="0"/>
              </a:rPr>
              <a:t/>
            </a:r>
            <a:br>
              <a:rPr lang="cs-CZ" b="1">
                <a:latin typeface="Calibri" pitchFamily="34" charset="0"/>
              </a:rPr>
            </a:br>
            <a:r>
              <a:rPr lang="cs-CZ" b="1">
                <a:latin typeface="Calibri" pitchFamily="34" charset="0"/>
              </a:rPr>
              <a:t/>
            </a:r>
            <a:br>
              <a:rPr lang="cs-CZ" b="1">
                <a:latin typeface="Calibri" pitchFamily="34" charset="0"/>
              </a:rPr>
            </a:br>
            <a:r>
              <a:rPr lang="cs-CZ" b="1">
                <a:latin typeface="Calibri" pitchFamily="34" charset="0"/>
              </a:rPr>
              <a:t>a) PRÁCE JE</a:t>
            </a:r>
            <a:r>
              <a:rPr lang="cs-CZ">
                <a:latin typeface="Calibri" pitchFamily="34" charset="0"/>
              </a:rPr>
              <a:t> U</a:t>
            </a:r>
            <a:r>
              <a:rPr lang="cs-CZ"/>
              <a:t>R</a:t>
            </a:r>
            <a:r>
              <a:rPr lang="cs-CZ">
                <a:latin typeface="Calibri" pitchFamily="34" charset="0"/>
              </a:rPr>
              <a:t>ČENA PRO ŽÁKY 6. ROČNÍKU</a:t>
            </a:r>
            <a:br>
              <a:rPr lang="cs-CZ">
                <a:latin typeface="Calibri" pitchFamily="34" charset="0"/>
              </a:rPr>
            </a:br>
            <a:r>
              <a:rPr lang="cs-CZ">
                <a:latin typeface="Calibri" pitchFamily="34" charset="0"/>
              </a:rPr>
              <a:t/>
            </a:r>
            <a:br>
              <a:rPr lang="cs-CZ">
                <a:latin typeface="Calibri" pitchFamily="34" charset="0"/>
              </a:rPr>
            </a:br>
            <a:r>
              <a:rPr lang="cs-CZ" b="1">
                <a:latin typeface="Calibri" pitchFamily="34" charset="0"/>
              </a:rPr>
              <a:t>B) TÉMA :</a:t>
            </a:r>
            <a:r>
              <a:rPr lang="cs-CZ">
                <a:latin typeface="Calibri" pitchFamily="34" charset="0"/>
              </a:rPr>
              <a:t> JIŽNÍ  AFRIKA </a:t>
            </a:r>
            <a:br>
              <a:rPr lang="cs-CZ">
                <a:latin typeface="Calibri" pitchFamily="34" charset="0"/>
              </a:rPr>
            </a:br>
            <a:r>
              <a:rPr lang="cs-CZ">
                <a:latin typeface="Calibri" pitchFamily="34" charset="0"/>
              </a:rPr>
              <a:t/>
            </a:r>
            <a:br>
              <a:rPr lang="cs-CZ">
                <a:latin typeface="Calibri" pitchFamily="34" charset="0"/>
              </a:rPr>
            </a:br>
            <a:r>
              <a:rPr lang="cs-CZ" b="1">
                <a:latin typeface="Calibri" pitchFamily="34" charset="0"/>
              </a:rPr>
              <a:t>C) CÍL UČEBNÍHO MATERIÁLU :</a:t>
            </a:r>
            <a:r>
              <a:rPr lang="cs-CZ">
                <a:latin typeface="Calibri" pitchFamily="34" charset="0"/>
              </a:rPr>
              <a:t> Žáci se seznámí se státy jižní Afriky</a:t>
            </a:r>
            <a:br>
              <a:rPr lang="cs-CZ">
                <a:latin typeface="Calibri" pitchFamily="34" charset="0"/>
              </a:rPr>
            </a:br>
            <a:r>
              <a:rPr lang="cs-CZ">
                <a:latin typeface="Calibri" pitchFamily="34" charset="0"/>
              </a:rPr>
              <a:t/>
            </a:r>
            <a:br>
              <a:rPr lang="cs-CZ">
                <a:latin typeface="Calibri" pitchFamily="34" charset="0"/>
              </a:rPr>
            </a:br>
            <a:r>
              <a:rPr lang="cs-CZ" b="1">
                <a:latin typeface="Calibri" pitchFamily="34" charset="0"/>
              </a:rPr>
              <a:t>D) POMŮCKY :</a:t>
            </a:r>
            <a:r>
              <a:rPr lang="cs-CZ">
                <a:latin typeface="Calibri" pitchFamily="34" charset="0"/>
              </a:rPr>
              <a:t> pracovní list, školní atlas světa, učebnice zeměpis světa 1, psací potřeby</a:t>
            </a:r>
            <a:br>
              <a:rPr lang="cs-CZ">
                <a:latin typeface="Calibri" pitchFamily="34" charset="0"/>
              </a:rPr>
            </a:br>
            <a:r>
              <a:rPr lang="cs-CZ">
                <a:latin typeface="Calibri" pitchFamily="34" charset="0"/>
              </a:rPr>
              <a:t/>
            </a:r>
            <a:br>
              <a:rPr lang="cs-CZ">
                <a:latin typeface="Calibri" pitchFamily="34" charset="0"/>
              </a:rPr>
            </a:br>
            <a:r>
              <a:rPr lang="cs-CZ" b="1">
                <a:latin typeface="Calibri" pitchFamily="34" charset="0"/>
              </a:rPr>
              <a:t>E) KLÍČOVÁ SLOVA : </a:t>
            </a:r>
            <a:r>
              <a:rPr lang="cs-CZ">
                <a:latin typeface="Calibri" pitchFamily="34" charset="0"/>
              </a:rPr>
              <a:t>názvy států a měst jižní Afriky</a:t>
            </a:r>
            <a:br>
              <a:rPr lang="cs-CZ">
                <a:latin typeface="Calibri" pitchFamily="34" charset="0"/>
              </a:rPr>
            </a:br>
            <a:r>
              <a:rPr lang="cs-CZ">
                <a:latin typeface="Calibri" pitchFamily="34" charset="0"/>
              </a:rPr>
              <a:t/>
            </a:r>
            <a:br>
              <a:rPr lang="cs-CZ">
                <a:latin typeface="Calibri" pitchFamily="34" charset="0"/>
              </a:rPr>
            </a:br>
            <a:r>
              <a:rPr lang="cs-CZ" b="1">
                <a:latin typeface="Calibri" pitchFamily="34" charset="0"/>
              </a:rPr>
              <a:t>F) PILOTÁŽ: </a:t>
            </a:r>
            <a:r>
              <a:rPr lang="cs-CZ">
                <a:latin typeface="Calibri" pitchFamily="34" charset="0"/>
              </a:rPr>
              <a:t>pomocí školního atlasu (str. 37) žáci vyhledávali státy Jižní  Afriky a do pracovního listu  vypsali hlavní města uvedených států.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Nadpis 1"/>
          <p:cNvSpPr>
            <a:spLocks noGrp="1"/>
          </p:cNvSpPr>
          <p:nvPr>
            <p:ph type="title"/>
          </p:nvPr>
        </p:nvSpPr>
        <p:spPr>
          <a:xfrm>
            <a:off x="323850" y="0"/>
            <a:ext cx="8820150" cy="6858000"/>
          </a:xfrm>
        </p:spPr>
        <p:txBody>
          <a:bodyPr/>
          <a:lstStyle/>
          <a:p>
            <a:pPr algn="l"/>
            <a:r>
              <a:rPr lang="cs-CZ" b="1" smtClean="0"/>
              <a:t>Jižní Afrika je jedna z nejhustěji obydlených </a:t>
            </a:r>
            <a:r>
              <a:rPr lang="cs-CZ" smtClean="0"/>
              <a:t>oblastí kontinentu. </a:t>
            </a:r>
            <a:br>
              <a:rPr lang="cs-CZ" smtClean="0"/>
            </a:br>
            <a:r>
              <a:rPr lang="cs-CZ" smtClean="0"/>
              <a:t>V regionu žijí Hamité, Kojsanové a Bantuové nebo méně četní Křováci,</a:t>
            </a:r>
            <a:br>
              <a:rPr lang="cs-CZ" smtClean="0"/>
            </a:br>
            <a:r>
              <a:rPr lang="cs-CZ" smtClean="0"/>
              <a:t>na Madagaskaru Malgašové. Žijí zde i kmeny Sanů a Hotentotů. </a:t>
            </a:r>
            <a:r>
              <a:rPr lang="cs-CZ" smtClean="0">
                <a:latin typeface="Arial" charset="0"/>
              </a:rPr>
              <a:t>                          </a:t>
            </a:r>
            <a:r>
              <a:rPr lang="cs-CZ" smtClean="0"/>
              <a:t>V Jihoafrické republice tvoří celých 27% obyvatelstva bílá rasa-jde o potomky kolonistů.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68613" y="15875"/>
            <a:ext cx="6275387" cy="683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 rtlCol="0">
            <a:normAutofit fontScale="90000"/>
          </a:bodyPr>
          <a:lstStyle/>
          <a:p>
            <a:pPr algn="l" fontAlgn="auto">
              <a:spcAft>
                <a:spcPts val="0"/>
              </a:spcAft>
              <a:defRPr/>
            </a:pPr>
            <a:r>
              <a:rPr lang="cs-CZ" sz="3200" b="1" dirty="0" smtClean="0"/>
              <a:t>STÁTY JIŽNÍ AFRIKY:</a:t>
            </a: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200" dirty="0" smtClean="0"/>
              <a:t>Angola </a:t>
            </a:r>
            <a:r>
              <a:rPr lang="cs-CZ" sz="3200" dirty="0"/>
              <a:t/>
            </a:r>
            <a:br>
              <a:rPr lang="cs-CZ" sz="3200" dirty="0"/>
            </a:br>
            <a:r>
              <a:rPr lang="cs-CZ" sz="3200" dirty="0"/>
              <a:t>Botswana </a:t>
            </a:r>
            <a:br>
              <a:rPr lang="cs-CZ" sz="3200" dirty="0"/>
            </a:br>
            <a:r>
              <a:rPr lang="cs-CZ" sz="3200" dirty="0"/>
              <a:t>Lesotho </a:t>
            </a:r>
            <a:br>
              <a:rPr lang="cs-CZ" sz="3200" dirty="0"/>
            </a:br>
            <a:r>
              <a:rPr lang="cs-CZ" sz="3200" dirty="0"/>
              <a:t>Madagaskar </a:t>
            </a:r>
            <a:br>
              <a:rPr lang="cs-CZ" sz="3200" dirty="0"/>
            </a:br>
            <a:r>
              <a:rPr lang="cs-CZ" sz="3200" dirty="0"/>
              <a:t>Malawi </a:t>
            </a:r>
            <a:br>
              <a:rPr lang="cs-CZ" sz="3200" dirty="0"/>
            </a:br>
            <a:r>
              <a:rPr lang="cs-CZ" sz="3200" dirty="0"/>
              <a:t>Mauricius </a:t>
            </a:r>
            <a:br>
              <a:rPr lang="cs-CZ" sz="3200" dirty="0"/>
            </a:br>
            <a:r>
              <a:rPr lang="cs-CZ" sz="3200" dirty="0"/>
              <a:t>Mozambik </a:t>
            </a:r>
            <a:br>
              <a:rPr lang="cs-CZ" sz="3200" dirty="0"/>
            </a:br>
            <a:r>
              <a:rPr lang="cs-CZ" sz="3200" dirty="0"/>
              <a:t>Namibie </a:t>
            </a:r>
            <a:br>
              <a:rPr lang="cs-CZ" sz="3200" dirty="0"/>
            </a:br>
            <a:r>
              <a:rPr lang="cs-CZ" sz="3200" dirty="0"/>
              <a:t>Jihoafrická republika </a:t>
            </a:r>
            <a:br>
              <a:rPr lang="cs-CZ" sz="3200" dirty="0"/>
            </a:br>
            <a:r>
              <a:rPr lang="cs-CZ" sz="3200" dirty="0"/>
              <a:t>Svazijsko </a:t>
            </a:r>
            <a:br>
              <a:rPr lang="cs-CZ" sz="3200" dirty="0"/>
            </a:br>
            <a:r>
              <a:rPr lang="cs-CZ" sz="3200" dirty="0"/>
              <a:t>Zambie </a:t>
            </a:r>
            <a:br>
              <a:rPr lang="cs-CZ" sz="3200" dirty="0"/>
            </a:br>
            <a:r>
              <a:rPr lang="cs-CZ" sz="3200" dirty="0"/>
              <a:t>Zimbabwe</a:t>
            </a:r>
            <a:br>
              <a:rPr lang="cs-CZ" sz="3200" dirty="0"/>
            </a:br>
            <a:endParaRPr lang="cs-CZ" sz="32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1557338"/>
            <a:ext cx="7620000" cy="496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hlinkClick r:id="rId3" tooltip="Kapské Město"/>
              </a:rPr>
              <a:t>JIHOAFRICKÁ REPUBLIKA</a:t>
            </a:r>
            <a:br>
              <a:rPr lang="cs-CZ" dirty="0" smtClean="0">
                <a:hlinkClick r:id="rId3" tooltip="Kapské Město"/>
              </a:rPr>
            </a:br>
            <a:r>
              <a:rPr lang="cs-CZ" b="1" dirty="0" smtClean="0">
                <a:hlinkClick r:id="rId3" tooltip="Kapské Město"/>
              </a:rPr>
              <a:t>Kapské </a:t>
            </a:r>
            <a:r>
              <a:rPr lang="cs-CZ" b="1" dirty="0">
                <a:hlinkClick r:id="rId3" tooltip="Kapské Město"/>
              </a:rPr>
              <a:t>Město</a:t>
            </a:r>
            <a:r>
              <a:rPr lang="cs-CZ" b="1" dirty="0"/>
              <a:t> </a:t>
            </a:r>
            <a:r>
              <a:rPr lang="cs-CZ" dirty="0">
                <a:solidFill>
                  <a:schemeClr val="accent1"/>
                </a:solidFill>
              </a:rPr>
              <a:t>(</a:t>
            </a:r>
            <a:r>
              <a:rPr lang="cs-CZ" dirty="0">
                <a:hlinkClick r:id="rId4" tooltip="Zákonodárná moc"/>
              </a:rPr>
              <a:t>zákonodárná moc</a:t>
            </a:r>
            <a:r>
              <a:rPr lang="cs-CZ" dirty="0">
                <a:solidFill>
                  <a:schemeClr val="accent1"/>
                </a:solidFill>
              </a:rPr>
              <a:t>)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1285875"/>
            <a:ext cx="7620000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mtClean="0">
                <a:hlinkClick r:id="rId3" tooltip="Pretoria"/>
              </a:rPr>
              <a:t>Pretoria</a:t>
            </a:r>
            <a:r>
              <a:rPr lang="cs-CZ" smtClean="0"/>
              <a:t> </a:t>
            </a:r>
            <a:r>
              <a:rPr lang="cs-CZ" smtClean="0">
                <a:solidFill>
                  <a:schemeClr val="accent1"/>
                </a:solidFill>
              </a:rPr>
              <a:t>(</a:t>
            </a:r>
            <a:r>
              <a:rPr lang="cs-CZ" smtClean="0">
                <a:hlinkClick r:id="rId4" tooltip="Výkonná moc"/>
              </a:rPr>
              <a:t>výkonná moc</a:t>
            </a:r>
            <a:r>
              <a:rPr lang="cs-CZ" smtClean="0">
                <a:solidFill>
                  <a:schemeClr val="accent1"/>
                </a:solidFill>
              </a:rPr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1143000"/>
            <a:ext cx="7620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337"/>
          </a:xfrm>
        </p:spPr>
        <p:txBody>
          <a:bodyPr/>
          <a:lstStyle/>
          <a:p>
            <a:r>
              <a:rPr lang="cs-CZ" smtClean="0">
                <a:solidFill>
                  <a:schemeClr val="tx2"/>
                </a:solidFill>
              </a:rPr>
              <a:t>VIKTORI</a:t>
            </a:r>
            <a:r>
              <a:rPr lang="cs-CZ" smtClean="0">
                <a:solidFill>
                  <a:schemeClr val="tx2"/>
                </a:solidFill>
                <a:latin typeface="Arial" charset="0"/>
              </a:rPr>
              <a:t>I</a:t>
            </a:r>
            <a:r>
              <a:rPr lang="cs-CZ" smtClean="0">
                <a:solidFill>
                  <a:schemeClr val="tx2"/>
                </a:solidFill>
              </a:rPr>
              <a:t>NY VODOPÁDY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Nadpis 1"/>
          <p:cNvSpPr>
            <a:spLocks noGrp="1"/>
          </p:cNvSpPr>
          <p:nvPr>
            <p:ph type="title"/>
          </p:nvPr>
        </p:nvSpPr>
        <p:spPr>
          <a:xfrm>
            <a:off x="-15875" y="-2835275"/>
            <a:ext cx="9144000" cy="8424863"/>
          </a:xfrm>
        </p:spPr>
        <p:txBody>
          <a:bodyPr/>
          <a:lstStyle/>
          <a:p>
            <a:pPr algn="l"/>
            <a:r>
              <a:rPr lang="cs-CZ" sz="3200" b="1" smtClean="0"/>
              <a:t>Pracovní list</a:t>
            </a:r>
            <a:r>
              <a:rPr lang="cs-CZ" sz="3200" smtClean="0"/>
              <a:t/>
            </a:r>
            <a:br>
              <a:rPr lang="cs-CZ" sz="3200" smtClean="0"/>
            </a:br>
            <a:r>
              <a:rPr lang="cs-CZ" sz="3200" smtClean="0"/>
              <a:t>doplň do tabulky pomocí atlasu (s.37) hlavní města</a:t>
            </a:r>
            <a:r>
              <a:rPr lang="cs-CZ" smtClean="0"/>
              <a:t/>
            </a:r>
            <a:br>
              <a:rPr lang="cs-CZ" smtClean="0"/>
            </a:br>
            <a:endParaRPr lang="cs-CZ" smtClean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2051050" y="1557338"/>
          <a:ext cx="5200650" cy="546735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599690"/>
                <a:gridCol w="2599690"/>
              </a:tblGrid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</a:rPr>
                        <a:t>Angola 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</a:rPr>
                        <a:t>Botswana 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u="none" strike="noStrike" dirty="0">
                          <a:solidFill>
                            <a:schemeClr val="bg1"/>
                          </a:solidFill>
                          <a:effectLst/>
                          <a:hlinkClick r:id="rId2" tooltip="Lesotho"/>
                        </a:rPr>
                        <a:t>Lesotho</a:t>
                      </a:r>
                      <a:r>
                        <a:rPr lang="cs-CZ" sz="240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endParaRPr lang="cs-CZ" sz="24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u="none" strike="noStrike" dirty="0">
                          <a:solidFill>
                            <a:schemeClr val="bg1"/>
                          </a:solidFill>
                          <a:effectLst/>
                          <a:hlinkClick r:id="rId3" tooltip="Madagaskar"/>
                        </a:rPr>
                        <a:t>Madagaskar</a:t>
                      </a:r>
                      <a:r>
                        <a:rPr lang="cs-CZ" sz="240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endParaRPr lang="cs-CZ" sz="24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u="none" strike="noStrike" dirty="0">
                          <a:solidFill>
                            <a:schemeClr val="bg1"/>
                          </a:solidFill>
                          <a:effectLst/>
                          <a:hlinkClick r:id="rId4" tooltip="Malawi"/>
                        </a:rPr>
                        <a:t>Malawi</a:t>
                      </a:r>
                      <a:r>
                        <a:rPr lang="cs-CZ" sz="240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endParaRPr lang="cs-CZ" sz="24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u="none" strike="noStrike" dirty="0">
                          <a:solidFill>
                            <a:schemeClr val="bg1"/>
                          </a:solidFill>
                          <a:effectLst/>
                          <a:hlinkClick r:id="rId5" tooltip="Mauricius"/>
                        </a:rPr>
                        <a:t>Mauricius</a:t>
                      </a:r>
                      <a:r>
                        <a:rPr lang="cs-CZ" sz="240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endParaRPr lang="cs-CZ" sz="24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u="none" strike="noStrike" dirty="0">
                          <a:solidFill>
                            <a:schemeClr val="bg1"/>
                          </a:solidFill>
                          <a:effectLst/>
                          <a:hlinkClick r:id="rId6" tooltip="Mosambik"/>
                        </a:rPr>
                        <a:t>Mozambik</a:t>
                      </a:r>
                      <a:r>
                        <a:rPr lang="cs-CZ" sz="240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endParaRPr lang="cs-CZ" sz="24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u="none" strike="noStrike" dirty="0">
                          <a:solidFill>
                            <a:schemeClr val="bg1"/>
                          </a:solidFill>
                          <a:effectLst/>
                          <a:hlinkClick r:id="rId7" tooltip="Namibie"/>
                        </a:rPr>
                        <a:t>Namibie</a:t>
                      </a:r>
                      <a:r>
                        <a:rPr lang="cs-CZ" sz="240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endParaRPr lang="cs-CZ" sz="24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u="none" strike="noStrike" dirty="0">
                          <a:solidFill>
                            <a:schemeClr val="bg1"/>
                          </a:solidFill>
                          <a:effectLst/>
                          <a:hlinkClick r:id="rId8" tooltip="Jihoafrická republika"/>
                        </a:rPr>
                        <a:t>Jihoafrická republika</a:t>
                      </a:r>
                      <a:r>
                        <a:rPr lang="cs-CZ" sz="240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endParaRPr lang="cs-CZ" sz="24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u="none" strike="noStrike" dirty="0">
                          <a:solidFill>
                            <a:schemeClr val="bg1"/>
                          </a:solidFill>
                          <a:effectLst/>
                          <a:hlinkClick r:id="rId9" tooltip="Svazijsko"/>
                        </a:rPr>
                        <a:t>Svazijsko</a:t>
                      </a:r>
                      <a:r>
                        <a:rPr lang="cs-CZ" sz="240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endParaRPr lang="cs-CZ" sz="24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6979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u="none" strike="noStrike" dirty="0">
                          <a:solidFill>
                            <a:schemeClr val="bg1"/>
                          </a:solidFill>
                          <a:effectLst/>
                          <a:hlinkClick r:id="rId10" tooltip="Zambie"/>
                        </a:rPr>
                        <a:t>Zambie</a:t>
                      </a:r>
                      <a:r>
                        <a:rPr lang="cs-CZ" sz="240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endParaRPr lang="cs-CZ" sz="24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u="none" strike="noStrike" dirty="0">
                          <a:solidFill>
                            <a:schemeClr val="bg1"/>
                          </a:solidFill>
                          <a:effectLst/>
                          <a:hlinkClick r:id="rId11" tooltip="Zimbabwe"/>
                        </a:rPr>
                        <a:t>Zimbabwe</a:t>
                      </a:r>
                      <a:endParaRPr lang="cs-CZ" sz="24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>
                <a:solidFill>
                  <a:srgbClr val="FF0000"/>
                </a:solidFill>
              </a:rPr>
              <a:t>PRACOVNÍ LIST - ŘEŠENÍ</a:t>
            </a:r>
            <a:endParaRPr lang="cs-CZ" dirty="0">
              <a:solidFill>
                <a:srgbClr val="FF0000"/>
              </a:solidFill>
            </a:endParaRPr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1116013" y="2276475"/>
          <a:ext cx="6335712" cy="455771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948683"/>
                <a:gridCol w="4388021"/>
              </a:tblGrid>
              <a:tr h="4191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chemeClr val="bg1"/>
                          </a:solidFill>
                          <a:effectLst/>
                        </a:rPr>
                        <a:t>Angola </a:t>
                      </a:r>
                      <a:endParaRPr lang="cs-CZ" sz="20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u="none" strike="noStrike" dirty="0">
                          <a:solidFill>
                            <a:schemeClr val="bg1"/>
                          </a:solidFill>
                          <a:effectLst/>
                          <a:hlinkClick r:id="rId2" tooltip="Luanda"/>
                        </a:rPr>
                        <a:t>Luanda</a:t>
                      </a:r>
                      <a:endParaRPr lang="cs-CZ" sz="20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146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solidFill>
                            <a:schemeClr val="bg1"/>
                          </a:solidFill>
                          <a:effectLst/>
                        </a:rPr>
                        <a:t>Botswana </a:t>
                      </a:r>
                      <a:endParaRPr lang="cs-CZ" sz="200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u="none" strike="noStrike">
                          <a:solidFill>
                            <a:schemeClr val="bg1"/>
                          </a:solidFill>
                          <a:effectLst/>
                          <a:hlinkClick r:id="rId3" tooltip="Gaborone"/>
                        </a:rPr>
                        <a:t>Gaborone</a:t>
                      </a:r>
                      <a:endParaRPr lang="cs-CZ" sz="200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146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u="none" strike="noStrike">
                          <a:solidFill>
                            <a:schemeClr val="bg1"/>
                          </a:solidFill>
                          <a:effectLst/>
                          <a:hlinkClick r:id="rId4" tooltip="Lesotho"/>
                        </a:rPr>
                        <a:t>Lesotho</a:t>
                      </a:r>
                      <a:r>
                        <a:rPr lang="cs-CZ" sz="200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endParaRPr lang="cs-CZ" sz="200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u="none" strike="noStrike">
                          <a:solidFill>
                            <a:schemeClr val="bg1"/>
                          </a:solidFill>
                          <a:effectLst/>
                          <a:hlinkClick r:id="rId5" tooltip="Maseru"/>
                        </a:rPr>
                        <a:t>Maseru</a:t>
                      </a:r>
                      <a:endParaRPr lang="cs-CZ" sz="200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146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u="none" strike="noStrike">
                          <a:solidFill>
                            <a:schemeClr val="bg1"/>
                          </a:solidFill>
                          <a:effectLst/>
                          <a:hlinkClick r:id="rId6" tooltip="Madagaskar"/>
                        </a:rPr>
                        <a:t>Madagaskar</a:t>
                      </a:r>
                      <a:r>
                        <a:rPr lang="cs-CZ" sz="200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endParaRPr lang="cs-CZ" sz="200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u="none" strike="noStrike">
                          <a:solidFill>
                            <a:schemeClr val="bg1"/>
                          </a:solidFill>
                          <a:effectLst/>
                          <a:hlinkClick r:id="rId7" tooltip="Antananarivo"/>
                        </a:rPr>
                        <a:t>Antananarivo</a:t>
                      </a:r>
                      <a:endParaRPr lang="cs-CZ" sz="200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146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u="none" strike="noStrike">
                          <a:solidFill>
                            <a:schemeClr val="bg1"/>
                          </a:solidFill>
                          <a:effectLst/>
                          <a:hlinkClick r:id="rId8" tooltip="Malawi"/>
                        </a:rPr>
                        <a:t>Malawi</a:t>
                      </a:r>
                      <a:r>
                        <a:rPr lang="cs-CZ" sz="200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endParaRPr lang="cs-CZ" sz="200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u="none" strike="noStrike">
                          <a:solidFill>
                            <a:schemeClr val="bg1"/>
                          </a:solidFill>
                          <a:effectLst/>
                          <a:hlinkClick r:id="rId9" tooltip="Lilongwe"/>
                        </a:rPr>
                        <a:t>Lilongwe</a:t>
                      </a:r>
                      <a:endParaRPr lang="cs-CZ" sz="200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146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u="none" strike="noStrike">
                          <a:solidFill>
                            <a:schemeClr val="bg1"/>
                          </a:solidFill>
                          <a:effectLst/>
                          <a:hlinkClick r:id="rId10" tooltip="Mauricius"/>
                        </a:rPr>
                        <a:t>Mauricius</a:t>
                      </a:r>
                      <a:r>
                        <a:rPr lang="cs-CZ" sz="200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endParaRPr lang="cs-CZ" sz="200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u="none" strike="noStrike">
                          <a:solidFill>
                            <a:schemeClr val="bg1"/>
                          </a:solidFill>
                          <a:effectLst/>
                          <a:hlinkClick r:id="rId11" tooltip="Port Louis"/>
                        </a:rPr>
                        <a:t>Port Louis</a:t>
                      </a:r>
                      <a:endParaRPr lang="cs-CZ" sz="200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146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u="none" strike="noStrike" dirty="0">
                          <a:solidFill>
                            <a:schemeClr val="bg1"/>
                          </a:solidFill>
                          <a:effectLst/>
                          <a:hlinkClick r:id="rId12" tooltip="Mosambik"/>
                        </a:rPr>
                        <a:t>Mozambik</a:t>
                      </a:r>
                      <a:r>
                        <a:rPr lang="cs-CZ" sz="200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endParaRPr lang="cs-CZ" sz="20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u="none" strike="noStrike">
                          <a:solidFill>
                            <a:schemeClr val="bg1"/>
                          </a:solidFill>
                          <a:effectLst/>
                          <a:hlinkClick r:id="rId13" tooltip="Maputo"/>
                        </a:rPr>
                        <a:t>Maputo</a:t>
                      </a:r>
                      <a:endParaRPr lang="cs-CZ" sz="200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146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u="none" strike="noStrike">
                          <a:solidFill>
                            <a:schemeClr val="bg1"/>
                          </a:solidFill>
                          <a:effectLst/>
                          <a:hlinkClick r:id="rId14" tooltip="Namibie"/>
                        </a:rPr>
                        <a:t>Namibie</a:t>
                      </a:r>
                      <a:r>
                        <a:rPr lang="cs-CZ" sz="200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endParaRPr lang="cs-CZ" sz="200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u="none" strike="noStrike" dirty="0" err="1" smtClean="0">
                          <a:solidFill>
                            <a:schemeClr val="bg1"/>
                          </a:solidFill>
                          <a:effectLst/>
                          <a:hlinkClick r:id="rId15" tooltip="Windhoek"/>
                        </a:rPr>
                        <a:t>Windhek</a:t>
                      </a:r>
                      <a:endParaRPr lang="cs-CZ" sz="20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8292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u="none" strike="noStrike">
                          <a:solidFill>
                            <a:schemeClr val="bg1"/>
                          </a:solidFill>
                          <a:effectLst/>
                          <a:hlinkClick r:id="rId16" tooltip="Jihoafrická republika"/>
                        </a:rPr>
                        <a:t>Jihoafrická republika</a:t>
                      </a:r>
                      <a:r>
                        <a:rPr lang="cs-CZ" sz="200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endParaRPr lang="cs-CZ" sz="200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u="none" strike="noStrike">
                          <a:solidFill>
                            <a:schemeClr val="bg1"/>
                          </a:solidFill>
                          <a:effectLst/>
                          <a:hlinkClick r:id="rId17" tooltip="Pretoria"/>
                        </a:rPr>
                        <a:t>Pretoria</a:t>
                      </a:r>
                      <a:r>
                        <a:rPr lang="cs-CZ" sz="2000">
                          <a:solidFill>
                            <a:schemeClr val="bg1"/>
                          </a:solidFill>
                          <a:effectLst/>
                        </a:rPr>
                        <a:t> (</a:t>
                      </a:r>
                      <a:r>
                        <a:rPr lang="cs-CZ" sz="2000" u="none" strike="noStrike">
                          <a:solidFill>
                            <a:schemeClr val="bg1"/>
                          </a:solidFill>
                          <a:effectLst/>
                          <a:hlinkClick r:id="rId18" tooltip="Výkonná moc"/>
                        </a:rPr>
                        <a:t>výkonná moc</a:t>
                      </a:r>
                      <a:r>
                        <a:rPr lang="cs-CZ" sz="2000">
                          <a:solidFill>
                            <a:schemeClr val="bg1"/>
                          </a:solidFill>
                          <a:effectLst/>
                        </a:rPr>
                        <a:t>), </a:t>
                      </a:r>
                      <a:r>
                        <a:rPr lang="cs-CZ" sz="2000" u="none" strike="noStrike">
                          <a:solidFill>
                            <a:schemeClr val="bg1"/>
                          </a:solidFill>
                          <a:effectLst/>
                          <a:hlinkClick r:id="rId19" tooltip="Kapské Město"/>
                        </a:rPr>
                        <a:t>Kapské Město</a:t>
                      </a:r>
                      <a:r>
                        <a:rPr lang="cs-CZ" sz="2000">
                          <a:solidFill>
                            <a:schemeClr val="bg1"/>
                          </a:solidFill>
                          <a:effectLst/>
                        </a:rPr>
                        <a:t> (</a:t>
                      </a:r>
                      <a:r>
                        <a:rPr lang="cs-CZ" sz="2000" u="none" strike="noStrike">
                          <a:solidFill>
                            <a:schemeClr val="bg1"/>
                          </a:solidFill>
                          <a:effectLst/>
                          <a:hlinkClick r:id="rId20" tooltip="Zákonodárná moc"/>
                        </a:rPr>
                        <a:t>zákonodárná moc</a:t>
                      </a:r>
                      <a:r>
                        <a:rPr lang="cs-CZ" sz="2000">
                          <a:solidFill>
                            <a:schemeClr val="bg1"/>
                          </a:solidFill>
                          <a:effectLst/>
                        </a:rPr>
                        <a:t>)</a:t>
                      </a:r>
                      <a:endParaRPr lang="cs-CZ" sz="200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146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u="none" strike="noStrike">
                          <a:solidFill>
                            <a:schemeClr val="bg1"/>
                          </a:solidFill>
                          <a:effectLst/>
                          <a:hlinkClick r:id="rId21" tooltip="Svazijsko"/>
                        </a:rPr>
                        <a:t>Svazijsko</a:t>
                      </a:r>
                      <a:r>
                        <a:rPr lang="cs-CZ" sz="200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endParaRPr lang="cs-CZ" sz="200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u="none" strike="noStrike">
                          <a:solidFill>
                            <a:schemeClr val="bg1"/>
                          </a:solidFill>
                          <a:effectLst/>
                          <a:hlinkClick r:id="rId22" tooltip="Mbabane"/>
                        </a:rPr>
                        <a:t>Mbabane</a:t>
                      </a:r>
                      <a:r>
                        <a:rPr lang="cs-CZ" sz="2000">
                          <a:solidFill>
                            <a:schemeClr val="bg1"/>
                          </a:solidFill>
                          <a:effectLst/>
                        </a:rPr>
                        <a:t> (</a:t>
                      </a:r>
                      <a:r>
                        <a:rPr lang="cs-CZ" sz="2000" u="none" strike="noStrike">
                          <a:solidFill>
                            <a:schemeClr val="bg1"/>
                          </a:solidFill>
                          <a:effectLst/>
                          <a:hlinkClick r:id="rId23" tooltip="Lobamba"/>
                        </a:rPr>
                        <a:t>Lobamba</a:t>
                      </a:r>
                      <a:r>
                        <a:rPr lang="cs-CZ" sz="2000">
                          <a:solidFill>
                            <a:schemeClr val="bg1"/>
                          </a:solidFill>
                          <a:effectLst/>
                        </a:rPr>
                        <a:t>  sídlo krále a vlády)</a:t>
                      </a:r>
                      <a:endParaRPr lang="cs-CZ" sz="200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146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u="none" strike="noStrike">
                          <a:solidFill>
                            <a:schemeClr val="bg1"/>
                          </a:solidFill>
                          <a:effectLst/>
                          <a:hlinkClick r:id="rId24" tooltip="Zambie"/>
                        </a:rPr>
                        <a:t>Zambie</a:t>
                      </a:r>
                      <a:r>
                        <a:rPr lang="cs-CZ" sz="200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endParaRPr lang="cs-CZ" sz="200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u="none" strike="noStrike" dirty="0">
                          <a:solidFill>
                            <a:schemeClr val="bg1"/>
                          </a:solidFill>
                          <a:effectLst/>
                          <a:hlinkClick r:id="rId25" tooltip="Lusaka"/>
                        </a:rPr>
                        <a:t>Lusaka</a:t>
                      </a:r>
                      <a:endParaRPr lang="cs-CZ" sz="20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146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u="none" strike="noStrike" dirty="0">
                          <a:solidFill>
                            <a:schemeClr val="bg1"/>
                          </a:solidFill>
                          <a:effectLst/>
                          <a:hlinkClick r:id="rId26" tooltip="Zimbabwe"/>
                        </a:rPr>
                        <a:t>Zimbabwe</a:t>
                      </a:r>
                      <a:endParaRPr lang="cs-CZ" sz="20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89979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u="none" strike="noStrike" dirty="0">
                          <a:solidFill>
                            <a:schemeClr val="bg1"/>
                          </a:solidFill>
                          <a:effectLst/>
                          <a:hlinkClick r:id="rId27" tooltip="Harare"/>
                        </a:rPr>
                        <a:t>Harare</a:t>
                      </a:r>
                      <a:endParaRPr lang="cs-CZ" sz="20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Obdélník 1"/>
          <p:cNvSpPr>
            <a:spLocks noChangeArrowheads="1"/>
          </p:cNvSpPr>
          <p:nvPr/>
        </p:nvSpPr>
        <p:spPr bwMode="auto">
          <a:xfrm>
            <a:off x="0" y="1628775"/>
            <a:ext cx="9144000" cy="3970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Uživatel : Maphobbyist. Http://cs.wikipedia.org [online]. 9. 7. 2011, 20:01[cit. 2012-05-28]. Soubor:Africa-countries-southern.png. Dostupné z WWW: &lt; </a:t>
            </a:r>
            <a:r>
              <a:rPr lang="cs-CZ">
                <a:latin typeface="Calibri" pitchFamily="34" charset="0"/>
                <a:hlinkClick r:id="rId2"/>
              </a:rPr>
              <a:t>http://cs.wikipedia.org/wiki/Soubor:Africa-countries-southern.png</a:t>
            </a:r>
            <a:r>
              <a:rPr lang="cs-CZ">
                <a:latin typeface="Calibri" pitchFamily="34" charset="0"/>
              </a:rPr>
              <a:t>&gt;.</a:t>
            </a:r>
          </a:p>
          <a:p>
            <a:r>
              <a:rPr lang="cs-CZ">
                <a:latin typeface="Calibri" pitchFamily="34" charset="0"/>
              </a:rPr>
              <a:t>Uživatel : Shizhao. Http://cs.wikipedia.org [online]. 15. 5. 2006, 13:17[cit. 2012-05-28]. Soubor:800px-Capetown.jpg. Dostupné z WWW: &lt; </a:t>
            </a:r>
            <a:r>
              <a:rPr lang="cs-CZ">
                <a:latin typeface="Calibri" pitchFamily="34" charset="0"/>
                <a:hlinkClick r:id="rId3"/>
              </a:rPr>
              <a:t>http://cs.wikipedia.org/wiki/Soubor:800px-Capetown.jpg</a:t>
            </a:r>
            <a:r>
              <a:rPr lang="cs-CZ">
                <a:latin typeface="Calibri" pitchFamily="34" charset="0"/>
              </a:rPr>
              <a:t>&gt;.</a:t>
            </a:r>
          </a:p>
          <a:p>
            <a:r>
              <a:rPr lang="cs-CZ">
                <a:latin typeface="Calibri" pitchFamily="34" charset="0"/>
              </a:rPr>
              <a:t>Uživatel : XcepticZP. Http://cs.wikipedia.org [online]. 19. 2. 2008, 17:30[cit. 2012-05-28]. Soubor:CentralPretoria.jpg. Dostupné z WWW: </a:t>
            </a:r>
          </a:p>
          <a:p>
            <a:r>
              <a:rPr lang="cs-CZ">
                <a:latin typeface="Calibri" pitchFamily="34" charset="0"/>
              </a:rPr>
              <a:t>&lt; </a:t>
            </a:r>
            <a:r>
              <a:rPr lang="cs-CZ">
                <a:latin typeface="Calibri" pitchFamily="34" charset="0"/>
                <a:hlinkClick r:id="rId4"/>
              </a:rPr>
              <a:t>http://cs.wikipedia.org/wiki/Soubor:CentralPretoria.jpg</a:t>
            </a:r>
            <a:r>
              <a:rPr lang="cs-CZ">
                <a:latin typeface="Calibri" pitchFamily="34" charset="0"/>
              </a:rPr>
              <a:t>&gt;.</a:t>
            </a:r>
          </a:p>
          <a:p>
            <a:r>
              <a:rPr lang="cs-CZ">
                <a:latin typeface="Calibri" pitchFamily="34" charset="0"/>
              </a:rPr>
              <a:t>Uživatel : Kounosu. Http://cs.wikipedia.org [online]. 10. 2. 2010, 19:44[cit. 2012-05-28]. Soubor:Victoria Falls from Zambia(August 2009).jpg.Dostupné z WWW: </a:t>
            </a:r>
          </a:p>
          <a:p>
            <a:r>
              <a:rPr lang="cs-CZ">
                <a:latin typeface="Calibri" pitchFamily="34" charset="0"/>
              </a:rPr>
              <a:t>&lt; http://cs.wikipedia.org/wiki/Soubor:Victoria_Falls_from_Zambia%28August_2009%29.jpg&gt;.</a:t>
            </a:r>
          </a:p>
          <a:p>
            <a:r>
              <a:rPr lang="cs-CZ">
                <a:latin typeface="Calibri" pitchFamily="34" charset="0"/>
              </a:rPr>
              <a:t> ŠKOLNÍ ATLAS SVĚTA. Vydala Kartografie Praha, a.s. 1998. ISBN 80-7011-582-3. </a:t>
            </a:r>
          </a:p>
          <a:p>
            <a:r>
              <a:rPr lang="cs-CZ">
                <a:latin typeface="Calibri" pitchFamily="34" charset="0"/>
              </a:rPr>
              <a:t>      Strana 23, 46-47.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280</Words>
  <Application>Microsoft Office PowerPoint</Application>
  <PresentationFormat>On-screen Show (4:3)</PresentationFormat>
  <Paragraphs>52</Paragraphs>
  <Slides>10</Slides>
  <Notes>0</Notes>
  <HiddenSlides>0</HiddenSlides>
  <MMClips>0</MMClips>
  <ScaleCrop>false</ScaleCrop>
  <HeadingPairs>
    <vt:vector size="8" baseType="variant">
      <vt:variant>
        <vt:lpstr>Použitá písma</vt:lpstr>
      </vt:variant>
      <vt:variant>
        <vt:i4>3</vt:i4>
      </vt:variant>
      <vt:variant>
        <vt:lpstr>Šablona návrhu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5" baseType="lpstr">
      <vt:lpstr>Calibri</vt:lpstr>
      <vt:lpstr>Arial</vt:lpstr>
      <vt:lpstr>Times New Roman</vt:lpstr>
      <vt:lpstr>Motiv systému Office</vt:lpstr>
      <vt:lpstr>Prezentace</vt:lpstr>
      <vt:lpstr>Snímek 1</vt:lpstr>
      <vt:lpstr>Snímek 2</vt:lpstr>
      <vt:lpstr>Jižní Afrika je jedna z nejhustěji obydlených oblastí kontinentu.  V regionu žijí Hamité, Kojsanové a Bantuové nebo méně četní Křováci, na Madagaskaru Malgašové. Žijí zde i kmeny Sanů a Hotentotů.                           V Jihoafrické republice tvoří celých 27% obyvatelstva bílá rasa-jde o potomky kolonistů.</vt:lpstr>
      <vt:lpstr>STÁTY JIŽNÍ AFRIKY: Angola  Botswana  Lesotho  Madagaskar  Malawi  Mauricius  Mozambik  Namibie  Jihoafrická republika  Svazijsko  Zambie  Zimbabwe </vt:lpstr>
      <vt:lpstr>JIHOAFRICKÁ REPUBLIKA Kapské Město (zákonodárná moc)</vt:lpstr>
      <vt:lpstr>Pretoria (výkonná moc)</vt:lpstr>
      <vt:lpstr>VIKTORIINY VODOPÁDY</vt:lpstr>
      <vt:lpstr>Pracovní list doplň do tabulky pomocí atlasu (s.37) hlavní města </vt:lpstr>
      <vt:lpstr> PRACOVNÍ LIST - ŘEŠENÍ</vt:lpstr>
      <vt:lpstr>Snímek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ZS SLOVAN</dc:creator>
  <cp:lastModifiedBy>DUM</cp:lastModifiedBy>
  <cp:revision>8</cp:revision>
  <dcterms:created xsi:type="dcterms:W3CDTF">2013-01-06T09:39:43Z</dcterms:created>
  <dcterms:modified xsi:type="dcterms:W3CDTF">2013-09-20T16:45:42Z</dcterms:modified>
</cp:coreProperties>
</file>