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1" r:id="rId5"/>
    <p:sldId id="263" r:id="rId6"/>
    <p:sldId id="266" r:id="rId7"/>
    <p:sldId id="270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DAEDA-89CC-4693-845D-EDEB75F7555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16265-844C-4F05-B893-B28A28EAB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962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DAEDA-89CC-4693-845D-EDEB75F7555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16265-844C-4F05-B893-B28A28EAB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573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DAEDA-89CC-4693-845D-EDEB75F7555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16265-844C-4F05-B893-B28A28EAB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045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DAEDA-89CC-4693-845D-EDEB75F7555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16265-844C-4F05-B893-B28A28EAB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547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DAEDA-89CC-4693-845D-EDEB75F7555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16265-844C-4F05-B893-B28A28EAB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048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DAEDA-89CC-4693-845D-EDEB75F7555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16265-844C-4F05-B893-B28A28EAB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980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DAEDA-89CC-4693-845D-EDEB75F7555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16265-844C-4F05-B893-B28A28EAB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452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DAEDA-89CC-4693-845D-EDEB75F7555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16265-844C-4F05-B893-B28A28EAB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19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DAEDA-89CC-4693-845D-EDEB75F7555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16265-844C-4F05-B893-B28A28EAB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8168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DAEDA-89CC-4693-845D-EDEB75F7555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16265-844C-4F05-B893-B28A28EAB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504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DAEDA-89CC-4693-845D-EDEB75F7555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16265-844C-4F05-B893-B28A28EAB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0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5DAEDA-89CC-4693-845D-EDEB75F7555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516265-844C-4F05-B893-B28A28EAB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713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ppalachians_NC_BLRI9242.jpg" TargetMode="External"/><Relationship Id="rId2" Type="http://schemas.openxmlformats.org/officeDocument/2006/relationships/hyperlink" Target="http://cs.wikipedia.org/wiki/Soubor:Aconcagua_13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Oxbow_Bend_outlook_in_the_Grand_Teton_National_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73371123"/>
              </p:ext>
            </p:extLst>
          </p:nvPr>
        </p:nvGraphicFramePr>
        <p:xfrm>
          <a:off x="0" y="0"/>
          <a:ext cx="9144000" cy="68588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9" name="Prezentace" r:id="rId3" imgW="4058349" imgH="3041804" progId="PowerPoint.Show.12">
                  <p:embed/>
                </p:oleObj>
              </mc:Choice>
              <mc:Fallback>
                <p:oleObj name="Prezentace" r:id="rId3" imgW="4058349" imgH="3041804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144000" cy="685881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64270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052736"/>
            <a:ext cx="914400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ANOTACE</a:t>
            </a: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a) PRÁCE JE</a:t>
            </a:r>
            <a:r>
              <a:rPr lang="cs-CZ" dirty="0"/>
              <a:t> UČENA PRO ŽÁKY </a:t>
            </a:r>
            <a:r>
              <a:rPr lang="cs-CZ" dirty="0" smtClean="0"/>
              <a:t>7. </a:t>
            </a:r>
            <a:r>
              <a:rPr lang="cs-CZ" dirty="0"/>
              <a:t>ROČNÍKU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B) </a:t>
            </a:r>
            <a:r>
              <a:rPr lang="cs-CZ" b="1" dirty="0" smtClean="0"/>
              <a:t>TÉMA:</a:t>
            </a:r>
            <a:r>
              <a:rPr lang="cs-CZ" dirty="0" smtClean="0"/>
              <a:t>  AMERIKA - členění pevniny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C) CÍL UČEBNÍHO </a:t>
            </a:r>
            <a:r>
              <a:rPr lang="cs-CZ" b="1" dirty="0" smtClean="0"/>
              <a:t>MATERIÁLU:</a:t>
            </a:r>
            <a:r>
              <a:rPr lang="cs-CZ" dirty="0" smtClean="0"/>
              <a:t> </a:t>
            </a:r>
          </a:p>
          <a:p>
            <a:r>
              <a:rPr lang="cs-CZ" dirty="0" smtClean="0"/>
              <a:t>žáci </a:t>
            </a:r>
            <a:r>
              <a:rPr lang="cs-CZ" dirty="0"/>
              <a:t>se seznámí s </a:t>
            </a:r>
            <a:r>
              <a:rPr lang="cs-CZ" dirty="0" smtClean="0"/>
              <a:t>povrchem Ameriky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D) </a:t>
            </a:r>
            <a:r>
              <a:rPr lang="cs-CZ" b="1" dirty="0" smtClean="0"/>
              <a:t>POMŮCKY:</a:t>
            </a:r>
            <a:r>
              <a:rPr lang="cs-CZ" dirty="0" smtClean="0"/>
              <a:t> školní </a:t>
            </a:r>
            <a:r>
              <a:rPr lang="cs-CZ" dirty="0"/>
              <a:t>atlas </a:t>
            </a:r>
            <a:r>
              <a:rPr lang="cs-CZ" dirty="0" smtClean="0"/>
              <a:t>světa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E) KLÍČOVÁ </a:t>
            </a:r>
            <a:r>
              <a:rPr lang="cs-CZ" b="1" dirty="0" smtClean="0"/>
              <a:t>SLOVA: </a:t>
            </a:r>
            <a:r>
              <a:rPr lang="cs-CZ" dirty="0" smtClean="0"/>
              <a:t>Kordillery, Aconcagua, Appalačské pohoří, Skalnaté hory.</a:t>
            </a:r>
          </a:p>
          <a:p>
            <a:endParaRPr lang="cs-CZ" b="1" dirty="0" smtClean="0"/>
          </a:p>
          <a:p>
            <a:r>
              <a:rPr lang="cs-CZ" b="1" dirty="0" smtClean="0"/>
              <a:t>F) PILOTÁŽ</a:t>
            </a:r>
            <a:r>
              <a:rPr lang="cs-CZ" b="1" dirty="0"/>
              <a:t>: </a:t>
            </a:r>
            <a:r>
              <a:rPr lang="cs-CZ" dirty="0"/>
              <a:t>pomocí školního atlasu (str. </a:t>
            </a:r>
            <a:r>
              <a:rPr lang="cs-CZ" dirty="0" smtClean="0"/>
              <a:t>46-47) </a:t>
            </a:r>
            <a:r>
              <a:rPr lang="cs-CZ" dirty="0"/>
              <a:t>žáci vyhledávali </a:t>
            </a:r>
            <a:r>
              <a:rPr lang="cs-CZ" dirty="0" smtClean="0"/>
              <a:t>pojmy</a:t>
            </a:r>
            <a:r>
              <a:rPr lang="cs-CZ" dirty="0"/>
              <a:t>, </a:t>
            </a:r>
          </a:p>
          <a:p>
            <a:r>
              <a:rPr lang="cs-CZ" dirty="0"/>
              <a:t>                </a:t>
            </a:r>
            <a:r>
              <a:rPr lang="cs-CZ" dirty="0" smtClean="0"/>
              <a:t>      se </a:t>
            </a:r>
            <a:r>
              <a:rPr lang="cs-CZ" dirty="0"/>
              <a:t>kterými byli prezentací seznámeni.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403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/>
              <a:t>AMERIKA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395536" y="1628800"/>
            <a:ext cx="828092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Rozloha: 42 549 000 km²</a:t>
            </a:r>
          </a:p>
          <a:p>
            <a:r>
              <a:rPr lang="cs-CZ" sz="3600" dirty="0" smtClean="0"/>
              <a:t>Nejvyšší bod: Aconcagua (6 960 m)</a:t>
            </a:r>
          </a:p>
          <a:p>
            <a:r>
              <a:rPr lang="cs-CZ" sz="3600" dirty="0" smtClean="0"/>
              <a:t>Nejdelší řeka: Amazonka (7025 km)</a:t>
            </a:r>
          </a:p>
          <a:p>
            <a:r>
              <a:rPr lang="cs-CZ" sz="3600" dirty="0" smtClean="0"/>
              <a:t>Největší jezero: Hořejší (82 100 km²)</a:t>
            </a:r>
          </a:p>
          <a:p>
            <a:r>
              <a:rPr lang="cs-CZ" sz="3600" dirty="0" smtClean="0"/>
              <a:t>Počet obyvatel: 910 720 588 (2008)</a:t>
            </a:r>
          </a:p>
          <a:p>
            <a:r>
              <a:rPr lang="cs-CZ" sz="3600" dirty="0" smtClean="0"/>
              <a:t>Největší ostrov: Grónsko (2 166 086 km²)</a:t>
            </a:r>
          </a:p>
          <a:p>
            <a:r>
              <a:rPr lang="cs-CZ" sz="3600" dirty="0" smtClean="0"/>
              <a:t>Největší stát: Kanada (9 984 670 km²)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12407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772816"/>
            <a:ext cx="7620000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KORDILLERY</a:t>
            </a:r>
            <a:br>
              <a:rPr lang="cs-CZ" b="1" dirty="0" smtClean="0"/>
            </a:br>
            <a:r>
              <a:rPr lang="cs-CZ" sz="4000" dirty="0" smtClean="0"/>
              <a:t>pohoří </a:t>
            </a:r>
            <a:r>
              <a:rPr lang="cs-CZ" sz="4000" dirty="0"/>
              <a:t>na západě Severní a Jižní Ameriky v délce 15 500 </a:t>
            </a:r>
            <a:r>
              <a:rPr lang="cs-CZ" sz="4000" dirty="0" smtClean="0"/>
              <a:t>km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52286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430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86409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Aconcagua</a:t>
            </a:r>
            <a:r>
              <a:rPr lang="cs-CZ" dirty="0" smtClean="0"/>
              <a:t> ( 6 959 m n. m.) </a:t>
            </a:r>
            <a:br>
              <a:rPr lang="cs-CZ" dirty="0" smtClean="0"/>
            </a:br>
            <a:r>
              <a:rPr lang="cs-CZ" dirty="0" smtClean="0"/>
              <a:t> hora  v západní části Argentiny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018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268760"/>
            <a:ext cx="7620000" cy="4717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       </a:t>
            </a:r>
            <a:r>
              <a:rPr lang="cs-CZ" b="1" dirty="0" smtClean="0"/>
              <a:t>APPALAČSKÉ POHOŘÍ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94375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268760"/>
            <a:ext cx="7620000" cy="541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SKALNATÉ HORY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13253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260648"/>
            <a:ext cx="9144000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ZDROJ INFORMACÍ: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Uživatel </a:t>
            </a:r>
            <a:r>
              <a:rPr lang="cs-CZ" dirty="0"/>
              <a:t>: </a:t>
            </a:r>
            <a:r>
              <a:rPr lang="cs-CZ" dirty="0" err="1" smtClean="0"/>
              <a:t>Miguel.v</a:t>
            </a:r>
            <a:r>
              <a:rPr lang="cs-CZ" dirty="0" smtClean="0"/>
              <a:t>. </a:t>
            </a:r>
            <a:r>
              <a:rPr lang="cs-CZ" dirty="0"/>
              <a:t>Http://cs.wikipedia.org [online]. 14. 3. 2007, </a:t>
            </a:r>
            <a:r>
              <a:rPr lang="cs-CZ" dirty="0" smtClean="0"/>
              <a:t>04:42[cit</a:t>
            </a:r>
            <a:r>
              <a:rPr lang="cs-CZ" dirty="0"/>
              <a:t>. 2012-03-09]. </a:t>
            </a:r>
            <a:r>
              <a:rPr lang="cs-CZ" dirty="0" err="1"/>
              <a:t>Soubor:Cuernos</a:t>
            </a:r>
            <a:r>
              <a:rPr lang="cs-CZ" dirty="0"/>
              <a:t> </a:t>
            </a:r>
            <a:r>
              <a:rPr lang="cs-CZ" dirty="0" err="1"/>
              <a:t>del</a:t>
            </a:r>
            <a:r>
              <a:rPr lang="cs-CZ" dirty="0"/>
              <a:t> </a:t>
            </a:r>
            <a:r>
              <a:rPr lang="cs-CZ" dirty="0" err="1"/>
              <a:t>Paine</a:t>
            </a:r>
            <a:r>
              <a:rPr lang="cs-CZ" dirty="0"/>
              <a:t>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err="1"/>
              <a:t>Lake</a:t>
            </a:r>
            <a:r>
              <a:rPr lang="cs-CZ" dirty="0"/>
              <a:t> </a:t>
            </a:r>
            <a:r>
              <a:rPr lang="cs-CZ" dirty="0" err="1" smtClean="0"/>
              <a:t>Pehoé.jpg.Dostupné</a:t>
            </a:r>
            <a:r>
              <a:rPr lang="cs-CZ" dirty="0" smtClean="0"/>
              <a:t> </a:t>
            </a:r>
            <a:r>
              <a:rPr lang="cs-CZ" dirty="0"/>
              <a:t>z </a:t>
            </a:r>
            <a:r>
              <a:rPr lang="cs-CZ" dirty="0" smtClean="0"/>
              <a:t>&lt; http</a:t>
            </a:r>
            <a:r>
              <a:rPr lang="cs-CZ" dirty="0"/>
              <a:t>://</a:t>
            </a:r>
            <a:r>
              <a:rPr lang="cs-CZ" dirty="0" smtClean="0"/>
              <a:t>cs.wikipedia.org/wiki/Soubor:Cuernos_del_Paine_from_Lake_Peho%C3%A9.jpg&gt;.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Uživatel </a:t>
            </a:r>
            <a:r>
              <a:rPr lang="cs-CZ" dirty="0" smtClean="0"/>
              <a:t>: </a:t>
            </a:r>
            <a:r>
              <a:rPr lang="cs-CZ" dirty="0" err="1" smtClean="0"/>
              <a:t>Mariordo</a:t>
            </a:r>
            <a:r>
              <a:rPr lang="cs-CZ" dirty="0" smtClean="0"/>
              <a:t>. Http://cs.wikipedia.org [online]. 18. 4. 2008, 02:30[cit. 2012-03-09]. </a:t>
            </a:r>
            <a:r>
              <a:rPr lang="cs-CZ" dirty="0" err="1" smtClean="0"/>
              <a:t>Soubor:Aconcagua</a:t>
            </a:r>
            <a:r>
              <a:rPr lang="cs-CZ" dirty="0" smtClean="0"/>
              <a:t> </a:t>
            </a:r>
            <a:r>
              <a:rPr lang="cs-CZ" dirty="0" smtClean="0"/>
              <a:t>13.JPG.Dostupné </a:t>
            </a:r>
            <a:r>
              <a:rPr lang="cs-CZ" dirty="0"/>
              <a:t>z </a:t>
            </a:r>
            <a:r>
              <a:rPr lang="cs-CZ" dirty="0"/>
              <a:t>&lt;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://cs.wikipedia.org/wiki/Soubor:Aconcagua_13.JPG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Uživatel : </a:t>
            </a:r>
            <a:r>
              <a:rPr lang="cs-CZ" dirty="0" err="1"/>
              <a:t>Balcer</a:t>
            </a:r>
            <a:r>
              <a:rPr lang="cs-CZ" dirty="0"/>
              <a:t>. Http://cs.wikipedia.org [online]. 30. 3. 2007, 15:54[cit. 2012-03-09]. </a:t>
            </a:r>
            <a:r>
              <a:rPr lang="cs-CZ" dirty="0" err="1"/>
              <a:t>Soubor:Appalachians</a:t>
            </a:r>
            <a:r>
              <a:rPr lang="cs-CZ" dirty="0"/>
              <a:t> NC </a:t>
            </a:r>
            <a:r>
              <a:rPr lang="cs-CZ" dirty="0" smtClean="0"/>
              <a:t>BLRI9242.jpg. Dostupné </a:t>
            </a:r>
            <a:r>
              <a:rPr lang="cs-CZ" dirty="0"/>
              <a:t>z WWW: </a:t>
            </a:r>
            <a:r>
              <a:rPr lang="cs-CZ" dirty="0"/>
              <a:t>&lt;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cs.wikipedia.org/wiki/Soubor:Appalachians_NC_BLRI9242.jpg</a:t>
            </a:r>
            <a:r>
              <a:rPr lang="cs-CZ" dirty="0" smtClean="0"/>
              <a:t>&gt;.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Uživatel : </a:t>
            </a:r>
            <a:r>
              <a:rPr lang="cs-CZ" dirty="0" smtClean="0"/>
              <a:t>Michael </a:t>
            </a:r>
            <a:r>
              <a:rPr lang="cs-CZ" dirty="0" err="1" smtClean="0"/>
              <a:t>Gäbler</a:t>
            </a:r>
            <a:r>
              <a:rPr lang="cs-CZ" dirty="0" smtClean="0"/>
              <a:t>. </a:t>
            </a:r>
            <a:r>
              <a:rPr lang="cs-CZ" dirty="0"/>
              <a:t>Http://cs.wikipedia.org [online]. 25. 12. 2009, </a:t>
            </a:r>
            <a:r>
              <a:rPr lang="cs-CZ" dirty="0" smtClean="0"/>
              <a:t>21:45[cit</a:t>
            </a:r>
            <a:r>
              <a:rPr lang="cs-CZ" dirty="0"/>
              <a:t>. 2012-03-09]. </a:t>
            </a:r>
            <a:r>
              <a:rPr lang="cs-CZ" dirty="0" err="1"/>
              <a:t>Soubor:Oxbow</a:t>
            </a:r>
            <a:r>
              <a:rPr lang="cs-CZ" dirty="0"/>
              <a:t> </a:t>
            </a:r>
            <a:r>
              <a:rPr lang="cs-CZ" dirty="0" err="1"/>
              <a:t>Bend</a:t>
            </a:r>
            <a:r>
              <a:rPr lang="cs-CZ" dirty="0"/>
              <a:t> </a:t>
            </a:r>
            <a:r>
              <a:rPr lang="cs-CZ" dirty="0" err="1"/>
              <a:t>outlook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Grand </a:t>
            </a:r>
            <a:r>
              <a:rPr lang="cs-CZ" dirty="0" err="1"/>
              <a:t>Teton</a:t>
            </a:r>
            <a:r>
              <a:rPr lang="cs-CZ" dirty="0"/>
              <a:t> </a:t>
            </a:r>
            <a:r>
              <a:rPr lang="cs-CZ" dirty="0" err="1"/>
              <a:t>National</a:t>
            </a:r>
            <a:r>
              <a:rPr lang="cs-CZ" dirty="0"/>
              <a:t> Park </a:t>
            </a:r>
            <a:r>
              <a:rPr lang="cs-CZ" dirty="0" err="1" smtClean="0"/>
              <a:t>Edit.jpg.Dostupné</a:t>
            </a:r>
            <a:r>
              <a:rPr lang="cs-CZ" dirty="0" smtClean="0"/>
              <a:t> </a:t>
            </a:r>
            <a:r>
              <a:rPr lang="cs-CZ" dirty="0"/>
              <a:t>z WWW: &lt; </a:t>
            </a: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cs.wikipedia.org/wiki/Soubor:Oxbow_Bend_outlook_in_the_Grand_Teton_National_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Park_Edit.jpg</a:t>
            </a:r>
            <a:r>
              <a:rPr lang="cs-CZ" dirty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4698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59</Words>
  <Application>Microsoft Office PowerPoint</Application>
  <PresentationFormat>Předvádění na obrazovce (4:3)</PresentationFormat>
  <Paragraphs>29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Prezentace</vt:lpstr>
      <vt:lpstr>Prezentace aplikace PowerPoint</vt:lpstr>
      <vt:lpstr>Prezentace aplikace PowerPoint</vt:lpstr>
      <vt:lpstr>AMERIKA</vt:lpstr>
      <vt:lpstr>KORDILLERY pohoří na západě Severní a Jižní Ameriky v délce 15 500 km</vt:lpstr>
      <vt:lpstr>Aconcagua ( 6 959 m n. m.)   hora  v západní části Argentiny</vt:lpstr>
      <vt:lpstr>       APPALAČSKÉ POHOŘÍ</vt:lpstr>
      <vt:lpstr>SKALNATÉ HORY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19</cp:revision>
  <dcterms:created xsi:type="dcterms:W3CDTF">2012-09-03T18:09:49Z</dcterms:created>
  <dcterms:modified xsi:type="dcterms:W3CDTF">2013-01-05T21:58:35Z</dcterms:modified>
</cp:coreProperties>
</file>