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6" r:id="rId4"/>
    <p:sldId id="265" r:id="rId5"/>
    <p:sldId id="264" r:id="rId6"/>
    <p:sldId id="258" r:id="rId7"/>
    <p:sldId id="259" r:id="rId8"/>
    <p:sldId id="261" r:id="rId9"/>
    <p:sldId id="26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ED588-610C-4E06-8387-219BCCF5025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ACCFD-78CE-47B4-85B9-621D9C3287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783D32-4F6F-4949-B6FC-FF89CE69CDF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58FF6-2966-40C1-A0B5-66E984D3FB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E68A7-BC9A-4741-A1F1-DE9766668A3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24A40C-CA9D-4C7F-8A0B-9BF2F7AD10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0F90C-4E8C-4BF1-BC30-5312AC54902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B524E-1204-4454-98B9-9D7EB1D63A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E5857-F001-48DD-91CE-19C39E2426D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62FBDB-4964-420A-8159-ADEFD11E63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54B3D-6C5C-4803-B3CE-1B3922D9AAD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01E1C0-0629-4F17-A762-827490DD49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233E2-3DEA-4113-B59B-6D1FC5115AC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186FD-EFD9-4CB3-9C3B-09FF399CA2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202CF-8292-45BD-BEE9-46D3EC8976C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87D38-8B62-4EC1-A10F-BAF53C2171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FF3C0-7059-4B57-B098-6605F23334A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2A333-F3D2-4DE5-B69E-E43D64111D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89B84-3B19-48B0-86AC-B5C1A28EB9B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A219D-7819-4CDC-8991-E8415322EF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614DDA-DB6F-4FE7-878D-8E92A26B5EE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84943-90C7-414B-AF4F-D530E499E3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3CAA706-ABC7-49F6-B407-F16532E3B8E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285627C-F7AC-4F07-AE23-92F1CC5EC4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eat_Lakes_Lake_Superior.png" TargetMode="External"/><Relationship Id="rId2" Type="http://schemas.openxmlformats.org/officeDocument/2006/relationships/hyperlink" Target="http://www.http/cs.wikipedia.org/wiki/Soubor:Amazon_river_basin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30" name="Object 6"/>
          <p:cNvGraphicFramePr>
            <a:graphicFrameLocks noChangeAspect="1"/>
          </p:cNvGraphicFramePr>
          <p:nvPr/>
        </p:nvGraphicFramePr>
        <p:xfrm>
          <a:off x="0" y="31750"/>
          <a:ext cx="9144000" cy="6858000"/>
        </p:xfrm>
        <a:graphic>
          <a:graphicData uri="http://schemas.openxmlformats.org/presentationml/2006/ole">
            <p:oleObj spid="_x0000_s1030" name="Prezentace" r:id="rId3" imgW="3201762" imgH="2401785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-4763" y="908050"/>
            <a:ext cx="9144001" cy="5065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ANOTACE</a:t>
            </a:r>
          </a:p>
          <a:p>
            <a:endParaRPr lang="cs-CZ" sz="2800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a) PRÁCE JE</a:t>
            </a:r>
            <a:r>
              <a:rPr lang="cs-CZ">
                <a:latin typeface="Calibri" pitchFamily="34" charset="0"/>
              </a:rPr>
              <a:t> U</a:t>
            </a:r>
            <a:r>
              <a:rPr lang="cs-CZ"/>
              <a:t>R</a:t>
            </a:r>
            <a:r>
              <a:rPr lang="cs-CZ">
                <a:latin typeface="Calibri" pitchFamily="34" charset="0"/>
              </a:rPr>
              <a:t>ČENA PRO ŽÁKY 7. ROČNÍKU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B) TÉMA:</a:t>
            </a:r>
            <a:r>
              <a:rPr lang="cs-CZ">
                <a:latin typeface="Calibri" pitchFamily="34" charset="0"/>
              </a:rPr>
              <a:t>  AMERIKA - vodstvo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C) CÍL UČEBNÍHO MATERIÁLU:</a:t>
            </a:r>
            <a:r>
              <a:rPr lang="cs-CZ">
                <a:latin typeface="Calibri" pitchFamily="34" charset="0"/>
              </a:rPr>
              <a:t> </a:t>
            </a:r>
          </a:p>
          <a:p>
            <a:r>
              <a:rPr lang="cs-CZ">
                <a:latin typeface="Calibri" pitchFamily="34" charset="0"/>
              </a:rPr>
              <a:t>žáci se seznámí s vodstvem Ameriky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D) POMŮCKY:</a:t>
            </a:r>
            <a:r>
              <a:rPr lang="cs-CZ">
                <a:latin typeface="Calibri" pitchFamily="34" charset="0"/>
              </a:rPr>
              <a:t> školní atlas světa (s.46-47)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E) KLÍČOVÁ SLOVA: </a:t>
            </a:r>
            <a:r>
              <a:rPr lang="cs-CZ">
                <a:latin typeface="Calibri" pitchFamily="34" charset="0"/>
              </a:rPr>
              <a:t>Amazonka, Mississippi, Paraná, Titicaca, Hořejší jezero.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F) PILOTÁŽ: </a:t>
            </a:r>
            <a:r>
              <a:rPr lang="cs-CZ">
                <a:latin typeface="Calibri" pitchFamily="34" charset="0"/>
              </a:rPr>
              <a:t>pomocí školního atlasu (str. 46-47) žáci vyhledávali pojmy, </a:t>
            </a:r>
          </a:p>
          <a:p>
            <a:r>
              <a:rPr lang="cs-CZ">
                <a:latin typeface="Calibri" pitchFamily="34" charset="0"/>
              </a:rPr>
              <a:t>                      se kterými byli prezentací seznámeni.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6413" y="1714500"/>
            <a:ext cx="6097587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5888"/>
            <a:ext cx="9144000" cy="2160587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Mapa povodí a přítoků řeky </a:t>
            </a:r>
            <a:r>
              <a:rPr lang="cs-CZ" b="1" dirty="0" smtClean="0"/>
              <a:t>Amazonky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která pramení v Peru. Její délka se různí : </a:t>
            </a:r>
            <a:r>
              <a:rPr lang="pl-PL" dirty="0" smtClean="0"/>
              <a:t>6 296 km (Marañón)      7 062 km (Ucayali).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981075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r>
              <a:rPr lang="cs-CZ" b="1" smtClean="0"/>
              <a:t>MISSISSIPPI V NEW ORLEANS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081088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06450"/>
          </a:xfrm>
        </p:spPr>
        <p:txBody>
          <a:bodyPr/>
          <a:lstStyle/>
          <a:p>
            <a:r>
              <a:rPr lang="cs-CZ" b="1" smtClean="0"/>
              <a:t>ŘEKA PARANÁ NA ÚZEMÍ BRAZÍLIE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1"/>
          <p:cNvSpPr>
            <a:spLocks noChangeArrowheads="1"/>
          </p:cNvSpPr>
          <p:nvPr/>
        </p:nvSpPr>
        <p:spPr bwMode="auto">
          <a:xfrm>
            <a:off x="4763" y="836613"/>
            <a:ext cx="5014912" cy="550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V jezeře</a:t>
            </a:r>
            <a:r>
              <a:rPr lang="cs-CZ" sz="3200" b="1">
                <a:latin typeface="Calibri" pitchFamily="34" charset="0"/>
              </a:rPr>
              <a:t> Titicaca </a:t>
            </a:r>
          </a:p>
          <a:p>
            <a:r>
              <a:rPr lang="cs-CZ" sz="3200">
                <a:latin typeface="Calibri" pitchFamily="34" charset="0"/>
              </a:rPr>
              <a:t>(tektonický původ)</a:t>
            </a:r>
            <a:r>
              <a:rPr lang="cs-CZ" sz="3200" b="1">
                <a:latin typeface="Calibri" pitchFamily="34" charset="0"/>
              </a:rPr>
              <a:t> </a:t>
            </a:r>
            <a:r>
              <a:rPr lang="cs-CZ" sz="3200">
                <a:latin typeface="Calibri" pitchFamily="34" charset="0"/>
              </a:rPr>
              <a:t>je mnoho velkých a malých ostrovů, </a:t>
            </a:r>
          </a:p>
          <a:p>
            <a:r>
              <a:rPr lang="cs-CZ" sz="3200">
                <a:latin typeface="Calibri" pitchFamily="34" charset="0"/>
              </a:rPr>
              <a:t>na kterých se nachází pozůstatky kultury Inků, např. Isla del Sol.</a:t>
            </a:r>
            <a:br>
              <a:rPr lang="cs-CZ" sz="3200">
                <a:latin typeface="Calibri" pitchFamily="34" charset="0"/>
              </a:rPr>
            </a:br>
            <a:r>
              <a:rPr lang="cs-CZ" sz="3200">
                <a:latin typeface="Calibri" pitchFamily="34" charset="0"/>
              </a:rPr>
              <a:t>Na jezeře se také nachází několik desítek obydlených umělých "rákosových" ostrůvků z rostliny totora (botanicky skřípinec).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19675" y="1700213"/>
            <a:ext cx="4124325" cy="413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341438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Obdélník 2"/>
          <p:cNvSpPr>
            <a:spLocks noChangeArrowheads="1"/>
          </p:cNvSpPr>
          <p:nvPr/>
        </p:nvSpPr>
        <p:spPr bwMode="auto">
          <a:xfrm>
            <a:off x="2268538" y="304800"/>
            <a:ext cx="46069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latin typeface="Calibri" pitchFamily="34" charset="0"/>
              </a:rPr>
              <a:t>Ostrov Isla del Sol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04988" y="2708275"/>
            <a:ext cx="5534025" cy="386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Obdélník 2"/>
          <p:cNvSpPr>
            <a:spLocks noChangeArrowheads="1"/>
          </p:cNvSpPr>
          <p:nvPr/>
        </p:nvSpPr>
        <p:spPr bwMode="auto">
          <a:xfrm>
            <a:off x="179388" y="188913"/>
            <a:ext cx="8569325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HOŘEJŠÍ JEZERO </a:t>
            </a:r>
            <a:r>
              <a:rPr lang="cs-CZ" sz="3600">
                <a:latin typeface="Calibri" pitchFamily="34" charset="0"/>
              </a:rPr>
              <a:t>(82 100 km²)</a:t>
            </a:r>
            <a:br>
              <a:rPr lang="cs-CZ" sz="3600">
                <a:latin typeface="Calibri" pitchFamily="34" charset="0"/>
              </a:rPr>
            </a:br>
            <a:r>
              <a:rPr lang="cs-CZ" sz="3600">
                <a:latin typeface="Calibri" pitchFamily="34" charset="0"/>
              </a:rPr>
              <a:t>tektonicko-ledovcové jezero,</a:t>
            </a:r>
            <a:br>
              <a:rPr lang="cs-CZ" sz="3600">
                <a:latin typeface="Calibri" pitchFamily="34" charset="0"/>
              </a:rPr>
            </a:br>
            <a:r>
              <a:rPr lang="cs-CZ" sz="3600">
                <a:latin typeface="Calibri" pitchFamily="34" charset="0"/>
              </a:rPr>
              <a:t>které tvoří hranici mezi Kanadou a USA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7463"/>
            <a:ext cx="9144000" cy="729456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+mn-lt"/>
                <a:cs typeface="+mn-cs"/>
              </a:rPr>
              <a:t>ZDROJ INFORMACÍ: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Uživatel : David C.S. Http://cs.wikipedia.org [online]. 10. 8. 2011, 00:42[cit. 2012-03-09]. </a:t>
            </a:r>
            <a:r>
              <a:rPr lang="cs-CZ" dirty="0" err="1">
                <a:latin typeface="+mn-lt"/>
                <a:cs typeface="+mn-cs"/>
              </a:rPr>
              <a:t>Soubor:Amazon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river</a:t>
            </a:r>
            <a:r>
              <a:rPr lang="cs-CZ" dirty="0">
                <a:latin typeface="+mn-lt"/>
                <a:cs typeface="+mn-cs"/>
              </a:rPr>
              <a:t> basin.png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     Dostupné z </a:t>
            </a:r>
            <a:r>
              <a:rPr lang="cs-CZ" dirty="0">
                <a:latin typeface="+mn-lt"/>
                <a:cs typeface="+mn-cs"/>
              </a:rPr>
              <a:t>&lt; </a:t>
            </a:r>
            <a:r>
              <a:rPr lang="cs-CZ" dirty="0">
                <a:latin typeface="+mn-lt"/>
                <a:cs typeface="+mn-cs"/>
                <a:hlinkClick r:id="rId2"/>
              </a:rPr>
              <a:t>WWW.http</a:t>
            </a:r>
            <a:r>
              <a:rPr lang="cs-CZ" dirty="0">
                <a:latin typeface="+mn-lt"/>
                <a:cs typeface="+mn-cs"/>
                <a:hlinkClick r:id="rId2"/>
              </a:rPr>
              <a:t>://cs.wikipedia.org/wiki/</a:t>
            </a:r>
            <a:r>
              <a:rPr lang="cs-CZ" dirty="0" err="1">
                <a:latin typeface="+mn-lt"/>
                <a:cs typeface="+mn-cs"/>
                <a:hlinkClick r:id="rId2"/>
              </a:rPr>
              <a:t>Soubor:Amazon_river_basin.png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Uživatel : </a:t>
            </a:r>
            <a:r>
              <a:rPr lang="cs-CZ" dirty="0">
                <a:latin typeface="+mn-lt"/>
                <a:cs typeface="+mn-cs"/>
              </a:rPr>
              <a:t>Pra. </a:t>
            </a:r>
            <a:r>
              <a:rPr lang="cs-CZ" dirty="0">
                <a:latin typeface="+mn-lt"/>
                <a:cs typeface="+mn-cs"/>
              </a:rPr>
              <a:t>Http://cs.wikipedia.org [online]. 6. 4. 2006, </a:t>
            </a:r>
            <a:r>
              <a:rPr lang="cs-CZ" dirty="0">
                <a:latin typeface="+mn-lt"/>
                <a:cs typeface="+mn-cs"/>
              </a:rPr>
              <a:t>13:19[cit</a:t>
            </a:r>
            <a:r>
              <a:rPr lang="cs-CZ" dirty="0">
                <a:latin typeface="+mn-lt"/>
                <a:cs typeface="+mn-cs"/>
              </a:rPr>
              <a:t>. 2012-03-09]. </a:t>
            </a:r>
            <a:r>
              <a:rPr lang="cs-CZ" dirty="0" err="1">
                <a:latin typeface="+mn-lt"/>
                <a:cs typeface="+mn-cs"/>
              </a:rPr>
              <a:t>Soubor:Mississipi</a:t>
            </a:r>
            <a:r>
              <a:rPr lang="cs-CZ" dirty="0">
                <a:latin typeface="+mn-lt"/>
                <a:cs typeface="+mn-cs"/>
              </a:rPr>
              <a:t> River - New </a:t>
            </a:r>
            <a:r>
              <a:rPr lang="cs-CZ" dirty="0">
                <a:latin typeface="+mn-lt"/>
                <a:cs typeface="+mn-cs"/>
              </a:rPr>
              <a:t>Orleans.JPG.</a:t>
            </a: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     Dostupné z &lt;http://cs.wikipedia.org/wiki/</a:t>
            </a:r>
            <a:r>
              <a:rPr lang="cs-CZ" dirty="0" err="1">
                <a:latin typeface="+mn-lt"/>
                <a:cs typeface="+mn-cs"/>
              </a:rPr>
              <a:t>Soubor:Mississipi_River_-_</a:t>
            </a:r>
            <a:r>
              <a:rPr lang="cs-CZ" dirty="0" err="1">
                <a:latin typeface="+mn-lt"/>
                <a:cs typeface="+mn-cs"/>
              </a:rPr>
              <a:t>New_Orleans.JPG</a:t>
            </a:r>
            <a:r>
              <a:rPr lang="cs-CZ" dirty="0">
                <a:latin typeface="+mn-lt"/>
                <a:cs typeface="+mn-cs"/>
              </a:rPr>
              <a:t>&gt;.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Uživatel : </a:t>
            </a:r>
            <a:r>
              <a:rPr lang="cs-CZ" dirty="0" err="1">
                <a:latin typeface="+mn-lt"/>
                <a:cs typeface="+mn-cs"/>
              </a:rPr>
              <a:t>Mateus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Hidalgo. </a:t>
            </a:r>
            <a:r>
              <a:rPr lang="cs-CZ" dirty="0">
                <a:latin typeface="+mn-lt"/>
                <a:cs typeface="+mn-cs"/>
              </a:rPr>
              <a:t>Http://cs.wikipedia.org [online]. 20. 1. 2007, </a:t>
            </a:r>
            <a:r>
              <a:rPr lang="cs-CZ" dirty="0">
                <a:latin typeface="+mn-lt"/>
                <a:cs typeface="+mn-cs"/>
              </a:rPr>
              <a:t>05:05[cit</a:t>
            </a:r>
            <a:r>
              <a:rPr lang="cs-CZ" dirty="0">
                <a:latin typeface="+mn-lt"/>
                <a:cs typeface="+mn-cs"/>
              </a:rPr>
              <a:t>. 2012-03-09]. </a:t>
            </a:r>
            <a:r>
              <a:rPr lang="cs-CZ" dirty="0" err="1">
                <a:latin typeface="+mn-lt"/>
                <a:cs typeface="+mn-cs"/>
              </a:rPr>
              <a:t>Soubor:Rio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Parana.jpg. Dostupné </a:t>
            </a:r>
            <a:r>
              <a:rPr lang="cs-CZ" dirty="0">
                <a:latin typeface="+mn-lt"/>
                <a:cs typeface="+mn-cs"/>
              </a:rPr>
              <a:t>z </a:t>
            </a:r>
            <a:r>
              <a:rPr lang="cs-CZ" dirty="0">
                <a:latin typeface="+mn-lt"/>
                <a:cs typeface="+mn-cs"/>
              </a:rPr>
              <a:t>&lt;</a:t>
            </a:r>
            <a:r>
              <a:rPr lang="cs-CZ" dirty="0">
                <a:latin typeface="+mn-lt"/>
                <a:cs typeface="+mn-cs"/>
              </a:rPr>
              <a:t>http://</a:t>
            </a:r>
            <a:r>
              <a:rPr lang="cs-CZ" dirty="0">
                <a:latin typeface="+mn-lt"/>
                <a:cs typeface="+mn-cs"/>
              </a:rPr>
              <a:t>cs.wikipedia.org/wiki/</a:t>
            </a:r>
            <a:r>
              <a:rPr lang="cs-CZ" dirty="0" err="1">
                <a:latin typeface="+mn-lt"/>
                <a:cs typeface="+mn-cs"/>
              </a:rPr>
              <a:t>Soubor:Rio_Parana.jpg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Uživatel : </a:t>
            </a:r>
            <a:r>
              <a:rPr lang="cs-CZ" dirty="0" err="1">
                <a:latin typeface="+mn-lt"/>
                <a:cs typeface="+mn-cs"/>
              </a:rPr>
              <a:t>Mschlindwein.Http</a:t>
            </a:r>
            <a:r>
              <a:rPr lang="cs-CZ" dirty="0">
                <a:latin typeface="+mn-lt"/>
                <a:cs typeface="+mn-cs"/>
              </a:rPr>
              <a:t>://cs.wikipedia.org [online]. 21. 12. 2004, 22:08[cit. 2012-03-09]. </a:t>
            </a:r>
            <a:r>
              <a:rPr lang="cs-CZ" dirty="0" err="1">
                <a:latin typeface="+mn-lt"/>
                <a:cs typeface="+mn-cs"/>
              </a:rPr>
              <a:t>Soubor:Lake</a:t>
            </a:r>
            <a:r>
              <a:rPr lang="cs-CZ" dirty="0">
                <a:latin typeface="+mn-lt"/>
                <a:cs typeface="+mn-cs"/>
              </a:rPr>
              <a:t> Titicaca map.png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     Dostupné z </a:t>
            </a:r>
            <a:r>
              <a:rPr lang="cs-CZ" dirty="0">
                <a:latin typeface="+mn-lt"/>
                <a:cs typeface="+mn-cs"/>
              </a:rPr>
              <a:t>&lt; WWW</a:t>
            </a:r>
            <a:r>
              <a:rPr lang="cs-CZ" dirty="0">
                <a:latin typeface="+mn-lt"/>
                <a:cs typeface="+mn-cs"/>
              </a:rPr>
              <a:t>:  </a:t>
            </a:r>
            <a:r>
              <a:rPr lang="cs-CZ" dirty="0">
                <a:latin typeface="+mn-lt"/>
                <a:cs typeface="+mn-cs"/>
                <a:hlinkClick r:id="rId3"/>
              </a:rPr>
              <a:t>http://cs.wikipedia.org/wiki/</a:t>
            </a:r>
            <a:r>
              <a:rPr lang="cs-CZ" dirty="0" err="1">
                <a:latin typeface="+mn-lt"/>
                <a:cs typeface="+mn-cs"/>
                <a:hlinkClick r:id="rId3"/>
              </a:rPr>
              <a:t>Soubor:Great_Lakes_Lake_Superior.png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Uživatel : </a:t>
            </a:r>
            <a:r>
              <a:rPr lang="cs-CZ" dirty="0" err="1">
                <a:latin typeface="+mn-lt"/>
                <a:cs typeface="+mn-cs"/>
              </a:rPr>
              <a:t>ST.Http</a:t>
            </a:r>
            <a:r>
              <a:rPr lang="cs-CZ" dirty="0">
                <a:latin typeface="+mn-lt"/>
                <a:cs typeface="+mn-cs"/>
              </a:rPr>
              <a:t>://cs.wikipedia.org [online]. 8. 9. 2007, 21:45 </a:t>
            </a:r>
            <a:r>
              <a:rPr lang="cs-CZ" dirty="0">
                <a:latin typeface="+mn-lt"/>
                <a:cs typeface="+mn-cs"/>
              </a:rPr>
              <a:t>[cit</a:t>
            </a:r>
            <a:r>
              <a:rPr lang="cs-CZ" dirty="0">
                <a:latin typeface="+mn-lt"/>
                <a:cs typeface="+mn-cs"/>
              </a:rPr>
              <a:t>. 2012-03-09]. </a:t>
            </a:r>
            <a:r>
              <a:rPr lang="cs-CZ" dirty="0" err="1">
                <a:latin typeface="+mn-lt"/>
                <a:cs typeface="+mn-cs"/>
              </a:rPr>
              <a:t>Soubor:Ilha</a:t>
            </a:r>
            <a:r>
              <a:rPr lang="cs-CZ" dirty="0">
                <a:latin typeface="+mn-lt"/>
                <a:cs typeface="+mn-cs"/>
              </a:rPr>
              <a:t> do Sol23 </a:t>
            </a:r>
            <a:r>
              <a:rPr lang="cs-CZ" dirty="0">
                <a:latin typeface="+mn-lt"/>
                <a:cs typeface="+mn-cs"/>
              </a:rPr>
              <a:t>ST.jpg. </a:t>
            </a:r>
            <a:r>
              <a:rPr lang="cs-CZ" dirty="0">
                <a:latin typeface="+mn-lt"/>
                <a:cs typeface="+mn-cs"/>
              </a:rPr>
              <a:t>Dostupné z &lt; http://cs.wikipedia.org/wiki/Soubor:Ilha_do_Sol23_ST.jpg 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Uživatel : </a:t>
            </a:r>
            <a:r>
              <a:rPr lang="cs-CZ" dirty="0" err="1">
                <a:latin typeface="+mn-lt"/>
                <a:cs typeface="+mn-cs"/>
              </a:rPr>
              <a:t>DanielFR.Http</a:t>
            </a:r>
            <a:r>
              <a:rPr lang="cs-CZ" dirty="0">
                <a:latin typeface="+mn-lt"/>
                <a:cs typeface="+mn-cs"/>
              </a:rPr>
              <a:t>://cs.wikipedia.org [online]. 20. 9. 2005, </a:t>
            </a:r>
            <a:r>
              <a:rPr lang="cs-CZ" dirty="0">
                <a:latin typeface="+mn-lt"/>
                <a:cs typeface="+mn-cs"/>
              </a:rPr>
              <a:t>11:59[cit</a:t>
            </a:r>
            <a:r>
              <a:rPr lang="cs-CZ" dirty="0">
                <a:latin typeface="+mn-lt"/>
                <a:cs typeface="+mn-cs"/>
              </a:rPr>
              <a:t>. 2012-03-09]. </a:t>
            </a:r>
            <a:r>
              <a:rPr lang="cs-CZ" dirty="0" err="1">
                <a:latin typeface="+mn-lt"/>
                <a:cs typeface="+mn-cs"/>
              </a:rPr>
              <a:t>Soubor:Great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Lakes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Lake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Superior.png.Dostupné</a:t>
            </a:r>
            <a:r>
              <a:rPr lang="cs-CZ" dirty="0">
                <a:latin typeface="+mn-lt"/>
                <a:cs typeface="+mn-cs"/>
              </a:rPr>
              <a:t> z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    </a:t>
            </a:r>
            <a:r>
              <a:rPr lang="cs-CZ" dirty="0">
                <a:latin typeface="+mn-lt"/>
                <a:cs typeface="+mn-cs"/>
              </a:rPr>
              <a:t>&lt; </a:t>
            </a:r>
            <a:r>
              <a:rPr lang="cs-CZ" dirty="0">
                <a:latin typeface="+mn-lt"/>
                <a:cs typeface="+mn-cs"/>
              </a:rPr>
              <a:t>http</a:t>
            </a:r>
            <a:r>
              <a:rPr lang="cs-CZ" dirty="0">
                <a:latin typeface="+mn-lt"/>
                <a:cs typeface="+mn-cs"/>
              </a:rPr>
              <a:t>://</a:t>
            </a:r>
            <a:r>
              <a:rPr lang="cs-CZ" dirty="0">
                <a:latin typeface="+mn-lt"/>
                <a:cs typeface="+mn-cs"/>
              </a:rPr>
              <a:t>cs.wikipedia.org/wiki/</a:t>
            </a:r>
            <a:r>
              <a:rPr lang="cs-CZ" dirty="0" err="1">
                <a:latin typeface="+mn-lt"/>
                <a:cs typeface="+mn-cs"/>
              </a:rPr>
              <a:t>Soubor:Great_Lakes_Lake_Superior.png</a:t>
            </a:r>
            <a:r>
              <a:rPr lang="cs-CZ" dirty="0">
                <a:latin typeface="+mn-lt"/>
                <a:cs typeface="+mn-cs"/>
              </a:rPr>
              <a:t>&gt;.</a:t>
            </a: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247</Words>
  <Application>Microsoft Office PowerPoint</Application>
  <PresentationFormat>On-screen Show (4:3)</PresentationFormat>
  <Paragraphs>32</Paragraphs>
  <Slides>9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Motiv systému Office</vt:lpstr>
      <vt:lpstr>Prezentace</vt:lpstr>
      <vt:lpstr>Snímek 1</vt:lpstr>
      <vt:lpstr>Snímek 2</vt:lpstr>
      <vt:lpstr>Mapa povodí a přítoků řeky Amazonky, která pramení v Peru. Její délka se různí : 6 296 km (Marañón)      7 062 km (Ucayali).</vt:lpstr>
      <vt:lpstr>MISSISSIPPI V NEW ORLEANS</vt:lpstr>
      <vt:lpstr>ŘEKA PARANÁ NA ÚZEMÍ BRAZÍLIE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8</cp:revision>
  <dcterms:created xsi:type="dcterms:W3CDTF">2012-10-23T14:54:38Z</dcterms:created>
  <dcterms:modified xsi:type="dcterms:W3CDTF">2013-09-20T17:01:59Z</dcterms:modified>
</cp:coreProperties>
</file>