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2" r:id="rId3"/>
    <p:sldId id="257" r:id="rId4"/>
    <p:sldId id="258" r:id="rId5"/>
    <p:sldId id="259" r:id="rId6"/>
    <p:sldId id="260" r:id="rId7"/>
    <p:sldId id="262" r:id="rId8"/>
    <p:sldId id="264" r:id="rId9"/>
    <p:sldId id="265" r:id="rId10"/>
    <p:sldId id="266" r:id="rId11"/>
    <p:sldId id="271" r:id="rId12"/>
    <p:sldId id="275" r:id="rId13"/>
    <p:sldId id="276" r:id="rId14"/>
    <p:sldId id="277" r:id="rId15"/>
    <p:sldId id="278" r:id="rId16"/>
    <p:sldId id="279" r:id="rId17"/>
    <p:sldId id="283" r:id="rId18"/>
    <p:sldId id="281" r:id="rId19"/>
    <p:sldId id="261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10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4552E8-E032-47AA-BF0B-B30688A075B7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2D0152-4ED2-4BFB-957C-57D1C34DEF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7D0F9-9727-4F59-ACF6-E4061EC413E0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92A64-6068-4B3D-8AB2-4239052A1F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7D951E-8B2C-4851-A2F8-69C4B66FB054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30512C-F82E-48DF-9926-B2CEECF469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EC0946-1336-40A0-8E38-AB60A1832964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6D9291-0C8F-441C-B212-9FD9393010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5DE925-CC00-4050-A04C-D2634E5B5BE7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8B1B95-7383-45FA-BAEB-BE87E4EA64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16B098-748D-4A9A-A3A4-2566AA9CA01B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073511-4FD8-402C-B948-0E689FC817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5A15D9-4371-4C4E-90BA-B2F75CF121DD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99643A-4BE4-4EBE-9404-CD156BBF39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E795F0-B6E8-4115-A2BC-0171E0E91D70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EE3C04-8678-4578-AF6E-E549CACE40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40F8B6-5043-4FCA-AA60-3AB3D60DFDC2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C0E444-327B-4520-9458-38570A6A38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54D808-1527-42C3-A5A2-453F713A8930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36A0D7-7E7A-44AD-8403-7F8CE8FF86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3FACB7-9551-48E1-892B-615DDB6E1319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88EDA4-85B3-4C11-887D-95A61958D5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4339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A758F59-BE9D-4678-A47C-AB1C0C50E1D4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2ADFEF1-98B2-4D29-AA17-82089BF21A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PowerPoint1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0" y="0"/>
          <a:ext cx="9145588" cy="6858000"/>
        </p:xfrm>
        <a:graphic>
          <a:graphicData uri="http://schemas.openxmlformats.org/presentationml/2006/ole">
            <p:oleObj spid="_x0000_s1029" name="Prezentace" r:id="rId3" imgW="4154445" imgH="3116443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Obdélník 1"/>
          <p:cNvSpPr>
            <a:spLocks noChangeArrowheads="1"/>
          </p:cNvSpPr>
          <p:nvPr/>
        </p:nvSpPr>
        <p:spPr bwMode="auto">
          <a:xfrm>
            <a:off x="0" y="0"/>
            <a:ext cx="9144000" cy="6062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ANOTACE :</a:t>
            </a: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>a) PRÁCE JE URČENA pro žáky 9. ročníku</a:t>
            </a:r>
            <a:br>
              <a:rPr lang="cs-CZ">
                <a:latin typeface="Calibri" pitchFamily="34" charset="0"/>
              </a:rPr>
            </a:br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>b) TÉMA : VODSTVO ČESKÉ REPUBLIKY</a:t>
            </a:r>
            <a:br>
              <a:rPr lang="cs-CZ">
                <a:latin typeface="Calibri" pitchFamily="34" charset="0"/>
              </a:rPr>
            </a:br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>c) CÍL : prohloubení znalostí o České republice</a:t>
            </a:r>
          </a:p>
          <a:p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>d) POMŮCKY : školní atlas ČR, učebnice Zeměpis 2- Česká republika, 	pracovní list, </a:t>
            </a:r>
          </a:p>
          <a:p>
            <a:r>
              <a:rPr lang="cs-CZ">
                <a:latin typeface="Calibri" pitchFamily="34" charset="0"/>
              </a:rPr>
              <a:t>	          psací potřeby</a:t>
            </a:r>
            <a:br>
              <a:rPr lang="cs-CZ">
                <a:latin typeface="Calibri" pitchFamily="34" charset="0"/>
              </a:rPr>
            </a:br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>e) KLÍČOVÁ SLOVA : názvy řek a jejich pramenišť; názvy vodních nádrží , jezer a rybníků</a:t>
            </a:r>
            <a:br>
              <a:rPr lang="cs-CZ">
                <a:latin typeface="Calibri" pitchFamily="34" charset="0"/>
              </a:rPr>
            </a:br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/>
            </a:r>
            <a:br>
              <a:rPr lang="cs-CZ">
                <a:latin typeface="Calibri" pitchFamily="34" charset="0"/>
              </a:rPr>
            </a:br>
            <a:r>
              <a:rPr lang="cs-CZ">
                <a:latin typeface="Calibri" pitchFamily="34" charset="0"/>
              </a:rPr>
              <a:t>f) PILOTÁŽ: žáci se seznámili s vodstvem České republiky.</a:t>
            </a:r>
          </a:p>
          <a:p>
            <a:r>
              <a:rPr lang="cs-CZ">
                <a:latin typeface="Calibri" pitchFamily="34" charset="0"/>
              </a:rPr>
              <a:t>Pomocí atlasu (s.7) vyznačili do slepé mapy  řeky a jejich přítoky, vodní nádrže, jezera a rybníky , se kterými byli prezentací seznámeni.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0" y="30163"/>
            <a:ext cx="9144000" cy="2232025"/>
          </a:xfrm>
        </p:spPr>
        <p:txBody>
          <a:bodyPr/>
          <a:lstStyle/>
          <a:p>
            <a:r>
              <a:rPr lang="cs-CZ" sz="6000" b="1" smtClean="0">
                <a:solidFill>
                  <a:srgbClr val="FF0000"/>
                </a:solidFill>
              </a:rPr>
              <a:t>VODSTVO ČESKÉ REPUBLIKY</a:t>
            </a:r>
          </a:p>
        </p:txBody>
      </p:sp>
      <p:sp>
        <p:nvSpPr>
          <p:cNvPr id="16387" name="Obdélník 2"/>
          <p:cNvSpPr>
            <a:spLocks noChangeArrowheads="1"/>
          </p:cNvSpPr>
          <p:nvPr/>
        </p:nvSpPr>
        <p:spPr bwMode="auto">
          <a:xfrm>
            <a:off x="4716463" y="6021388"/>
            <a:ext cx="44275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FF0000"/>
                </a:solidFill>
                <a:latin typeface="Calibri" pitchFamily="34" charset="0"/>
              </a:rPr>
              <a:t> Vodopády Bílé Opavy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6600" y="981075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539750" y="0"/>
            <a:ext cx="8604250" cy="981075"/>
          </a:xfrm>
        </p:spPr>
        <p:txBody>
          <a:bodyPr/>
          <a:lstStyle/>
          <a:p>
            <a:pPr algn="l"/>
            <a:r>
              <a:rPr lang="cs-CZ" sz="2800" b="1" smtClean="0"/>
              <a:t>Pramen Labe</a:t>
            </a:r>
            <a:r>
              <a:rPr lang="cs-CZ" sz="2800" smtClean="0"/>
              <a:t> je na hřebeni Krkonoš v nadmořské výšce přibližně 1 387 m na Labské louce.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22225" y="3644900"/>
            <a:ext cx="9144000" cy="277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476250"/>
            <a:ext cx="8964612" cy="2305050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b="1" dirty="0" smtClean="0"/>
              <a:t>ERBY 26 MĚST</a:t>
            </a:r>
            <a:r>
              <a:rPr lang="cs-CZ" dirty="0" smtClean="0"/>
              <a:t>, KTERÝMI LABE PROTÉKÁ.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92425" y="2168525"/>
            <a:ext cx="6251575" cy="468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323850" y="0"/>
            <a:ext cx="8351838" cy="3965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 anchor="ctr"/>
          <a:lstStyle/>
          <a:p>
            <a:pPr algn="just"/>
            <a:r>
              <a:rPr lang="cs-CZ" sz="2800">
                <a:latin typeface="Calibri" pitchFamily="34" charset="0"/>
              </a:rPr>
              <a:t>Pramen nejdelší české řeky </a:t>
            </a:r>
            <a:r>
              <a:rPr lang="cs-CZ" sz="2800" b="1">
                <a:latin typeface="Calibri" pitchFamily="34" charset="0"/>
              </a:rPr>
              <a:t>Vltavy</a:t>
            </a:r>
            <a:r>
              <a:rPr lang="cs-CZ" sz="2800">
                <a:latin typeface="Calibri" pitchFamily="34" charset="0"/>
              </a:rPr>
              <a:t> se nachází </a:t>
            </a:r>
            <a:r>
              <a:rPr lang="cs-CZ" sz="2800"/>
              <a:t>                          </a:t>
            </a:r>
            <a:r>
              <a:rPr lang="cs-CZ" sz="2800">
                <a:latin typeface="Calibri" pitchFamily="34" charset="0"/>
              </a:rPr>
              <a:t>v pohraničním pásmu Šumavy, pod jihovýchodním svahem Černé hory v nadmořské výšce 1172 m. Vltava zde pramení jako Černý potok. Poté teče jako Teplá Vltava severně ke Kvildě a jihovýchodně přes Borovou Ladu a Lenoru k Mrtvému luhu.</a:t>
            </a:r>
          </a:p>
          <a:p>
            <a:r>
              <a:rPr lang="cs-CZ" sz="2800">
                <a:latin typeface="Calibri" pitchFamily="34" charset="0"/>
              </a:rPr>
              <a:t>Zde se Teplá Vltava spojuje </a:t>
            </a:r>
          </a:p>
          <a:p>
            <a:r>
              <a:rPr lang="cs-CZ" sz="2800">
                <a:latin typeface="Calibri" pitchFamily="34" charset="0"/>
              </a:rPr>
              <a:t>se Studenou Vltavou</a:t>
            </a:r>
            <a:r>
              <a:rPr lang="cs-CZ">
                <a:latin typeface="Calibri" pitchFamily="34" charset="0"/>
              </a:rPr>
              <a:t>. </a:t>
            </a:r>
            <a:br>
              <a:rPr lang="cs-CZ">
                <a:latin typeface="Calibri" pitchFamily="34" charset="0"/>
              </a:rPr>
            </a:br>
            <a:endParaRPr lang="cs-CZ" sz="3600">
              <a:latin typeface="Calibri" pitchFamily="34" charset="0"/>
            </a:endParaRPr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title"/>
          </p:nvPr>
        </p:nvSpPr>
        <p:spPr/>
        <p:txBody>
          <a:bodyPr wrap="none">
            <a:spAutoFit/>
          </a:bodyPr>
          <a:lstStyle/>
          <a:p>
            <a:pPr algn="l"/>
            <a:r>
              <a:rPr lang="cs-CZ" sz="1800" smtClean="0">
                <a:latin typeface="Arial" charset="0"/>
                <a:cs typeface="Arial" charset="0"/>
              </a:rPr>
              <a:t/>
            </a:r>
            <a:br>
              <a:rPr lang="cs-CZ" sz="1800" smtClean="0">
                <a:latin typeface="Arial" charset="0"/>
                <a:cs typeface="Arial" charset="0"/>
              </a:rPr>
            </a:br>
            <a:endParaRPr lang="cs-CZ" sz="180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1131888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2" name="Nadpis 1"/>
          <p:cNvSpPr>
            <a:spLocks noGrp="1"/>
          </p:cNvSpPr>
          <p:nvPr>
            <p:ph type="title"/>
          </p:nvPr>
        </p:nvSpPr>
        <p:spPr>
          <a:xfrm>
            <a:off x="323850" y="274638"/>
            <a:ext cx="8820150" cy="857250"/>
          </a:xfrm>
        </p:spPr>
        <p:txBody>
          <a:bodyPr/>
          <a:lstStyle/>
          <a:p>
            <a:pPr algn="l"/>
            <a:r>
              <a:rPr lang="cs-CZ" sz="3200" b="1" smtClean="0"/>
              <a:t>Morava</a:t>
            </a:r>
            <a:r>
              <a:rPr lang="cs-CZ" sz="3200" smtClean="0"/>
              <a:t> pramení pod vrcholem Králického Sněžníku, v nadmořské výšce 1380 m v upravené studánce.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2693988"/>
            <a:ext cx="6454775" cy="414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Nadpis 1"/>
          <p:cNvSpPr>
            <a:spLocks noGrp="1"/>
          </p:cNvSpPr>
          <p:nvPr>
            <p:ph type="title"/>
          </p:nvPr>
        </p:nvSpPr>
        <p:spPr>
          <a:xfrm>
            <a:off x="0" y="-100013"/>
            <a:ext cx="9144000" cy="3933826"/>
          </a:xfrm>
        </p:spPr>
        <p:txBody>
          <a:bodyPr/>
          <a:lstStyle/>
          <a:p>
            <a:pPr algn="l"/>
            <a:r>
              <a:rPr lang="cs-CZ" sz="2800" smtClean="0"/>
              <a:t>Odra pramení v Oderských vrších (pod Fidlovým kopcem)</a:t>
            </a:r>
            <a:r>
              <a:rPr lang="cs-CZ" sz="2800" smtClean="0">
                <a:latin typeface="Arial" charset="0"/>
              </a:rPr>
              <a:t>,</a:t>
            </a:r>
            <a:r>
              <a:rPr lang="cs-CZ" sz="2800" smtClean="0"/>
              <a:t> teče přes západní Polsko, dále vytváří severní 187 km dlouhou hranici mezi Polskem a Německem. Ve Štětínské deltě severně od polského Štětína se řeka ve třech ramenech (Dziwna, Svina a Peene) vlévá do Baltského moře. Je 854 km dlouhá řeka, z toho 112 km v České republice, 742 km </a:t>
            </a:r>
            <a:r>
              <a:rPr lang="cs-CZ" sz="2800" smtClean="0">
                <a:latin typeface="Arial" charset="0"/>
              </a:rPr>
              <a:t>                     </a:t>
            </a:r>
            <a:r>
              <a:rPr lang="cs-CZ" sz="2800" smtClean="0"/>
              <a:t>v Polsku.</a:t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611188" y="188913"/>
            <a:ext cx="8064500" cy="6408737"/>
          </a:xfrm>
        </p:spPr>
        <p:txBody>
          <a:bodyPr/>
          <a:lstStyle/>
          <a:p>
            <a:pPr algn="l"/>
            <a:r>
              <a:rPr lang="cs-CZ" b="1" smtClean="0"/>
              <a:t>Moravská Dyje</a:t>
            </a:r>
            <a:br>
              <a:rPr lang="cs-CZ" b="1" smtClean="0"/>
            </a:br>
            <a:r>
              <a:rPr lang="cs-CZ" b="1" smtClean="0"/>
              <a:t/>
            </a:r>
            <a:br>
              <a:rPr lang="cs-CZ" b="1" smtClean="0"/>
            </a:br>
            <a:r>
              <a:rPr lang="cs-CZ" smtClean="0"/>
              <a:t>pramení nedaleko obce Panenská Rozsíčka cca 4 km jihovýchodně </a:t>
            </a:r>
            <a:br>
              <a:rPr lang="cs-CZ" smtClean="0"/>
            </a:br>
            <a:r>
              <a:rPr lang="cs-CZ" smtClean="0"/>
              <a:t>od Třešti na Jihlavsku </a:t>
            </a:r>
            <a:br>
              <a:rPr lang="cs-CZ" smtClean="0"/>
            </a:br>
            <a:r>
              <a:rPr lang="cs-CZ" smtClean="0"/>
              <a:t>v Českomoravské vysočině.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628775"/>
            <a:ext cx="7620000" cy="506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SOUTOK DYJE A MORAVY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>
          <a:xfrm>
            <a:off x="0" y="476250"/>
            <a:ext cx="9144000" cy="941388"/>
          </a:xfrm>
        </p:spPr>
        <p:txBody>
          <a:bodyPr/>
          <a:lstStyle/>
          <a:p>
            <a:pPr algn="l"/>
            <a:r>
              <a:rPr lang="cs-CZ" sz="3200" b="1" smtClean="0"/>
              <a:t>Řeka Bečva </a:t>
            </a:r>
            <a:r>
              <a:rPr lang="cs-CZ" sz="3200" smtClean="0"/>
              <a:t>vzniká soutokem Vsetínské a Rožnovské Bečvy ve Valašském Meziříčí. Obě řeky pramení na svazích Vysoké. Délka toku řeky činí 61,5 km.</a:t>
            </a:r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1844675"/>
            <a:ext cx="7620000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9" name="Obdélník 2"/>
          <p:cNvSpPr>
            <a:spLocks noChangeArrowheads="1"/>
          </p:cNvSpPr>
          <p:nvPr/>
        </p:nvSpPr>
        <p:spPr bwMode="auto">
          <a:xfrm>
            <a:off x="1763713" y="6308725"/>
            <a:ext cx="628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Soutok Rožnovské (vlevo) a Vsetínské Bečvy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>
          <a:xfrm>
            <a:off x="0" y="374650"/>
            <a:ext cx="4716463" cy="5791200"/>
          </a:xfrm>
        </p:spPr>
        <p:txBody>
          <a:bodyPr/>
          <a:lstStyle/>
          <a:p>
            <a:pPr algn="l"/>
            <a:r>
              <a:rPr lang="cs-CZ" b="1" smtClean="0"/>
              <a:t>Lipenská přehrada</a:t>
            </a:r>
            <a:r>
              <a:rPr lang="cs-CZ" smtClean="0"/>
              <a:t> </a:t>
            </a:r>
            <a:br>
              <a:rPr lang="cs-CZ" smtClean="0"/>
            </a:br>
            <a:r>
              <a:rPr lang="cs-CZ" sz="3100" smtClean="0"/>
              <a:t>je vodní dílo vybudované </a:t>
            </a:r>
            <a:br>
              <a:rPr lang="cs-CZ" sz="3100" smtClean="0"/>
            </a:br>
            <a:r>
              <a:rPr lang="cs-CZ" sz="3100" smtClean="0"/>
              <a:t>na řece Vltavě v letech </a:t>
            </a:r>
            <a:br>
              <a:rPr lang="cs-CZ" sz="3100" smtClean="0"/>
            </a:br>
            <a:r>
              <a:rPr lang="cs-CZ" sz="3100" smtClean="0"/>
              <a:t>1952–1959</a:t>
            </a:r>
            <a:r>
              <a:rPr lang="cs-CZ" smtClean="0"/>
              <a:t>.  </a:t>
            </a:r>
            <a:br>
              <a:rPr lang="cs-CZ" smtClean="0"/>
            </a:br>
            <a:r>
              <a:rPr lang="cs-CZ" b="1" smtClean="0"/>
              <a:t>Rozloha 48,7 km²</a:t>
            </a:r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17463"/>
            <a:ext cx="4560888" cy="6840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181100"/>
            <a:ext cx="7620000" cy="567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Čertovo jezero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79838" y="15875"/>
            <a:ext cx="5137150" cy="684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0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3708400" cy="1209675"/>
          </a:xfrm>
        </p:spPr>
        <p:txBody>
          <a:bodyPr/>
          <a:lstStyle/>
          <a:p>
            <a:r>
              <a:rPr lang="cs-CZ" b="1" smtClean="0"/>
              <a:t>Černé jezero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052513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5888"/>
            <a:ext cx="9036050" cy="1081087"/>
          </a:xfrm>
        </p:spPr>
        <p:txBody>
          <a:bodyPr>
            <a:normAutofit/>
          </a:bodyPr>
          <a:lstStyle/>
          <a:p>
            <a:r>
              <a:rPr lang="cs-CZ" sz="4000" b="1" smtClean="0"/>
              <a:t>Největší český rybník Rožmberk (489</a:t>
            </a:r>
            <a:r>
              <a:rPr lang="cs-CZ" sz="4000" b="1" smtClean="0">
                <a:latin typeface="Arial" charset="0"/>
              </a:rPr>
              <a:t> </a:t>
            </a:r>
            <a:r>
              <a:rPr lang="cs-CZ" sz="4000" b="1" smtClean="0"/>
              <a:t>ha)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14300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698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706437"/>
          </a:xfrm>
        </p:spPr>
        <p:txBody>
          <a:bodyPr/>
          <a:lstStyle/>
          <a:p>
            <a:r>
              <a:rPr lang="cs-CZ" sz="3600" b="1" smtClean="0"/>
              <a:t>Řeka Lužnice, vytékající z rybníku Rožmberk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6178550"/>
          </a:xfrm>
        </p:spPr>
        <p:txBody>
          <a:bodyPr/>
          <a:lstStyle/>
          <a:p>
            <a:pPr algn="l"/>
            <a:r>
              <a:rPr lang="cs-CZ" b="1" smtClean="0"/>
              <a:t>Pracovní list</a:t>
            </a:r>
            <a:br>
              <a:rPr lang="cs-CZ" b="1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1) Najdi v atlase (s.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4-5) 5 měst, která   leží na prezentovaných řekách.</a:t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2) Vše vyznač do slepé mapy.</a:t>
            </a:r>
            <a:br>
              <a:rPr lang="cs-CZ" smtClean="0"/>
            </a:br>
            <a:r>
              <a:rPr lang="cs-CZ" smtClean="0"/>
              <a:t>3) Vyhledej na prezentovaných řekách vodní nádrže 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15888"/>
            <a:ext cx="9144000" cy="6740525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b="1" dirty="0">
                <a:latin typeface="+mn-lt"/>
                <a:cs typeface="+mn-cs"/>
              </a:rPr>
              <a:t>CITACE ZDROJŮ: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>
                <a:latin typeface="+mn-lt"/>
                <a:cs typeface="+mn-cs"/>
              </a:rPr>
              <a:t>Vložil,Vavrik</a:t>
            </a:r>
            <a:r>
              <a:rPr lang="cs-CZ" dirty="0">
                <a:latin typeface="+mn-lt"/>
                <a:cs typeface="+mn-cs"/>
              </a:rPr>
              <a:t>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30. 10. 2008, 18:32[cit. 2012-10-07]. Soubor:BilaOpava1.jpg.Dostupné z WWW: &lt;http://cs.wikipedia.org/wiki/Soubor:BilaOpava1.jpg</a:t>
            </a:r>
            <a:r>
              <a:rPr lang="cs-CZ" dirty="0">
                <a:latin typeface="+mn-lt"/>
                <a:cs typeface="+mn-cs"/>
              </a:rPr>
              <a:t>&gt;.</a:t>
            </a: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>
                <a:latin typeface="+mn-lt"/>
                <a:cs typeface="+mn-cs"/>
              </a:rPr>
              <a:t>Vložil,MiaowMiaow</a:t>
            </a:r>
            <a:r>
              <a:rPr lang="cs-CZ" dirty="0">
                <a:latin typeface="+mn-lt"/>
                <a:cs typeface="+mn-cs"/>
              </a:rPr>
              <a:t>.</a:t>
            </a:r>
            <a:r>
              <a:rPr lang="cs-CZ" dirty="0">
                <a:latin typeface="+mn-lt"/>
                <a:cs typeface="+mn-cs"/>
              </a:rPr>
              <a:t>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17. 4. 2008, </a:t>
            </a:r>
            <a:r>
              <a:rPr lang="cs-CZ" dirty="0">
                <a:latin typeface="+mn-lt"/>
                <a:cs typeface="+mn-cs"/>
              </a:rPr>
              <a:t>00:49[cit</a:t>
            </a:r>
            <a:r>
              <a:rPr lang="cs-CZ" dirty="0">
                <a:latin typeface="+mn-lt"/>
                <a:cs typeface="+mn-cs"/>
              </a:rPr>
              <a:t>. </a:t>
            </a:r>
            <a:r>
              <a:rPr lang="cs-CZ" dirty="0">
                <a:latin typeface="+mn-lt"/>
                <a:cs typeface="+mn-cs"/>
              </a:rPr>
              <a:t>2012-10-07]. </a:t>
            </a:r>
            <a:r>
              <a:rPr lang="cs-CZ" dirty="0" err="1">
                <a:latin typeface="+mn-lt"/>
                <a:cs typeface="+mn-cs"/>
              </a:rPr>
              <a:t>Soubor:Elbe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Spring</a:t>
            </a:r>
            <a:r>
              <a:rPr lang="cs-CZ" dirty="0">
                <a:latin typeface="+mn-lt"/>
                <a:cs typeface="+mn-cs"/>
              </a:rPr>
              <a:t> in </a:t>
            </a:r>
            <a:r>
              <a:rPr lang="cs-CZ" dirty="0" err="1">
                <a:latin typeface="+mn-lt"/>
                <a:cs typeface="+mn-cs"/>
              </a:rPr>
              <a:t>Karkonosze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from</a:t>
            </a:r>
            <a:r>
              <a:rPr lang="cs-CZ" dirty="0">
                <a:latin typeface="+mn-lt"/>
                <a:cs typeface="+mn-cs"/>
              </a:rPr>
              <a:t> N </a:t>
            </a:r>
            <a:r>
              <a:rPr lang="cs-CZ" dirty="0">
                <a:latin typeface="+mn-lt"/>
                <a:cs typeface="+mn-cs"/>
              </a:rPr>
              <a:t>174.jpg.Dostupné </a:t>
            </a:r>
            <a:r>
              <a:rPr lang="cs-CZ" dirty="0">
                <a:latin typeface="+mn-lt"/>
                <a:cs typeface="+mn-cs"/>
              </a:rPr>
              <a:t>z WWW: &lt;http://</a:t>
            </a:r>
            <a:r>
              <a:rPr lang="cs-CZ" dirty="0">
                <a:latin typeface="+mn-lt"/>
                <a:cs typeface="+mn-cs"/>
              </a:rPr>
              <a:t>cs.wikipedia.org/wiki/Soubor:Elbe_Spring_in_Karkonosze_from_N_174.jpg&gt;.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Vložil,Olaf1541.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</a:t>
            </a:r>
            <a:r>
              <a:rPr lang="cs-CZ" dirty="0">
                <a:latin typeface="+mn-lt"/>
                <a:cs typeface="+mn-cs"/>
              </a:rPr>
              <a:t>14. 7. 2005, </a:t>
            </a:r>
            <a:r>
              <a:rPr lang="cs-CZ" dirty="0">
                <a:latin typeface="+mn-lt"/>
                <a:cs typeface="+mn-cs"/>
              </a:rPr>
              <a:t>20:07[cit. 2012-10-07]. </a:t>
            </a:r>
            <a:r>
              <a:rPr lang="cs-CZ" dirty="0" err="1">
                <a:latin typeface="+mn-lt"/>
                <a:cs typeface="+mn-cs"/>
              </a:rPr>
              <a:t>Soubor:Elbe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spring.jpg.Dostupné</a:t>
            </a:r>
            <a:r>
              <a:rPr lang="cs-CZ" dirty="0">
                <a:latin typeface="+mn-lt"/>
                <a:cs typeface="+mn-cs"/>
              </a:rPr>
              <a:t> z WWW</a:t>
            </a:r>
            <a:r>
              <a:rPr lang="cs-CZ" dirty="0">
                <a:latin typeface="+mn-lt"/>
                <a:cs typeface="+mn-cs"/>
              </a:rPr>
              <a:t>: &lt;http://</a:t>
            </a:r>
            <a:r>
              <a:rPr lang="cs-CZ" dirty="0">
                <a:latin typeface="+mn-lt"/>
                <a:cs typeface="+mn-cs"/>
              </a:rPr>
              <a:t>cs.wikipedia.org/wiki/</a:t>
            </a:r>
            <a:r>
              <a:rPr lang="cs-CZ" dirty="0" err="1">
                <a:latin typeface="+mn-lt"/>
                <a:cs typeface="+mn-cs"/>
              </a:rPr>
              <a:t>Soubor:Elbe_spring.jpg</a:t>
            </a:r>
            <a:r>
              <a:rPr lang="cs-CZ" dirty="0">
                <a:latin typeface="+mn-lt"/>
                <a:cs typeface="+mn-cs"/>
              </a:rPr>
              <a:t>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Vložil, </a:t>
            </a:r>
            <a:r>
              <a:rPr lang="cs-CZ" dirty="0" err="1">
                <a:latin typeface="+mn-lt"/>
                <a:cs typeface="+mn-cs"/>
              </a:rPr>
              <a:t>JAnDudík</a:t>
            </a:r>
            <a:r>
              <a:rPr lang="cs-CZ" dirty="0">
                <a:latin typeface="+mn-lt"/>
                <a:cs typeface="+mn-cs"/>
              </a:rPr>
              <a:t>.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3. 11. 2008, 19:44[cit. 2012-10-07]. </a:t>
            </a:r>
            <a:r>
              <a:rPr lang="cs-CZ" dirty="0" err="1">
                <a:latin typeface="+mn-lt"/>
                <a:cs typeface="+mn-cs"/>
              </a:rPr>
              <a:t>Soubor:Pramen</a:t>
            </a:r>
            <a:r>
              <a:rPr lang="cs-CZ" dirty="0">
                <a:latin typeface="+mn-lt"/>
                <a:cs typeface="+mn-cs"/>
              </a:rPr>
              <a:t> Vltavy.JPG.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>
                <a:latin typeface="+mn-lt"/>
                <a:cs typeface="+mn-cs"/>
              </a:rPr>
              <a:t>JPG.Dostupné</a:t>
            </a:r>
            <a:r>
              <a:rPr lang="cs-CZ" dirty="0">
                <a:latin typeface="+mn-lt"/>
                <a:cs typeface="+mn-cs"/>
              </a:rPr>
              <a:t> z WWW: &lt;http://cs.wikipedia.org/wiki/</a:t>
            </a:r>
            <a:r>
              <a:rPr lang="cs-CZ" dirty="0" err="1">
                <a:latin typeface="+mn-lt"/>
                <a:cs typeface="+mn-cs"/>
              </a:rPr>
              <a:t>Soubor:Pramen_Vltavy.JPG</a:t>
            </a:r>
            <a:r>
              <a:rPr lang="cs-CZ" dirty="0">
                <a:latin typeface="+mn-lt"/>
                <a:cs typeface="+mn-cs"/>
              </a:rPr>
              <a:t>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Vložil</a:t>
            </a:r>
            <a:r>
              <a:rPr lang="cs-CZ" dirty="0">
                <a:latin typeface="+mn-lt"/>
                <a:cs typeface="+mn-cs"/>
              </a:rPr>
              <a:t>, </a:t>
            </a:r>
            <a:r>
              <a:rPr lang="cs-CZ" dirty="0" err="1">
                <a:latin typeface="+mn-lt"/>
                <a:cs typeface="+mn-cs"/>
              </a:rPr>
              <a:t>File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Upload</a:t>
            </a:r>
            <a:r>
              <a:rPr lang="cs-CZ" dirty="0">
                <a:latin typeface="+mn-lt"/>
                <a:cs typeface="+mn-cs"/>
              </a:rPr>
              <a:t> Bot (</a:t>
            </a:r>
            <a:r>
              <a:rPr lang="cs-CZ" dirty="0" err="1">
                <a:latin typeface="+mn-lt"/>
                <a:cs typeface="+mn-cs"/>
              </a:rPr>
              <a:t>Magnus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Manske</a:t>
            </a:r>
            <a:r>
              <a:rPr lang="cs-CZ" dirty="0">
                <a:latin typeface="+mn-lt"/>
                <a:cs typeface="+mn-cs"/>
              </a:rPr>
              <a:t>).</a:t>
            </a:r>
            <a:r>
              <a:rPr lang="cs-CZ" dirty="0">
                <a:latin typeface="+mn-lt"/>
                <a:cs typeface="+mn-cs"/>
              </a:rPr>
              <a:t>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8. 11. 2009, </a:t>
            </a:r>
            <a:r>
              <a:rPr lang="cs-CZ" dirty="0">
                <a:latin typeface="+mn-lt"/>
                <a:cs typeface="+mn-cs"/>
              </a:rPr>
              <a:t>18:18[cit</a:t>
            </a:r>
            <a:r>
              <a:rPr lang="cs-CZ" dirty="0">
                <a:latin typeface="+mn-lt"/>
                <a:cs typeface="+mn-cs"/>
              </a:rPr>
              <a:t>. 2012-10-07]. </a:t>
            </a:r>
            <a:r>
              <a:rPr lang="cs-CZ" dirty="0" err="1">
                <a:latin typeface="+mn-lt"/>
                <a:cs typeface="+mn-cs"/>
              </a:rPr>
              <a:t>Soubor:Pramen</a:t>
            </a:r>
            <a:r>
              <a:rPr lang="cs-CZ" dirty="0">
                <a:latin typeface="+mn-lt"/>
                <a:cs typeface="+mn-cs"/>
              </a:rPr>
              <a:t> Moravy (1).</a:t>
            </a:r>
            <a:r>
              <a:rPr lang="cs-CZ" dirty="0" err="1">
                <a:latin typeface="+mn-lt"/>
                <a:cs typeface="+mn-cs"/>
              </a:rPr>
              <a:t>JPG.Dostupné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>
                <a:latin typeface="+mn-lt"/>
                <a:cs typeface="+mn-cs"/>
              </a:rPr>
              <a:t>z WWW: &lt;http://cs.wikipedia.org/wiki/Soubor:Pramen_Moravy_%</a:t>
            </a:r>
            <a:r>
              <a:rPr lang="cs-CZ" dirty="0">
                <a:latin typeface="+mn-lt"/>
                <a:cs typeface="+mn-cs"/>
              </a:rPr>
              <a:t>281%29.JPG&gt;.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Foto autor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Foto autor</a:t>
            </a: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>
                <a:latin typeface="+mn-lt"/>
                <a:cs typeface="+mn-cs"/>
              </a:rPr>
              <a:t>Vložil,Mid‘onek</a:t>
            </a:r>
            <a:r>
              <a:rPr lang="cs-CZ" dirty="0">
                <a:latin typeface="+mn-lt"/>
                <a:cs typeface="+mn-cs"/>
              </a:rPr>
              <a:t>.</a:t>
            </a:r>
            <a:r>
              <a:rPr lang="cs-CZ" dirty="0">
                <a:latin typeface="+mn-lt"/>
                <a:cs typeface="+mn-cs"/>
              </a:rPr>
              <a:t> </a:t>
            </a:r>
            <a:r>
              <a:rPr lang="cs-CZ" i="1" dirty="0">
                <a:latin typeface="+mn-lt"/>
                <a:cs typeface="+mn-cs"/>
              </a:rPr>
              <a:t>Http://cs.wikipedia.org</a:t>
            </a:r>
            <a:r>
              <a:rPr lang="cs-CZ" dirty="0">
                <a:latin typeface="+mn-lt"/>
                <a:cs typeface="+mn-cs"/>
              </a:rPr>
              <a:t> [online]. 29. 1. 2012, </a:t>
            </a:r>
            <a:r>
              <a:rPr lang="cs-CZ" dirty="0">
                <a:latin typeface="+mn-lt"/>
                <a:cs typeface="+mn-cs"/>
              </a:rPr>
              <a:t>11:13[cit</a:t>
            </a:r>
            <a:r>
              <a:rPr lang="cs-CZ" dirty="0">
                <a:latin typeface="+mn-lt"/>
                <a:cs typeface="+mn-cs"/>
              </a:rPr>
              <a:t>. 2012-10-07]. </a:t>
            </a:r>
            <a:r>
              <a:rPr lang="cs-CZ" dirty="0" err="1">
                <a:latin typeface="+mn-lt"/>
                <a:cs typeface="+mn-cs"/>
              </a:rPr>
              <a:t>Soubor:Valašské</a:t>
            </a:r>
            <a:r>
              <a:rPr lang="cs-CZ" dirty="0">
                <a:latin typeface="+mn-lt"/>
                <a:cs typeface="+mn-cs"/>
              </a:rPr>
              <a:t> Meziříčí, soutok Rožnovské Bečvy a Vsetínské Bečvy (01).</a:t>
            </a:r>
            <a:r>
              <a:rPr lang="cs-CZ" dirty="0" err="1">
                <a:latin typeface="+mn-lt"/>
                <a:cs typeface="+mn-cs"/>
              </a:rPr>
              <a:t>jpg.Dostupné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>
                <a:latin typeface="+mn-lt"/>
                <a:cs typeface="+mn-cs"/>
              </a:rPr>
              <a:t>z WWW: </a:t>
            </a:r>
            <a:r>
              <a:rPr lang="cs-CZ" dirty="0">
                <a:latin typeface="+mn-lt"/>
                <a:cs typeface="+mn-cs"/>
              </a:rPr>
              <a:t>&lt;http</a:t>
            </a:r>
            <a:r>
              <a:rPr lang="cs-CZ" dirty="0">
                <a:latin typeface="+mn-lt"/>
                <a:cs typeface="+mn-cs"/>
              </a:rPr>
              <a:t>://cs.wikipedia.org/wiki/Soubor:Vala%C5%A1sk%C3%A9_Mezi%C5%99%C3%AD%C4%8D%C3%AD,_soutok_Ro%C5%BEnovsk%C3%A9_Be%C4%8Dvy_a_Vset%C3%ADnsk%C3%A9_Be%C4%8Dvy_%</a:t>
            </a:r>
            <a:r>
              <a:rPr lang="cs-CZ" dirty="0">
                <a:latin typeface="+mn-lt"/>
                <a:cs typeface="+mn-cs"/>
              </a:rPr>
              <a:t>2801%29.jpg&gt;.</a:t>
            </a:r>
            <a:endParaRPr lang="cs-CZ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Obdélník 2"/>
          <p:cNvSpPr>
            <a:spLocks noChangeArrowheads="1"/>
          </p:cNvSpPr>
          <p:nvPr/>
        </p:nvSpPr>
        <p:spPr bwMode="auto">
          <a:xfrm>
            <a:off x="107950" y="0"/>
            <a:ext cx="9036050" cy="784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Vložil,Aktron. </a:t>
            </a:r>
            <a:r>
              <a:rPr lang="cs-CZ" i="1">
                <a:latin typeface="Calibri" pitchFamily="34" charset="0"/>
              </a:rPr>
              <a:t>Http://cs.wikipedia.org</a:t>
            </a:r>
            <a:r>
              <a:rPr lang="cs-CZ">
                <a:latin typeface="Calibri" pitchFamily="34" charset="0"/>
              </a:rPr>
              <a:t> [online]. 15. 8. 2006, 16:13[cit. 2012-10-07]. Soubor:Lipno nad Vltavou, přehradní hráz, přehrada.JPG.Dostupné z WWW: &lt;http://cs.wikipedia.org/wiki/Soubor:Lipno_nad_Vltavou,_p%C5%99ehradn%C3%AD_hr%C3%A1z,_p%C5%99ehrada.JPG&gt;.</a:t>
            </a:r>
          </a:p>
          <a:p>
            <a:pPr marL="285750" indent="-285750"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Vložil,Jitka. </a:t>
            </a:r>
            <a:r>
              <a:rPr lang="cs-CZ" i="1">
                <a:latin typeface="Calibri" pitchFamily="34" charset="0"/>
              </a:rPr>
              <a:t>Http://cs.wikipedia.org</a:t>
            </a:r>
            <a:r>
              <a:rPr lang="cs-CZ">
                <a:latin typeface="Calibri" pitchFamily="34" charset="0"/>
              </a:rPr>
              <a:t> [online]. 20. 4. 2008, 20:38[cit. 2012-10-07]. Soubor:Motivační-foto-Čertovo-jezero.jpg.Dostupné z WWW: &lt;http://cs.wikipedia.org/wiki/Soubor:Motiva%C4%8Dn%C3%AD-foto-%C4%8Certovo-jezero.jpg&gt;.</a:t>
            </a:r>
          </a:p>
          <a:p>
            <a:pPr marL="285750" indent="-285750"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Vložil,Zdenek1945. </a:t>
            </a:r>
            <a:r>
              <a:rPr lang="cs-CZ" i="1">
                <a:latin typeface="Calibri" pitchFamily="34" charset="0"/>
              </a:rPr>
              <a:t>Http://cs.wikipedia.org</a:t>
            </a:r>
            <a:r>
              <a:rPr lang="cs-CZ">
                <a:latin typeface="Calibri" pitchFamily="34" charset="0"/>
              </a:rPr>
              <a:t> [online]. 5. 3. 2011, 10:48[cit. 2012-10-07]. Soubor:Černé jezero zabírané z karové stěny.JPG.</a:t>
            </a:r>
          </a:p>
          <a:p>
            <a:pPr marL="285750" indent="-285750"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Dostupné z WWW: &lt;http://cs.wikipedia.org/wiki/Soubor:%C4%8Cern%C3%A9_jezero_zab%C3%ADran%C3%A9_z_karov%C3%A9_st%C4%9Bny.JPG&gt;.</a:t>
            </a:r>
          </a:p>
          <a:p>
            <a:pPr marL="285750" indent="-285750"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Vložil,Japo. </a:t>
            </a:r>
            <a:r>
              <a:rPr lang="cs-CZ" i="1">
                <a:latin typeface="Calibri" pitchFamily="34" charset="0"/>
              </a:rPr>
              <a:t>Http://cs.wikipedia.org</a:t>
            </a:r>
            <a:r>
              <a:rPr lang="cs-CZ">
                <a:latin typeface="Calibri" pitchFamily="34" charset="0"/>
              </a:rPr>
              <a:t> [online]. 13. 5. 2007, 10:09[cit. 2012-10-07]. Soubor:Rozmberk3.jpg. Dostupné z WWW: &lt;http://cs.wikipedia.org/wiki/Soubor:Rozmberk3.jpg&gt;.</a:t>
            </a:r>
          </a:p>
          <a:p>
            <a:pPr marL="285750" indent="-285750"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 Vložil,Japo. </a:t>
            </a:r>
            <a:r>
              <a:rPr lang="cs-CZ" i="1">
                <a:latin typeface="Calibri" pitchFamily="34" charset="0"/>
              </a:rPr>
              <a:t>Http://cs.wikipedia.org</a:t>
            </a:r>
            <a:r>
              <a:rPr lang="cs-CZ">
                <a:latin typeface="Calibri" pitchFamily="34" charset="0"/>
              </a:rPr>
              <a:t> [online]. 13. 5. 2007, 09:58[cit. 2012-10-07]. Soubor:Rozmberk-Luznice.jpg.Dostupné z WWW: &lt;http://cs.wikipedia.org/wiki/Soubor:Rozmberk-Luznice.jpg&gt;.</a:t>
            </a:r>
          </a:p>
          <a:p>
            <a:pPr marL="285750" indent="-285750"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Borecký D., Novák S., Chalupa p.  Zeměpis, Putování naší vlastí, Česká republika, učebnice II.díl.Nakladatelství  NOVÁ ŠKOLA, s. r. o., Bratislavská 23d, Brno, 2009. ISBN 80-7289-102-2.  Strana 10.</a:t>
            </a:r>
          </a:p>
          <a:p>
            <a:pPr marL="285750" indent="-285750">
              <a:buFont typeface="Arial" charset="0"/>
              <a:buChar char="•"/>
            </a:pPr>
            <a:r>
              <a:rPr lang="cs-CZ">
                <a:latin typeface="Calibri" pitchFamily="34" charset="0"/>
              </a:rPr>
              <a:t>Školní atlas Česká republika a Evropa. SHOCart, spol. s.r.o., Zádveřice 48, Vizovice, 2009. ISBN 978-80-7224-247-4. Strana 7.</a:t>
            </a:r>
          </a:p>
          <a:p>
            <a:pPr marL="285750" indent="-285750">
              <a:buFont typeface="Arial" charset="0"/>
              <a:buChar char="•"/>
            </a:pPr>
            <a:endParaRPr lang="cs-CZ">
              <a:latin typeface="Calibri" pitchFamily="34" charset="0"/>
            </a:endParaRPr>
          </a:p>
          <a:p>
            <a:pPr marL="285750" indent="-285750">
              <a:buFont typeface="Arial" charset="0"/>
              <a:buChar char="•"/>
            </a:pPr>
            <a:endParaRPr lang="cs-CZ">
              <a:latin typeface="Calibri" pitchFamily="34" charset="0"/>
            </a:endParaRPr>
          </a:p>
          <a:p>
            <a:pPr marL="285750" indent="-285750">
              <a:buFont typeface="Arial" charset="0"/>
              <a:buChar char="•"/>
            </a:pPr>
            <a:endParaRPr lang="cs-CZ">
              <a:latin typeface="Calibri" pitchFamily="34" charset="0"/>
            </a:endParaRPr>
          </a:p>
          <a:p>
            <a:pPr marL="285750" indent="-285750">
              <a:buFont typeface="Arial" charset="0"/>
              <a:buChar char="•"/>
            </a:pP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408</TotalTime>
  <Words>593</Words>
  <Application>Microsoft Office PowerPoint</Application>
  <PresentationFormat>On-screen Show (4:3)</PresentationFormat>
  <Paragraphs>48</Paragraphs>
  <Slides>19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3" baseType="lpstr">
      <vt:lpstr>Calibri</vt:lpstr>
      <vt:lpstr>Arial</vt:lpstr>
      <vt:lpstr>Motiv systému Office</vt:lpstr>
      <vt:lpstr>Prezentace</vt:lpstr>
      <vt:lpstr>Snímek 1</vt:lpstr>
      <vt:lpstr>Snímek 2</vt:lpstr>
      <vt:lpstr>VODSTVO ČESKÉ REPUBLIKY</vt:lpstr>
      <vt:lpstr>Pramen Labe je na hřebeni Krkonoš v nadmořské výšce přibližně 1 387 m na Labské louce.</vt:lpstr>
      <vt:lpstr>ERBY 26 MĚST, KTERÝMI LABE PROTÉKÁ.  </vt:lpstr>
      <vt:lpstr> </vt:lpstr>
      <vt:lpstr>Morava pramení pod vrcholem Králického Sněžníku, v nadmořské výšce 1380 m v upravené studánce.</vt:lpstr>
      <vt:lpstr>Odra pramení v Oderských vrších (pod Fidlovým kopcem), teče přes západní Polsko, dále vytváří severní 187 km dlouhou hranici mezi Polskem a Německem. Ve Štětínské deltě severně od polského Štětína se řeka ve třech ramenech (Dziwna, Svina a Peene) vlévá do Baltského moře. Je 854 km dlouhá řeka, z toho 112 km v České republice, 742 km                      v Polsku.   </vt:lpstr>
      <vt:lpstr>Moravská Dyje  pramení nedaleko obce Panenská Rozsíčka cca 4 km jihovýchodně  od Třešti na Jihlavsku  v Českomoravské vysočině.</vt:lpstr>
      <vt:lpstr>SOUTOK DYJE A MORAVY</vt:lpstr>
      <vt:lpstr>Řeka Bečva vzniká soutokem Vsetínské a Rožnovské Bečvy ve Valašském Meziříčí. Obě řeky pramení na svazích Vysoké. Délka toku řeky činí 61,5 km.</vt:lpstr>
      <vt:lpstr>Lipenská přehrada  je vodní dílo vybudované  na řece Vltavě v letech  1952–1959.   Rozloha 48,7 km²</vt:lpstr>
      <vt:lpstr>Čertovo jezero</vt:lpstr>
      <vt:lpstr>Černé jezero</vt:lpstr>
      <vt:lpstr>Největší český rybník Rožmberk (489 ha)</vt:lpstr>
      <vt:lpstr>Řeka Lužnice, vytékající z rybníku Rožmberk</vt:lpstr>
      <vt:lpstr>Pracovní list  1) Najdi v atlase (s. 4-5) 5 měst, která   leží na prezentovaných řekách.  2) Vše vyznač do slepé mapy. 3) Vyhledej na prezentovaných řekách vodní nádrže .</vt:lpstr>
      <vt:lpstr>Snímek 18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DUM</cp:lastModifiedBy>
  <cp:revision>19</cp:revision>
  <dcterms:created xsi:type="dcterms:W3CDTF">2012-10-05T16:52:02Z</dcterms:created>
  <dcterms:modified xsi:type="dcterms:W3CDTF">2013-09-20T17:04:57Z</dcterms:modified>
</cp:coreProperties>
</file>