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1" r:id="rId6"/>
    <p:sldId id="260" r:id="rId7"/>
    <p:sldId id="264" r:id="rId8"/>
    <p:sldId id="265" r:id="rId9"/>
    <p:sldId id="266" r:id="rId10"/>
    <p:sldId id="267" r:id="rId11"/>
    <p:sldId id="259" r:id="rId12"/>
    <p:sldId id="268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B3846-0B26-4E6B-833C-3346A03B253C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6C230D-34B4-4C1B-8C6A-9B24C90ECD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C033-B741-42C8-994F-5E68C1EC5EB6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A80BC-FB29-4893-B9C5-A250028CCB8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4F40A2-FFFF-4930-9C69-FA0D5AABA1AE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CD73F-BE4A-4F94-B598-B32864E036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CBE2A-0747-422C-BA4C-6DCC408EEF8D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F1FB24-31E8-48E5-9C04-52247ED7B5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1F61B-EF9B-4E55-BF1B-6F4F92173245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BAC438-50DE-400E-AAD3-FE868B3262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9FA12-71DE-42F2-B971-65A0032D5F76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9A5E9D-8E04-49CB-9330-A5B45CF1B0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F1F55-A61B-494B-96E4-C15A49B36C2D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34602-F1C5-461E-8C63-2A0479BC96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F6FD5B-F9EE-48FE-A514-1610322A07E4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EF720-0E7E-42D4-A867-2145A522A3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9D1915-5978-4DF8-85DE-276D333DE508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1D053-AB26-4396-AD99-8541BB0002E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8F7157-283B-47D8-8843-4A3EA629E1ED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5AF772-97BA-4E5C-8054-6BD1F6774C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A6AE6-69B8-49DB-9BF5-3E9CBA7F5086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DAC0A-5ABE-40FA-98CC-6E55056C2C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9934D5-DF56-44EE-B7D1-D7C5450960F3}" type="datetimeFigureOut">
              <a:rPr lang="cs-CZ"/>
              <a:pPr>
                <a:defRPr/>
              </a:pPr>
              <a:t>20.9.2013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CDC41B-67BB-4F1F-998C-7278C15211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Prezentace_aplikace_Microsoft_PowerPoint1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d/d3/Statue_of_Liberty,_NY.jpg" TargetMode="External"/><Relationship Id="rId3" Type="http://schemas.openxmlformats.org/officeDocument/2006/relationships/hyperlink" Target="http://cs.wikipedia.org/w/index.php?title=Soubor:Flag_of_the_United_States.svg&amp;page=1" TargetMode="External"/><Relationship Id="rId7" Type="http://schemas.openxmlformats.org/officeDocument/2006/relationships/hyperlink" Target="http://cs.wikipedia.org/wiki/Soubor:Whtehousenorth.jpg" TargetMode="External"/><Relationship Id="rId2" Type="http://schemas.openxmlformats.org/officeDocument/2006/relationships/hyperlink" Target="http://upload.wikimedia.org/wikipedia/commons/a/a4/Flag_of_the_United_States.sv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c/c7/Whtehousenorth.jpg" TargetMode="External"/><Relationship Id="rId5" Type="http://schemas.openxmlformats.org/officeDocument/2006/relationships/hyperlink" Target="http://upload.wikimedia.org/wikipedia/commons/0/0e/DCmontage4.jpg" TargetMode="External"/><Relationship Id="rId10" Type="http://schemas.openxmlformats.org/officeDocument/2006/relationships/hyperlink" Target="http://upload.wikimedia.org/wikipedia/commons/1/16/Top_of_the_rock_panorama_of_empire_state_building.jpg" TargetMode="External"/><Relationship Id="rId4" Type="http://schemas.openxmlformats.org/officeDocument/2006/relationships/hyperlink" Target="http://upload.wikimedia.org/wikipedia/commons/a/a5/Map_of_USA_with_state_names.svg" TargetMode="External"/><Relationship Id="rId9" Type="http://schemas.openxmlformats.org/officeDocument/2006/relationships/hyperlink" Target="http://cs.wikipedia.org/wiki/Soubor:Statue_of_Liberty,_NY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a/a2/Farming_near_Klingerstown,_Pennsylvania.jpg" TargetMode="External"/><Relationship Id="rId2" Type="http://schemas.openxmlformats.org/officeDocument/2006/relationships/hyperlink" Target="http://upload.wikimedia.org/wikipedia/commons/9/93/John_Hancock_Center_pano_view.jp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s.wikipedia.org/wiki/Soubor:Farming_near_Klingerstown,_Pennsylvani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59" name="Object 11"/>
          <p:cNvGraphicFramePr>
            <a:graphicFrameLocks noChangeAspect="1"/>
          </p:cNvGraphicFramePr>
          <p:nvPr/>
        </p:nvGraphicFramePr>
        <p:xfrm>
          <a:off x="0" y="80963"/>
          <a:ext cx="9036050" cy="6777037"/>
        </p:xfrm>
        <a:graphic>
          <a:graphicData uri="http://schemas.openxmlformats.org/presentationml/2006/ole">
            <p:oleObj spid="_x0000_s2059" name="Prezentace" r:id="rId3" imgW="2878923" imgH="2158036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Obdélník 1"/>
          <p:cNvSpPr>
            <a:spLocks noChangeArrowheads="1"/>
          </p:cNvSpPr>
          <p:nvPr/>
        </p:nvSpPr>
        <p:spPr bwMode="auto">
          <a:xfrm>
            <a:off x="0" y="0"/>
            <a:ext cx="9251950" cy="506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b="1">
                <a:latin typeface="Calibri" pitchFamily="34" charset="0"/>
              </a:rPr>
              <a:t>ANOTACE</a:t>
            </a:r>
          </a:p>
          <a:p>
            <a:endParaRPr lang="cs-CZ" sz="2800" b="1">
              <a:latin typeface="Calibri" pitchFamily="34" charset="0"/>
            </a:endParaRPr>
          </a:p>
          <a:p>
            <a:r>
              <a:rPr lang="cs-CZ" b="1">
                <a:latin typeface="Calibri" pitchFamily="34" charset="0"/>
              </a:rPr>
              <a:t/>
            </a:r>
            <a:br>
              <a:rPr lang="cs-CZ" b="1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/>
            </a:r>
            <a:br>
              <a:rPr lang="cs-CZ" b="1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a) PRÁCE JE</a:t>
            </a:r>
            <a:r>
              <a:rPr lang="cs-CZ">
                <a:latin typeface="Calibri" pitchFamily="34" charset="0"/>
              </a:rPr>
              <a:t> U</a:t>
            </a:r>
            <a:r>
              <a:rPr lang="cs-CZ"/>
              <a:t>R</a:t>
            </a:r>
            <a:r>
              <a:rPr lang="cs-CZ">
                <a:latin typeface="Calibri" pitchFamily="34" charset="0"/>
              </a:rPr>
              <a:t>ČENA PRO ŽÁKY 7. ROČNÍKU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B) TÉMA:</a:t>
            </a:r>
            <a:r>
              <a:rPr lang="cs-CZ">
                <a:latin typeface="Calibri" pitchFamily="34" charset="0"/>
              </a:rPr>
              <a:t>  USA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C) CÍL UČEBNÍHO MATERIÁLU:</a:t>
            </a:r>
            <a:r>
              <a:rPr lang="cs-CZ">
                <a:latin typeface="Calibri" pitchFamily="34" charset="0"/>
              </a:rPr>
              <a:t> </a:t>
            </a:r>
          </a:p>
          <a:p>
            <a:r>
              <a:rPr lang="cs-CZ">
                <a:latin typeface="Calibri" pitchFamily="34" charset="0"/>
              </a:rPr>
              <a:t>žáci se seznámí s administrativním členěním, státním zřízením a hlavním městem USA.</a:t>
            </a:r>
          </a:p>
          <a:p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D) POMŮCKY:</a:t>
            </a:r>
            <a:r>
              <a:rPr lang="cs-CZ">
                <a:latin typeface="Calibri" pitchFamily="34" charset="0"/>
              </a:rPr>
              <a:t> školní atlas světa (s. 46-47).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 b="1">
                <a:latin typeface="Calibri" pitchFamily="34" charset="0"/>
              </a:rPr>
              <a:t>E) KLÍČOVÁ SLOVA:  </a:t>
            </a:r>
            <a:r>
              <a:rPr lang="cs-CZ">
                <a:latin typeface="Calibri" pitchFamily="34" charset="0"/>
              </a:rPr>
              <a:t>federální distrikt, kongres, Bílý dům, Soch svobody, New York, Chicago.</a:t>
            </a:r>
          </a:p>
          <a:p>
            <a:endParaRPr lang="cs-CZ">
              <a:latin typeface="Calibri" pitchFamily="34" charset="0"/>
            </a:endParaRPr>
          </a:p>
          <a:p>
            <a:r>
              <a:rPr lang="cs-CZ" b="1">
                <a:latin typeface="Calibri" pitchFamily="34" charset="0"/>
              </a:rPr>
              <a:t>F) PILOTÁŽ: </a:t>
            </a:r>
            <a:r>
              <a:rPr lang="cs-CZ">
                <a:latin typeface="Calibri" pitchFamily="34" charset="0"/>
              </a:rPr>
              <a:t>prezentací si žáci rozšířili své vědomosti o druhém největším státu Ameriky. Prezentované pojmy vyhledávali ve školním atlase (s. 46-47).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71700" y="31750"/>
            <a:ext cx="5222875" cy="274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0" y="2205038"/>
            <a:ext cx="9548813" cy="3844925"/>
          </a:xfrm>
        </p:spPr>
        <p:txBody>
          <a:bodyPr/>
          <a:lstStyle/>
          <a:p>
            <a:pPr algn="l"/>
            <a:r>
              <a:rPr lang="cs-CZ" sz="7200" b="1" smtClean="0"/>
              <a:t>Spojené státy americké</a:t>
            </a:r>
            <a:r>
              <a:rPr lang="cs-CZ" sz="5400" b="1" smtClean="0"/>
              <a:t/>
            </a:r>
            <a:br>
              <a:rPr lang="cs-CZ" sz="5400" b="1" smtClean="0"/>
            </a:br>
            <a:r>
              <a:rPr lang="cs-CZ" sz="5400" smtClean="0"/>
              <a:t>se skládají z 50 států a jednoho federálního distriktu – </a:t>
            </a:r>
            <a:br>
              <a:rPr lang="cs-CZ" sz="5400" smtClean="0"/>
            </a:br>
            <a:r>
              <a:rPr lang="cs-CZ" sz="5400" smtClean="0"/>
              <a:t>District of Columbia, v němž leží federální hlavní město </a:t>
            </a:r>
            <a:br>
              <a:rPr lang="cs-CZ" sz="5400" smtClean="0"/>
            </a:br>
            <a:r>
              <a:rPr lang="cs-CZ" sz="5400" b="1" smtClean="0"/>
              <a:t>Washington, D.C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338" y="1217613"/>
            <a:ext cx="9110662" cy="5637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Nadpis 3"/>
          <p:cNvSpPr>
            <a:spLocks noGrp="1"/>
          </p:cNvSpPr>
          <p:nvPr>
            <p:ph type="title"/>
          </p:nvPr>
        </p:nvSpPr>
        <p:spPr>
          <a:xfrm>
            <a:off x="1692275" y="85725"/>
            <a:ext cx="7010400" cy="1143000"/>
          </a:xfrm>
        </p:spPr>
        <p:txBody>
          <a:bodyPr/>
          <a:lstStyle/>
          <a:p>
            <a:pPr algn="l"/>
            <a:r>
              <a:rPr lang="cs-CZ" sz="3600" b="1" smtClean="0"/>
              <a:t>ROZLOHA: 9 631 214 km² </a:t>
            </a:r>
            <a:br>
              <a:rPr lang="cs-CZ" sz="3600" b="1" smtClean="0"/>
            </a:br>
            <a:r>
              <a:rPr lang="cs-CZ" sz="3600" b="1" smtClean="0"/>
              <a:t>POČET OBYVATEL: 308,7 milionů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37038" y="141288"/>
            <a:ext cx="4906962" cy="669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274638"/>
            <a:ext cx="4427538" cy="6323012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sz="5300" b="1" dirty="0" smtClean="0"/>
              <a:t>HLAVNÍ MĚSTO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dirty="0"/>
              <a:t>sídlo prezidenta, Kongresu a Nejvyššího soudu. Jméno města vzniklo jako pocta prvnímu </a:t>
            </a:r>
            <a:r>
              <a:rPr lang="cs-CZ" dirty="0" smtClean="0"/>
              <a:t>preziden-tovi </a:t>
            </a:r>
            <a:r>
              <a:rPr lang="cs-CZ" dirty="0"/>
              <a:t>USA Georgi Washingtonovi.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484313"/>
            <a:ext cx="7620000" cy="504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smtClean="0"/>
              <a:t>BÍLÝ DŮM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130300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73063" y="0"/>
            <a:ext cx="8770937" cy="1143000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b="1" dirty="0" smtClean="0"/>
              <a:t>     „Svoboda </a:t>
            </a:r>
            <a:r>
              <a:rPr lang="cs-CZ" b="1" dirty="0"/>
              <a:t>přinášející světlo světu</a:t>
            </a:r>
            <a:r>
              <a:rPr lang="cs-CZ" b="1" dirty="0" smtClean="0"/>
              <a:t>“ </a:t>
            </a:r>
            <a:br>
              <a:rPr lang="cs-CZ" b="1" dirty="0" smtClean="0"/>
            </a:br>
            <a:r>
              <a:rPr lang="cs-CZ" b="1" dirty="0" smtClean="0"/>
              <a:t>stojí na </a:t>
            </a:r>
            <a:r>
              <a:rPr lang="cs-CZ" b="1" dirty="0"/>
              <a:t>Ostrově svobody </a:t>
            </a:r>
            <a:r>
              <a:rPr lang="cs-CZ" b="1" dirty="0" smtClean="0"/>
              <a:t>u </a:t>
            </a:r>
            <a:r>
              <a:rPr lang="cs-CZ" b="1" dirty="0"/>
              <a:t>New </a:t>
            </a:r>
            <a:r>
              <a:rPr lang="cs-CZ" b="1" dirty="0" smtClean="0"/>
              <a:t>Yorku.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89563" y="-315913"/>
            <a:ext cx="3744912" cy="7389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5389563" cy="6742113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b="1" dirty="0"/>
              <a:t>New </a:t>
            </a:r>
            <a:r>
              <a:rPr lang="cs-CZ" b="1" dirty="0" smtClean="0"/>
              <a:t>York</a:t>
            </a:r>
            <a:br>
              <a:rPr lang="cs-CZ" b="1" dirty="0" smtClean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dirty="0" smtClean="0"/>
              <a:t>nejlidnatější město USA,</a:t>
            </a:r>
            <a:br>
              <a:rPr lang="cs-CZ" dirty="0" smtClean="0"/>
            </a:br>
            <a:r>
              <a:rPr lang="cs-CZ" dirty="0" smtClean="0"/>
              <a:t>centrum světového </a:t>
            </a:r>
            <a:br>
              <a:rPr lang="cs-CZ" dirty="0" smtClean="0"/>
            </a:br>
            <a:r>
              <a:rPr lang="cs-CZ" dirty="0" smtClean="0"/>
              <a:t>obchodu </a:t>
            </a:r>
            <a:r>
              <a:rPr lang="cs-CZ" dirty="0"/>
              <a:t>a finančnictví</a:t>
            </a:r>
            <a:r>
              <a:rPr lang="cs-CZ" dirty="0" smtClean="0"/>
              <a:t>.</a:t>
            </a:r>
            <a:br>
              <a:rPr lang="cs-CZ" dirty="0" smtClean="0"/>
            </a:br>
            <a:r>
              <a:rPr lang="cs-CZ" dirty="0" smtClean="0"/>
              <a:t>Sídlo OSN.</a:t>
            </a:r>
            <a:br>
              <a:rPr lang="cs-CZ" dirty="0" smtClean="0"/>
            </a:br>
            <a:r>
              <a:rPr lang="pt-BR" dirty="0" smtClean="0"/>
              <a:t>Pohled na</a:t>
            </a:r>
            <a:r>
              <a:rPr lang="cs-CZ" dirty="0" smtClean="0"/>
              <a:t> </a:t>
            </a:r>
            <a:r>
              <a:rPr lang="pt-BR" dirty="0" smtClean="0"/>
              <a:t>Manhattan</a:t>
            </a:r>
            <a:r>
              <a:rPr lang="cs-CZ" dirty="0" smtClean="0"/>
              <a:t> a</a:t>
            </a:r>
            <a:br>
              <a:rPr lang="cs-CZ" dirty="0" smtClean="0"/>
            </a:br>
            <a:r>
              <a:rPr lang="cs-CZ" b="1" dirty="0" smtClean="0"/>
              <a:t>Empire </a:t>
            </a:r>
            <a:r>
              <a:rPr lang="cs-CZ" b="1" dirty="0"/>
              <a:t>State </a:t>
            </a:r>
            <a:r>
              <a:rPr lang="cs-CZ" b="1" dirty="0" smtClean="0"/>
              <a:t>Building </a:t>
            </a:r>
            <a:r>
              <a:rPr lang="cs-CZ" dirty="0" smtClean="0"/>
              <a:t> (102patrová budova),</a:t>
            </a:r>
            <a:r>
              <a:rPr lang="cs-CZ" b="1" dirty="0"/>
              <a:t/>
            </a:r>
            <a:br>
              <a:rPr lang="cs-CZ" b="1" dirty="0"/>
            </a:br>
            <a:r>
              <a:rPr lang="cs-CZ" dirty="0" smtClean="0"/>
              <a:t>známá z filmu </a:t>
            </a:r>
            <a:r>
              <a:rPr lang="cs-CZ" dirty="0"/>
              <a:t>King </a:t>
            </a:r>
            <a:r>
              <a:rPr lang="cs-CZ" dirty="0" smtClean="0"/>
              <a:t>Kong.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560638"/>
            <a:ext cx="9144000" cy="429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2362200"/>
          </a:xfrm>
        </p:spPr>
        <p:txBody>
          <a:bodyPr/>
          <a:lstStyle/>
          <a:p>
            <a:pPr algn="l"/>
            <a:r>
              <a:rPr lang="cs-CZ" b="1" smtClean="0"/>
              <a:t>Chicago</a:t>
            </a:r>
            <a:r>
              <a:rPr lang="cs-CZ" smtClean="0"/>
              <a:t> je třetí nejlidnatější město.</a:t>
            </a:r>
            <a:br>
              <a:rPr lang="cs-CZ" smtClean="0"/>
            </a:br>
            <a:r>
              <a:rPr lang="cs-CZ" smtClean="0"/>
              <a:t>Díky velkému množství parků </a:t>
            </a:r>
            <a:br>
              <a:rPr lang="cs-CZ" smtClean="0"/>
            </a:br>
            <a:r>
              <a:rPr lang="cs-CZ" smtClean="0"/>
              <a:t>se městu přezdívá „Město </a:t>
            </a:r>
            <a:r>
              <a:rPr lang="cs-CZ" smtClean="0">
                <a:latin typeface="Arial" charset="0"/>
              </a:rPr>
              <a:t>                        </a:t>
            </a:r>
            <a:r>
              <a:rPr lang="cs-CZ" smtClean="0"/>
              <a:t>v zahradě.“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4225" y="1628775"/>
            <a:ext cx="7620000" cy="501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288" y="260350"/>
            <a:ext cx="8964612" cy="1143000"/>
          </a:xfrm>
        </p:spPr>
        <p:txBody>
          <a:bodyPr rtlCol="0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cs-CZ" dirty="0"/>
              <a:t>Typická krajina v oblasti od Velkých </a:t>
            </a:r>
            <a:r>
              <a:rPr lang="cs-CZ" dirty="0" smtClean="0"/>
              <a:t>jezer </a:t>
            </a:r>
            <a:br>
              <a:rPr lang="cs-CZ" dirty="0" smtClean="0"/>
            </a:br>
            <a:r>
              <a:rPr lang="cs-CZ" dirty="0" smtClean="0"/>
              <a:t>po severovýchod </a:t>
            </a:r>
            <a:r>
              <a:rPr lang="cs-CZ" dirty="0"/>
              <a:t>Spojených států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-1588" y="260350"/>
            <a:ext cx="9144001" cy="59102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     Zdroj informací: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Vložil uživatel, Zscoud370. </a:t>
            </a:r>
            <a:r>
              <a:rPr lang="cs-CZ" i="1" dirty="0">
                <a:latin typeface="+mn-lt"/>
                <a:cs typeface="+mn-cs"/>
              </a:rPr>
              <a:t>Http://cs.wikipedia.org</a:t>
            </a:r>
            <a:r>
              <a:rPr lang="cs-CZ" dirty="0">
                <a:latin typeface="+mn-lt"/>
                <a:cs typeface="+mn-cs"/>
              </a:rPr>
              <a:t> [online]. </a:t>
            </a:r>
            <a:r>
              <a:rPr lang="cs-CZ" dirty="0">
                <a:latin typeface="+mn-lt"/>
                <a:cs typeface="+mn-cs"/>
                <a:hlinkClick r:id="rId2"/>
              </a:rPr>
              <a:t>29. 7. 2010, 06:07</a:t>
            </a:r>
            <a:r>
              <a:rPr lang="cs-CZ" dirty="0">
                <a:latin typeface="+mn-lt"/>
                <a:cs typeface="+mn-cs"/>
              </a:rPr>
              <a:t>[cit. 2012-10-22].</a:t>
            </a:r>
            <a:r>
              <a:rPr lang="cs-CZ" b="1" dirty="0">
                <a:latin typeface="+mn-lt"/>
                <a:cs typeface="+mn-cs"/>
              </a:rPr>
              <a:t> </a:t>
            </a:r>
            <a:r>
              <a:rPr lang="en-US" dirty="0" err="1">
                <a:latin typeface="+mn-lt"/>
                <a:cs typeface="+mn-cs"/>
              </a:rPr>
              <a:t>Soubor:Flag</a:t>
            </a:r>
            <a:r>
              <a:rPr lang="en-US" dirty="0">
                <a:latin typeface="+mn-lt"/>
                <a:cs typeface="+mn-cs"/>
              </a:rPr>
              <a:t> of the United </a:t>
            </a:r>
            <a:r>
              <a:rPr lang="en-US" dirty="0" err="1">
                <a:latin typeface="+mn-lt"/>
                <a:cs typeface="+mn-cs"/>
              </a:rPr>
              <a:t>States.svg</a:t>
            </a:r>
            <a:r>
              <a:rPr lang="cs-CZ" dirty="0">
                <a:latin typeface="+mn-lt"/>
                <a:cs typeface="+mn-cs"/>
              </a:rPr>
              <a:t>. Dostupné z WWW: </a:t>
            </a:r>
            <a:r>
              <a:rPr lang="cs-CZ" dirty="0">
                <a:latin typeface="+mn-lt"/>
                <a:cs typeface="+mn-cs"/>
                <a:hlinkClick r:id="rId3"/>
              </a:rPr>
              <a:t>http://cs.wikipedia.org/w/index.php?title=Soubor:Flag_of_the_United_States.svg&amp;page=1</a:t>
            </a:r>
            <a:endParaRPr lang="cs-CZ" dirty="0"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Vložil uživatel, </a:t>
            </a:r>
            <a:r>
              <a:rPr lang="cs-CZ" dirty="0" err="1">
                <a:latin typeface="+mn-lt"/>
                <a:cs typeface="+mn-cs"/>
              </a:rPr>
              <a:t>MissMJ</a:t>
            </a:r>
            <a:r>
              <a:rPr lang="cs-CZ" dirty="0">
                <a:latin typeface="+mn-lt"/>
                <a:cs typeface="+mn-cs"/>
              </a:rPr>
              <a:t>.</a:t>
            </a:r>
            <a:r>
              <a:rPr lang="cs-CZ" dirty="0">
                <a:latin typeface="+mn-lt"/>
                <a:cs typeface="+mn-cs"/>
              </a:rPr>
              <a:t> </a:t>
            </a:r>
            <a:r>
              <a:rPr lang="cs-CZ" i="1" dirty="0">
                <a:latin typeface="+mn-lt"/>
                <a:cs typeface="+mn-cs"/>
              </a:rPr>
              <a:t>Http://cs.wikipedia.org</a:t>
            </a:r>
            <a:r>
              <a:rPr lang="cs-CZ" dirty="0">
                <a:latin typeface="+mn-lt"/>
                <a:cs typeface="+mn-cs"/>
              </a:rPr>
              <a:t> [online]. </a:t>
            </a:r>
            <a:r>
              <a:rPr lang="cs-CZ" dirty="0">
                <a:latin typeface="+mn-lt"/>
                <a:cs typeface="+mn-cs"/>
                <a:hlinkClick r:id="rId4"/>
              </a:rPr>
              <a:t>31. 8. 2011, </a:t>
            </a:r>
            <a:r>
              <a:rPr lang="cs-CZ" dirty="0">
                <a:latin typeface="+mn-lt"/>
                <a:cs typeface="+mn-cs"/>
                <a:hlinkClick r:id="rId4"/>
              </a:rPr>
              <a:t>05:54</a:t>
            </a:r>
            <a:r>
              <a:rPr lang="cs-CZ" dirty="0">
                <a:latin typeface="+mn-lt"/>
                <a:cs typeface="+mn-cs"/>
              </a:rPr>
              <a:t>[cit</a:t>
            </a:r>
            <a:r>
              <a:rPr lang="cs-CZ" dirty="0">
                <a:latin typeface="+mn-lt"/>
                <a:cs typeface="+mn-cs"/>
              </a:rPr>
              <a:t>. 2012-10-22].</a:t>
            </a:r>
            <a:r>
              <a:rPr lang="cs-CZ" b="1" dirty="0">
                <a:latin typeface="+mn-lt"/>
                <a:cs typeface="+mn-cs"/>
              </a:rPr>
              <a:t> </a:t>
            </a:r>
            <a:r>
              <a:rPr lang="en-US" dirty="0" err="1">
                <a:latin typeface="+mn-lt"/>
                <a:cs typeface="+mn-cs"/>
              </a:rPr>
              <a:t>Soubor:Map</a:t>
            </a:r>
            <a:r>
              <a:rPr lang="en-US" dirty="0">
                <a:latin typeface="+mn-lt"/>
                <a:cs typeface="+mn-cs"/>
              </a:rPr>
              <a:t> of USA with state </a:t>
            </a:r>
            <a:r>
              <a:rPr lang="en-US" dirty="0" err="1">
                <a:latin typeface="+mn-lt"/>
                <a:cs typeface="+mn-cs"/>
              </a:rPr>
              <a:t>names.svg</a:t>
            </a:r>
            <a:r>
              <a:rPr lang="cs-CZ" dirty="0">
                <a:latin typeface="+mn-lt"/>
                <a:cs typeface="+mn-cs"/>
              </a:rPr>
              <a:t>. Dostupné </a:t>
            </a:r>
            <a:r>
              <a:rPr lang="cs-CZ" dirty="0">
                <a:latin typeface="+mn-lt"/>
                <a:cs typeface="+mn-cs"/>
              </a:rPr>
              <a:t>z WWW:</a:t>
            </a:r>
            <a:br>
              <a:rPr lang="cs-CZ" dirty="0">
                <a:latin typeface="+mn-lt"/>
                <a:cs typeface="+mn-cs"/>
              </a:rPr>
            </a:br>
            <a:r>
              <a:rPr lang="cs-CZ" dirty="0">
                <a:latin typeface="+mn-lt"/>
                <a:cs typeface="+mn-cs"/>
              </a:rPr>
              <a:t> &lt; http://</a:t>
            </a:r>
            <a:r>
              <a:rPr lang="cs-CZ" dirty="0">
                <a:latin typeface="+mn-lt"/>
                <a:cs typeface="+mn-cs"/>
              </a:rPr>
              <a:t>cs.wikipedia.org/wiki/</a:t>
            </a:r>
            <a:r>
              <a:rPr lang="cs-CZ" dirty="0" err="1">
                <a:latin typeface="+mn-lt"/>
                <a:cs typeface="+mn-cs"/>
              </a:rPr>
              <a:t>Soubor:Map_of_USA_with_state_names.svg</a:t>
            </a:r>
            <a:r>
              <a:rPr lang="cs-CZ" dirty="0">
                <a:latin typeface="+mn-lt"/>
                <a:cs typeface="+mn-cs"/>
              </a:rPr>
              <a:t>&gt;.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Vložil uživatel, </a:t>
            </a:r>
            <a:r>
              <a:rPr lang="cs-CZ" dirty="0" err="1">
                <a:latin typeface="+mn-lt"/>
                <a:cs typeface="+mn-cs"/>
              </a:rPr>
              <a:t>Epicadam</a:t>
            </a:r>
            <a:r>
              <a:rPr lang="cs-CZ" dirty="0">
                <a:latin typeface="+mn-lt"/>
                <a:cs typeface="+mn-cs"/>
              </a:rPr>
              <a:t>. </a:t>
            </a:r>
            <a:r>
              <a:rPr lang="cs-CZ" i="1" dirty="0">
                <a:latin typeface="+mn-lt"/>
                <a:cs typeface="+mn-cs"/>
              </a:rPr>
              <a:t>Http://cs.wikipedia.org</a:t>
            </a:r>
            <a:r>
              <a:rPr lang="cs-CZ" dirty="0">
                <a:latin typeface="+mn-lt"/>
                <a:cs typeface="+mn-cs"/>
              </a:rPr>
              <a:t> [online]. </a:t>
            </a:r>
            <a:r>
              <a:rPr lang="cs-CZ" dirty="0">
                <a:latin typeface="+mn-lt"/>
                <a:cs typeface="+mn-cs"/>
                <a:hlinkClick r:id="rId5"/>
              </a:rPr>
              <a:t>25. 6. 2011, 18:56</a:t>
            </a:r>
            <a:r>
              <a:rPr lang="cs-CZ" dirty="0">
                <a:latin typeface="+mn-lt"/>
                <a:cs typeface="+mn-cs"/>
              </a:rPr>
              <a:t>[cit. 2012-10-22].</a:t>
            </a:r>
            <a:r>
              <a:rPr lang="cs-CZ" b="1" dirty="0">
                <a:latin typeface="+mn-lt"/>
                <a:cs typeface="+mn-cs"/>
              </a:rPr>
              <a:t> </a:t>
            </a:r>
            <a:r>
              <a:rPr lang="cs-CZ" dirty="0">
                <a:latin typeface="+mn-lt"/>
                <a:cs typeface="+mn-cs"/>
              </a:rPr>
              <a:t>Soubor:DCmontage4.jpg. Dostupné z WWW:</a:t>
            </a:r>
            <a:br>
              <a:rPr lang="cs-CZ" dirty="0">
                <a:latin typeface="+mn-lt"/>
                <a:cs typeface="+mn-cs"/>
              </a:rPr>
            </a:br>
            <a:r>
              <a:rPr lang="cs-CZ" dirty="0">
                <a:latin typeface="+mn-lt"/>
                <a:cs typeface="+mn-cs"/>
              </a:rPr>
              <a:t> &lt;http://cs.wikipedia.org/wiki/Soubor:DCmontage4.jpg&gt;.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Vložil uživatel, AmericanXplorer13. </a:t>
            </a:r>
            <a:r>
              <a:rPr lang="cs-CZ" i="1" dirty="0">
                <a:latin typeface="+mn-lt"/>
                <a:cs typeface="+mn-cs"/>
              </a:rPr>
              <a:t>Http://cs.wikipedia.org</a:t>
            </a:r>
            <a:r>
              <a:rPr lang="cs-CZ" dirty="0">
                <a:latin typeface="+mn-lt"/>
                <a:cs typeface="+mn-cs"/>
              </a:rPr>
              <a:t> [online]. </a:t>
            </a:r>
            <a:r>
              <a:rPr lang="cs-CZ" dirty="0">
                <a:latin typeface="+mn-lt"/>
                <a:cs typeface="+mn-cs"/>
                <a:hlinkClick r:id="rId6"/>
              </a:rPr>
              <a:t>25. 10. 2006, 23:22</a:t>
            </a:r>
            <a:r>
              <a:rPr lang="cs-CZ" dirty="0">
                <a:latin typeface="+mn-lt"/>
                <a:cs typeface="+mn-cs"/>
              </a:rPr>
              <a:t>[cit. 2012-10-22].</a:t>
            </a:r>
            <a:r>
              <a:rPr lang="cs-CZ" b="1" dirty="0">
                <a:latin typeface="+mn-lt"/>
                <a:cs typeface="+mn-cs"/>
              </a:rPr>
              <a:t> </a:t>
            </a:r>
            <a:r>
              <a:rPr lang="cs-CZ" dirty="0" err="1">
                <a:latin typeface="+mn-lt"/>
                <a:cs typeface="+mn-cs"/>
              </a:rPr>
              <a:t>Soubor:Whtehousenorth.jpg</a:t>
            </a:r>
            <a:r>
              <a:rPr lang="cs-CZ" dirty="0">
                <a:latin typeface="+mn-lt"/>
                <a:cs typeface="+mn-cs"/>
              </a:rPr>
              <a:t>.</a:t>
            </a:r>
            <a:br>
              <a:rPr lang="cs-CZ" dirty="0">
                <a:latin typeface="+mn-lt"/>
                <a:cs typeface="+mn-cs"/>
              </a:rPr>
            </a:br>
            <a:r>
              <a:rPr lang="cs-CZ" dirty="0">
                <a:latin typeface="+mn-lt"/>
                <a:cs typeface="+mn-cs"/>
              </a:rPr>
              <a:t> &lt; </a:t>
            </a:r>
            <a:r>
              <a:rPr lang="cs-CZ" dirty="0">
                <a:latin typeface="+mn-lt"/>
                <a:cs typeface="+mn-cs"/>
                <a:hlinkClick r:id="rId7"/>
              </a:rPr>
              <a:t>http://cs.wikipedia.org/wiki/</a:t>
            </a:r>
            <a:r>
              <a:rPr lang="cs-CZ" dirty="0" err="1">
                <a:latin typeface="+mn-lt"/>
                <a:cs typeface="+mn-cs"/>
                <a:hlinkClick r:id="rId7"/>
              </a:rPr>
              <a:t>Soubor:Whtehousenorth.jpg</a:t>
            </a:r>
            <a:r>
              <a:rPr lang="cs-CZ" dirty="0">
                <a:latin typeface="+mn-lt"/>
                <a:cs typeface="+mn-cs"/>
              </a:rPr>
              <a:t>&gt;.</a:t>
            </a:r>
            <a:endParaRPr lang="cs-CZ" dirty="0">
              <a:latin typeface="+mn-lt"/>
              <a:cs typeface="+mn-cs"/>
            </a:endParaRP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Vložil uživatel, </a:t>
            </a:r>
            <a:r>
              <a:rPr lang="cs-CZ" dirty="0" err="1">
                <a:latin typeface="+mn-lt"/>
                <a:cs typeface="+mn-cs"/>
              </a:rPr>
              <a:t>UpstateNYer</a:t>
            </a:r>
            <a:r>
              <a:rPr lang="cs-CZ" dirty="0">
                <a:latin typeface="+mn-lt"/>
                <a:cs typeface="+mn-cs"/>
              </a:rPr>
              <a:t>. </a:t>
            </a:r>
            <a:r>
              <a:rPr lang="cs-CZ" i="1" dirty="0">
                <a:latin typeface="+mn-lt"/>
                <a:cs typeface="+mn-cs"/>
              </a:rPr>
              <a:t>Http://cs.wikipedia.org</a:t>
            </a:r>
            <a:r>
              <a:rPr lang="cs-CZ" dirty="0">
                <a:latin typeface="+mn-lt"/>
                <a:cs typeface="+mn-cs"/>
              </a:rPr>
              <a:t> [online]. </a:t>
            </a:r>
            <a:r>
              <a:rPr lang="cs-CZ" dirty="0">
                <a:latin typeface="+mn-lt"/>
                <a:cs typeface="+mn-cs"/>
                <a:hlinkClick r:id="rId8"/>
              </a:rPr>
              <a:t>2. 3. 2009, </a:t>
            </a:r>
            <a:r>
              <a:rPr lang="cs-CZ" dirty="0">
                <a:latin typeface="+mn-lt"/>
                <a:cs typeface="+mn-cs"/>
                <a:hlinkClick r:id="rId8"/>
              </a:rPr>
              <a:t>00:02</a:t>
            </a:r>
            <a:r>
              <a:rPr lang="cs-CZ" dirty="0">
                <a:latin typeface="+mn-lt"/>
                <a:cs typeface="+mn-cs"/>
              </a:rPr>
              <a:t>[cit. 2012-10-22].</a:t>
            </a:r>
            <a:r>
              <a:rPr lang="cs-CZ" b="1" dirty="0">
                <a:latin typeface="+mn-lt"/>
                <a:cs typeface="+mn-cs"/>
              </a:rPr>
              <a:t> </a:t>
            </a:r>
            <a:r>
              <a:rPr lang="cs-CZ" dirty="0" err="1">
                <a:latin typeface="+mn-lt"/>
                <a:cs typeface="+mn-cs"/>
              </a:rPr>
              <a:t>Soubor:Statue</a:t>
            </a:r>
            <a:r>
              <a:rPr lang="cs-CZ" dirty="0">
                <a:latin typeface="+mn-lt"/>
                <a:cs typeface="+mn-cs"/>
              </a:rPr>
              <a:t> </a:t>
            </a:r>
            <a:r>
              <a:rPr lang="cs-CZ" dirty="0" err="1">
                <a:latin typeface="+mn-lt"/>
                <a:cs typeface="+mn-cs"/>
              </a:rPr>
              <a:t>of</a:t>
            </a:r>
            <a:r>
              <a:rPr lang="cs-CZ" dirty="0">
                <a:latin typeface="+mn-lt"/>
                <a:cs typeface="+mn-cs"/>
              </a:rPr>
              <a:t> </a:t>
            </a:r>
            <a:r>
              <a:rPr lang="cs-CZ" dirty="0" err="1">
                <a:latin typeface="+mn-lt"/>
                <a:cs typeface="+mn-cs"/>
              </a:rPr>
              <a:t>Liberty</a:t>
            </a:r>
            <a:r>
              <a:rPr lang="cs-CZ" dirty="0">
                <a:latin typeface="+mn-lt"/>
                <a:cs typeface="+mn-cs"/>
              </a:rPr>
              <a:t>, </a:t>
            </a:r>
            <a:r>
              <a:rPr lang="cs-CZ" dirty="0">
                <a:latin typeface="+mn-lt"/>
                <a:cs typeface="+mn-cs"/>
              </a:rPr>
              <a:t>NY.jpg. Dostupné z WWW:</a:t>
            </a:r>
            <a:br>
              <a:rPr lang="cs-CZ" dirty="0">
                <a:latin typeface="+mn-lt"/>
                <a:cs typeface="+mn-cs"/>
              </a:rPr>
            </a:br>
            <a:r>
              <a:rPr lang="cs-CZ" dirty="0">
                <a:latin typeface="+mn-lt"/>
                <a:cs typeface="+mn-cs"/>
              </a:rPr>
              <a:t> &lt; </a:t>
            </a:r>
            <a:r>
              <a:rPr lang="cs-CZ" dirty="0">
                <a:latin typeface="+mn-lt"/>
                <a:cs typeface="+mn-cs"/>
                <a:hlinkClick r:id="rId9"/>
              </a:rPr>
              <a:t>http://cs.wikipedia.org/wiki/Soubor:Statue_of_</a:t>
            </a:r>
            <a:r>
              <a:rPr lang="cs-CZ" dirty="0" err="1">
                <a:latin typeface="+mn-lt"/>
                <a:cs typeface="+mn-cs"/>
                <a:hlinkClick r:id="rId9"/>
              </a:rPr>
              <a:t>Liberty</a:t>
            </a:r>
            <a:r>
              <a:rPr lang="cs-CZ" dirty="0">
                <a:latin typeface="+mn-lt"/>
                <a:cs typeface="+mn-cs"/>
                <a:hlinkClick r:id="rId9"/>
              </a:rPr>
              <a:t>,_</a:t>
            </a:r>
            <a:r>
              <a:rPr lang="cs-CZ" dirty="0">
                <a:latin typeface="+mn-lt"/>
                <a:cs typeface="+mn-cs"/>
                <a:hlinkClick r:id="rId9"/>
              </a:rPr>
              <a:t>NY.jpg</a:t>
            </a:r>
            <a:r>
              <a:rPr lang="cs-CZ" dirty="0">
                <a:latin typeface="+mn-lt"/>
                <a:cs typeface="+mn-cs"/>
              </a:rPr>
              <a:t>&gt;.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Vložil uživatel, </a:t>
            </a:r>
            <a:r>
              <a:rPr lang="cs-CZ" dirty="0" err="1">
                <a:latin typeface="+mn-lt"/>
                <a:cs typeface="+mn-cs"/>
              </a:rPr>
              <a:t>Jeff</a:t>
            </a:r>
            <a:r>
              <a:rPr lang="cs-CZ" dirty="0">
                <a:latin typeface="+mn-lt"/>
                <a:cs typeface="+mn-cs"/>
              </a:rPr>
              <a:t> G. </a:t>
            </a:r>
            <a:r>
              <a:rPr lang="cs-CZ" i="1" dirty="0">
                <a:latin typeface="+mn-lt"/>
                <a:cs typeface="+mn-cs"/>
              </a:rPr>
              <a:t>Http://cs.wikipedia.org</a:t>
            </a:r>
            <a:r>
              <a:rPr lang="cs-CZ" dirty="0">
                <a:latin typeface="+mn-lt"/>
                <a:cs typeface="+mn-cs"/>
              </a:rPr>
              <a:t> [online]. </a:t>
            </a:r>
            <a:r>
              <a:rPr lang="cs-CZ" dirty="0">
                <a:latin typeface="+mn-lt"/>
                <a:cs typeface="+mn-cs"/>
                <a:hlinkClick r:id="rId10"/>
              </a:rPr>
              <a:t>29. 10. 2007, </a:t>
            </a:r>
            <a:r>
              <a:rPr lang="cs-CZ" dirty="0">
                <a:latin typeface="+mn-lt"/>
                <a:cs typeface="+mn-cs"/>
                <a:hlinkClick r:id="rId10"/>
              </a:rPr>
              <a:t>04:27</a:t>
            </a:r>
            <a:r>
              <a:rPr lang="cs-CZ" dirty="0">
                <a:latin typeface="+mn-lt"/>
                <a:cs typeface="+mn-cs"/>
              </a:rPr>
              <a:t>[cit. 2012-10-22].</a:t>
            </a:r>
            <a:r>
              <a:rPr lang="cs-CZ" b="1" dirty="0">
                <a:latin typeface="+mn-lt"/>
                <a:cs typeface="+mn-cs"/>
              </a:rPr>
              <a:t> </a:t>
            </a:r>
            <a:r>
              <a:rPr lang="en-US" dirty="0" err="1">
                <a:latin typeface="+mn-lt"/>
                <a:cs typeface="+mn-cs"/>
              </a:rPr>
              <a:t>Soubor:Top</a:t>
            </a:r>
            <a:r>
              <a:rPr lang="en-US" dirty="0">
                <a:latin typeface="+mn-lt"/>
                <a:cs typeface="+mn-cs"/>
              </a:rPr>
              <a:t> of the rock panorama of empire state </a:t>
            </a:r>
            <a:r>
              <a:rPr lang="en-US" dirty="0">
                <a:latin typeface="+mn-lt"/>
                <a:cs typeface="+mn-cs"/>
              </a:rPr>
              <a:t>building.jpg</a:t>
            </a:r>
            <a:r>
              <a:rPr lang="cs-CZ" dirty="0">
                <a:latin typeface="+mn-lt"/>
                <a:cs typeface="+mn-cs"/>
              </a:rPr>
              <a:t>. Dostupné z WWW: &lt; http</a:t>
            </a:r>
            <a:r>
              <a:rPr lang="cs-CZ" dirty="0">
                <a:latin typeface="+mn-lt"/>
                <a:cs typeface="+mn-cs"/>
              </a:rPr>
              <a:t>://</a:t>
            </a:r>
            <a:r>
              <a:rPr lang="cs-CZ" dirty="0">
                <a:latin typeface="+mn-lt"/>
                <a:cs typeface="+mn-cs"/>
              </a:rPr>
              <a:t>cs.wikipedia.org/wiki/</a:t>
            </a:r>
            <a:r>
              <a:rPr lang="cs-CZ" dirty="0" err="1">
                <a:latin typeface="+mn-lt"/>
                <a:cs typeface="+mn-cs"/>
              </a:rPr>
              <a:t>Soubor:Top_of_the_rock_panorama_of_empire_state_building.jpg</a:t>
            </a:r>
            <a:r>
              <a:rPr lang="cs-CZ" dirty="0">
                <a:latin typeface="+mn-lt"/>
                <a:cs typeface="+mn-cs"/>
              </a:rPr>
              <a:t>&gt;.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242888"/>
            <a:ext cx="9144000" cy="258445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Vložil uživatel, </a:t>
            </a:r>
            <a:r>
              <a:rPr lang="cs-CZ" dirty="0" err="1">
                <a:latin typeface="+mn-lt"/>
                <a:cs typeface="+mn-cs"/>
              </a:rPr>
              <a:t>Dschwen</a:t>
            </a:r>
            <a:r>
              <a:rPr lang="cs-CZ" dirty="0">
                <a:latin typeface="+mn-lt"/>
                <a:cs typeface="+mn-cs"/>
              </a:rPr>
              <a:t>. </a:t>
            </a:r>
            <a:r>
              <a:rPr lang="cs-CZ" i="1" dirty="0">
                <a:latin typeface="+mn-lt"/>
                <a:cs typeface="+mn-cs"/>
              </a:rPr>
              <a:t>Http://cs.wikipedia.org</a:t>
            </a:r>
            <a:r>
              <a:rPr lang="cs-CZ" dirty="0">
                <a:latin typeface="+mn-lt"/>
                <a:cs typeface="+mn-cs"/>
              </a:rPr>
              <a:t> [online]. </a:t>
            </a:r>
            <a:r>
              <a:rPr lang="cs-CZ" dirty="0">
                <a:latin typeface="+mn-lt"/>
                <a:cs typeface="+mn-cs"/>
                <a:hlinkClick r:id="rId2"/>
              </a:rPr>
              <a:t>14. 12. 2007, 20:18</a:t>
            </a:r>
            <a:r>
              <a:rPr lang="cs-CZ" dirty="0">
                <a:latin typeface="+mn-lt"/>
                <a:cs typeface="+mn-cs"/>
              </a:rPr>
              <a:t>[cit. 2012-10-22].</a:t>
            </a:r>
            <a:r>
              <a:rPr lang="cs-CZ" b="1" dirty="0">
                <a:latin typeface="+mn-lt"/>
                <a:cs typeface="+mn-cs"/>
              </a:rPr>
              <a:t> </a:t>
            </a:r>
            <a:r>
              <a:rPr lang="en-US" dirty="0" err="1">
                <a:latin typeface="+mn-lt"/>
                <a:cs typeface="+mn-cs"/>
              </a:rPr>
              <a:t>Soubor:John</a:t>
            </a:r>
            <a:r>
              <a:rPr lang="en-US" dirty="0">
                <a:latin typeface="+mn-lt"/>
                <a:cs typeface="+mn-cs"/>
              </a:rPr>
              <a:t> Hancock Center </a:t>
            </a:r>
            <a:r>
              <a:rPr lang="en-US" dirty="0" err="1">
                <a:latin typeface="+mn-lt"/>
                <a:cs typeface="+mn-cs"/>
              </a:rPr>
              <a:t>pano</a:t>
            </a:r>
            <a:r>
              <a:rPr lang="en-US" dirty="0">
                <a:latin typeface="+mn-lt"/>
                <a:cs typeface="+mn-cs"/>
              </a:rPr>
              <a:t> view.jpg</a:t>
            </a:r>
            <a:r>
              <a:rPr lang="cs-CZ" dirty="0">
                <a:latin typeface="+mn-lt"/>
                <a:cs typeface="+mn-cs"/>
              </a:rPr>
              <a:t>. Dostupné z WWW:</a:t>
            </a:r>
            <a:br>
              <a:rPr lang="cs-CZ" dirty="0">
                <a:latin typeface="+mn-lt"/>
                <a:cs typeface="+mn-cs"/>
              </a:rPr>
            </a:br>
            <a:r>
              <a:rPr lang="cs-CZ" dirty="0">
                <a:latin typeface="+mn-lt"/>
                <a:cs typeface="+mn-cs"/>
              </a:rPr>
              <a:t> &lt; http://cs.wikipedia.org/wiki/</a:t>
            </a:r>
            <a:r>
              <a:rPr lang="cs-CZ" dirty="0" err="1">
                <a:latin typeface="+mn-lt"/>
                <a:cs typeface="+mn-cs"/>
              </a:rPr>
              <a:t>Soubor:John_Hancock_Center_pano_view.jpg</a:t>
            </a:r>
            <a:r>
              <a:rPr lang="cs-CZ" dirty="0">
                <a:latin typeface="+mn-lt"/>
                <a:cs typeface="+mn-cs"/>
              </a:rPr>
              <a:t>&gt;.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Vložil </a:t>
            </a:r>
            <a:r>
              <a:rPr lang="cs-CZ" dirty="0">
                <a:latin typeface="+mn-lt"/>
                <a:cs typeface="+mn-cs"/>
              </a:rPr>
              <a:t>uživatel, </a:t>
            </a:r>
            <a:r>
              <a:rPr lang="cs-CZ" dirty="0" err="1">
                <a:latin typeface="+mn-lt"/>
                <a:cs typeface="+mn-cs"/>
              </a:rPr>
              <a:t>ArnoldReinhold</a:t>
            </a:r>
            <a:r>
              <a:rPr lang="cs-CZ" dirty="0">
                <a:latin typeface="+mn-lt"/>
                <a:cs typeface="+mn-cs"/>
              </a:rPr>
              <a:t>.</a:t>
            </a:r>
            <a:r>
              <a:rPr lang="cs-CZ" dirty="0">
                <a:latin typeface="+mn-lt"/>
                <a:cs typeface="+mn-cs"/>
              </a:rPr>
              <a:t> </a:t>
            </a:r>
            <a:r>
              <a:rPr lang="cs-CZ" i="1" dirty="0">
                <a:latin typeface="+mn-lt"/>
                <a:cs typeface="+mn-cs"/>
              </a:rPr>
              <a:t>Http://cs.wikipedia.org</a:t>
            </a:r>
            <a:r>
              <a:rPr lang="cs-CZ" dirty="0">
                <a:latin typeface="+mn-lt"/>
                <a:cs typeface="+mn-cs"/>
              </a:rPr>
              <a:t> [online]. </a:t>
            </a:r>
            <a:r>
              <a:rPr lang="cs-CZ" dirty="0">
                <a:latin typeface="+mn-lt"/>
                <a:cs typeface="+mn-cs"/>
                <a:hlinkClick r:id="rId3"/>
              </a:rPr>
              <a:t>4. 8. 2005, </a:t>
            </a:r>
            <a:r>
              <a:rPr lang="cs-CZ" dirty="0">
                <a:latin typeface="+mn-lt"/>
                <a:cs typeface="+mn-cs"/>
                <a:hlinkClick r:id="rId3"/>
              </a:rPr>
              <a:t>14:41</a:t>
            </a:r>
            <a:r>
              <a:rPr lang="cs-CZ" dirty="0">
                <a:latin typeface="+mn-lt"/>
                <a:cs typeface="+mn-cs"/>
              </a:rPr>
              <a:t>[cit</a:t>
            </a:r>
            <a:r>
              <a:rPr lang="cs-CZ" dirty="0">
                <a:latin typeface="+mn-lt"/>
                <a:cs typeface="+mn-cs"/>
              </a:rPr>
              <a:t>. 2012-10-22].</a:t>
            </a:r>
            <a:r>
              <a:rPr lang="cs-CZ" b="1" dirty="0">
                <a:latin typeface="+mn-lt"/>
                <a:cs typeface="+mn-cs"/>
              </a:rPr>
              <a:t> </a:t>
            </a:r>
            <a:r>
              <a:rPr lang="cs-CZ" dirty="0" err="1">
                <a:latin typeface="+mn-lt"/>
                <a:cs typeface="+mn-cs"/>
              </a:rPr>
              <a:t>Soubor:Farming</a:t>
            </a:r>
            <a:r>
              <a:rPr lang="cs-CZ" dirty="0">
                <a:latin typeface="+mn-lt"/>
                <a:cs typeface="+mn-cs"/>
              </a:rPr>
              <a:t> </a:t>
            </a:r>
            <a:r>
              <a:rPr lang="cs-CZ" dirty="0" err="1">
                <a:latin typeface="+mn-lt"/>
                <a:cs typeface="+mn-cs"/>
              </a:rPr>
              <a:t>near</a:t>
            </a:r>
            <a:r>
              <a:rPr lang="cs-CZ" dirty="0">
                <a:latin typeface="+mn-lt"/>
                <a:cs typeface="+mn-cs"/>
              </a:rPr>
              <a:t> </a:t>
            </a:r>
            <a:r>
              <a:rPr lang="cs-CZ" dirty="0" err="1">
                <a:latin typeface="+mn-lt"/>
                <a:cs typeface="+mn-cs"/>
              </a:rPr>
              <a:t>Klingerstown</a:t>
            </a:r>
            <a:r>
              <a:rPr lang="cs-CZ" dirty="0">
                <a:latin typeface="+mn-lt"/>
                <a:cs typeface="+mn-cs"/>
              </a:rPr>
              <a:t>, </a:t>
            </a:r>
            <a:r>
              <a:rPr lang="cs-CZ" dirty="0">
                <a:latin typeface="+mn-lt"/>
                <a:cs typeface="+mn-cs"/>
              </a:rPr>
              <a:t>Pennsylvania.jpg. Dostupné </a:t>
            </a:r>
            <a:r>
              <a:rPr lang="cs-CZ" dirty="0">
                <a:latin typeface="+mn-lt"/>
                <a:cs typeface="+mn-cs"/>
              </a:rPr>
              <a:t>z WWW:</a:t>
            </a:r>
            <a:br>
              <a:rPr lang="cs-CZ" dirty="0">
                <a:latin typeface="+mn-lt"/>
                <a:cs typeface="+mn-cs"/>
              </a:rPr>
            </a:br>
            <a:r>
              <a:rPr lang="cs-CZ" dirty="0">
                <a:latin typeface="+mn-lt"/>
                <a:cs typeface="+mn-cs"/>
              </a:rPr>
              <a:t> &lt; </a:t>
            </a:r>
            <a:r>
              <a:rPr lang="cs-CZ" dirty="0">
                <a:latin typeface="+mn-lt"/>
                <a:cs typeface="+mn-cs"/>
                <a:hlinkClick r:id="rId4"/>
              </a:rPr>
              <a:t>http://cs.wikipedia.org/wiki/Soubor:Farming_near_</a:t>
            </a:r>
            <a:r>
              <a:rPr lang="cs-CZ" dirty="0" err="1">
                <a:latin typeface="+mn-lt"/>
                <a:cs typeface="+mn-cs"/>
                <a:hlinkClick r:id="rId4"/>
              </a:rPr>
              <a:t>Klingerstown</a:t>
            </a:r>
            <a:r>
              <a:rPr lang="cs-CZ" dirty="0">
                <a:latin typeface="+mn-lt"/>
                <a:cs typeface="+mn-cs"/>
                <a:hlinkClick r:id="rId4"/>
              </a:rPr>
              <a:t>,_</a:t>
            </a:r>
            <a:r>
              <a:rPr lang="cs-CZ" dirty="0">
                <a:latin typeface="+mn-lt"/>
                <a:cs typeface="+mn-cs"/>
                <a:hlinkClick r:id="rId4"/>
              </a:rPr>
              <a:t>Pennsylvania.jpg</a:t>
            </a:r>
            <a:r>
              <a:rPr lang="cs-CZ" dirty="0">
                <a:latin typeface="+mn-lt"/>
                <a:cs typeface="+mn-cs"/>
              </a:rPr>
              <a:t>&gt;.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>
                <a:latin typeface="+mn-lt"/>
                <a:cs typeface="+mn-cs"/>
              </a:rPr>
              <a:t>ŠKOLNÍ ATLAS SVĚTA. Vydala Kartografie Praha, a.s. 1998. ISBN 80-7011-582-3.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dirty="0">
                <a:latin typeface="+mn-lt"/>
                <a:cs typeface="+mn-cs"/>
              </a:rPr>
              <a:t>      Strana 46-47.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361</Words>
  <Application>Microsoft Office PowerPoint</Application>
  <PresentationFormat>On-screen Show (4:3)</PresentationFormat>
  <Paragraphs>27</Paragraphs>
  <Slides>12</Slides>
  <Notes>0</Notes>
  <HiddenSlides>0</HiddenSlides>
  <MMClips>0</MMClips>
  <ScaleCrop>false</ScaleCrop>
  <HeadingPairs>
    <vt:vector size="8" baseType="variant">
      <vt:variant>
        <vt:lpstr>Použitá písma</vt:lpstr>
      </vt:variant>
      <vt:variant>
        <vt:i4>2</vt:i4>
      </vt:variant>
      <vt:variant>
        <vt:lpstr>Šablona návrhu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6" baseType="lpstr">
      <vt:lpstr>Calibri</vt:lpstr>
      <vt:lpstr>Arial</vt:lpstr>
      <vt:lpstr>Motiv systému Office</vt:lpstr>
      <vt:lpstr>Prezentace</vt:lpstr>
      <vt:lpstr>Snímek 1</vt:lpstr>
      <vt:lpstr>Snímek 2</vt:lpstr>
      <vt:lpstr>Spojené státy americké se skládají z 50 států a jednoho federálního distriktu –  District of Columbia, v němž leží federální hlavní město  Washington, D.C</vt:lpstr>
      <vt:lpstr>ROZLOHA: 9 631 214 km²  POČET OBYVATEL: 308,7 milionů</vt:lpstr>
      <vt:lpstr>HLAVNÍ MĚSTO  sídlo prezidenta, Kongresu a Nejvyššího soudu. Jméno města vzniklo jako pocta prvnímu preziden-tovi USA Georgi Washingtonovi.</vt:lpstr>
      <vt:lpstr>BÍLÝ DŮM</vt:lpstr>
      <vt:lpstr>     „Svoboda přinášející světlo světu“  stojí na Ostrově svobody u New Yorku.</vt:lpstr>
      <vt:lpstr>New York  nejlidnatější město USA, centrum světového  obchodu a finančnictví. Sídlo OSN. Pohled na Manhattan a Empire State Building  (102patrová budova), známá z filmu King Kong. </vt:lpstr>
      <vt:lpstr>Chicago je třetí nejlidnatější město. Díky velkému množství parků  se městu přezdívá „Město                         v zahradě.“</vt:lpstr>
      <vt:lpstr>Typická krajina v oblasti od Velkých jezer  po severovýchod Spojených států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DUM</cp:lastModifiedBy>
  <cp:revision>20</cp:revision>
  <dcterms:created xsi:type="dcterms:W3CDTF">2012-10-23T15:33:46Z</dcterms:created>
  <dcterms:modified xsi:type="dcterms:W3CDTF">2013-09-20T17:09:13Z</dcterms:modified>
</cp:coreProperties>
</file>