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F0F64-D687-44DC-9BE6-F2950BDFF02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EBC7F-7342-4A90-AC7B-87146FA290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D0C65-126E-44A8-8200-E439A9D4378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61305-3C26-4068-B4B6-82007D811C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7FA7A-69FB-4A20-90BC-F40832AB366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1EE5F-0633-460D-90C7-B4697165EA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2C8E3-DEA1-4411-8338-FE4CC478835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AEC7A-4A5E-4729-AE9D-2F0F4BEA2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7BB67-34EF-43D4-B26E-C7A100CB53D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E7FBE-A4AF-4201-A6BF-A3D71CA74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5ED18-16E2-4C1B-843C-4E0899898B2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D5047-CB29-48FD-B1FD-645D12C8D4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9ABF1-E053-437B-8B7C-C084C2E801C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AFD86-85BE-4D78-9317-37FF472B67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4DC55-7B75-4E6D-80C8-A3EC2433A0C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69EAF-25F1-4294-ADF2-81F87C0058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43E67-3083-4710-9431-CB71D9AAA1C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2EC3A-C559-4969-B340-DE02A2CB0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ABC96-12D2-4458-A680-AFE4E27F2AC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C4520-35DB-4709-BC7B-789F26226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276E2-5EE0-49D7-A0AE-75EC9B6FA2E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A08C5-310C-4D22-AEC9-302739F1D2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259FE5C-E3D9-4B37-BA14-38E78CF29DE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73F6D0-4B2A-45E6-88C2-7C8AA5D37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8/Geirangerfjord_(6-2007).jpg" TargetMode="External"/><Relationship Id="rId2" Type="http://schemas.openxmlformats.org/officeDocument/2006/relationships/hyperlink" Target="http://upload.wikimedia.org/wikipedia/commons/1/12/Jotun6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3/32/Stromboli1.JPG" TargetMode="External"/><Relationship Id="rId5" Type="http://schemas.openxmlformats.org/officeDocument/2006/relationships/hyperlink" Target="http://upload.wikimedia.org/wikipedia/commons/9/93/Aneto_01.jpg" TargetMode="External"/><Relationship Id="rId4" Type="http://schemas.openxmlformats.org/officeDocument/2006/relationships/hyperlink" Target="http://upload.wikimedia.org/wikipedia/commons/5/58/MountBlanc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Obdélník 4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ZEYEROVA 3354, 767 01 KROMĚŘÍŽ</a:t>
            </a:r>
          </a:p>
          <a:p>
            <a:pPr algn="ctr"/>
            <a:endParaRPr lang="cs-CZ" b="1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projekt v rámci vzdělávacího programu</a:t>
            </a:r>
          </a:p>
          <a:p>
            <a:pPr algn="ctr"/>
            <a:r>
              <a:rPr lang="cs-CZ">
                <a:latin typeface="Calibri" pitchFamily="34" charset="0"/>
              </a:rPr>
              <a:t>VZDĚLÁNÍ PRO KONKURENCESCHOPNOST</a:t>
            </a: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ŠABLONA ČÍSLO: III/2</a:t>
            </a:r>
          </a:p>
          <a:p>
            <a:pPr algn="ctr"/>
            <a:r>
              <a:rPr lang="cs-CZ">
                <a:latin typeface="Calibri" pitchFamily="34" charset="0"/>
              </a:rPr>
              <a:t>NÁZEV:  INOVACE A ZKVALITNĚNÍ VÝUKY PROSTŘEDNICTVÍM ICT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PŘEDMĚT: ZEMĚPIS</a:t>
            </a:r>
          </a:p>
          <a:p>
            <a:r>
              <a:rPr lang="cs-CZ">
                <a:latin typeface="Calibri" pitchFamily="34" charset="0"/>
              </a:rPr>
              <a:t>ROČNÍK: 8.</a:t>
            </a:r>
          </a:p>
          <a:p>
            <a:r>
              <a:rPr lang="cs-CZ">
                <a:latin typeface="Calibri" pitchFamily="34" charset="0"/>
              </a:rPr>
              <a:t>TÉMA: POVRCH EVROPY</a:t>
            </a:r>
          </a:p>
          <a:p>
            <a:r>
              <a:rPr lang="cs-CZ">
                <a:latin typeface="Calibri" pitchFamily="34" charset="0"/>
              </a:rPr>
              <a:t>AUTOR: Mgr. Libuše Liplová</a:t>
            </a:r>
          </a:p>
          <a:p>
            <a:r>
              <a:rPr lang="cs-CZ">
                <a:latin typeface="Calibri" pitchFamily="34" charset="0"/>
              </a:rPr>
              <a:t>DATUM VYTVOŘENÍ: 27.9.2012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VY_32_INOVACE_41 _LL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1"/>
          <p:cNvSpPr>
            <a:spLocks noChangeArrowheads="1"/>
          </p:cNvSpPr>
          <p:nvPr/>
        </p:nvSpPr>
        <p:spPr bwMode="auto">
          <a:xfrm>
            <a:off x="468313" y="115888"/>
            <a:ext cx="8207375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ANOTACE</a:t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8.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 :</a:t>
            </a:r>
            <a:r>
              <a:rPr lang="cs-CZ">
                <a:latin typeface="Calibri" pitchFamily="34" charset="0"/>
              </a:rPr>
              <a:t>  POVRCH EVROPY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 :</a:t>
            </a:r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>
                <a:latin typeface="Calibri" pitchFamily="34" charset="0"/>
              </a:rPr>
              <a:t>Žáci se seznámí s členitostí evropské pevniny.</a:t>
            </a: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 :</a:t>
            </a:r>
            <a:r>
              <a:rPr lang="cs-CZ">
                <a:latin typeface="Calibri" pitchFamily="34" charset="0"/>
              </a:rPr>
              <a:t> pracovní list, školní atlas světa , učebnice Zeměpis 1.díl  Evropa,</a:t>
            </a:r>
          </a:p>
          <a:p>
            <a:r>
              <a:rPr lang="cs-CZ">
                <a:latin typeface="Calibri" pitchFamily="34" charset="0"/>
              </a:rPr>
              <a:t> psací potřeby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 : </a:t>
            </a:r>
            <a:r>
              <a:rPr lang="cs-CZ">
                <a:latin typeface="Calibri" pitchFamily="34" charset="0"/>
              </a:rPr>
              <a:t>průměrná nadmořská výška, Skandinávské pohoří, fjordy, </a:t>
            </a:r>
          </a:p>
          <a:p>
            <a:r>
              <a:rPr lang="cs-CZ">
                <a:latin typeface="Calibri" pitchFamily="34" charset="0"/>
              </a:rPr>
              <a:t>Mont Blanc, Pico de Aneto, sopka v Tyrhémském moři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pomocí Školního atlasu (str. 68-69) žáci vyhledávali a do tabulky vyznačili prezentované pojmy.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0" y="631825"/>
            <a:ext cx="9120188" cy="600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3600" b="1"/>
              <a:t>		POVRCH EVROPY</a:t>
            </a:r>
          </a:p>
          <a:p>
            <a:endParaRPr lang="cs-CZ" sz="2800" b="1"/>
          </a:p>
          <a:p>
            <a:pPr eaLnBrk="0" hangingPunct="0"/>
            <a:r>
              <a:rPr lang="cs-CZ" sz="800"/>
              <a:t> </a:t>
            </a:r>
            <a:r>
              <a:rPr lang="cs-CZ" sz="3200" b="1"/>
              <a:t>Evropa má pestrý reliéf.</a:t>
            </a:r>
          </a:p>
          <a:p>
            <a:pPr eaLnBrk="0" hangingPunct="0"/>
            <a:r>
              <a:rPr lang="cs-CZ" sz="3200"/>
              <a:t>Průměrná nadmořská výška </a:t>
            </a:r>
          </a:p>
          <a:p>
            <a:pPr eaLnBrk="0" hangingPunct="0"/>
            <a:r>
              <a:rPr lang="cs-CZ" sz="3200"/>
              <a:t>činí 290 m n.m. (nejméně ze všech světadílů).</a:t>
            </a:r>
          </a:p>
          <a:p>
            <a:pPr eaLnBrk="0" hangingPunct="0"/>
            <a:r>
              <a:rPr lang="cs-CZ" sz="3200"/>
              <a:t>Většinu území zaujímají nížiny (60 %).</a:t>
            </a:r>
          </a:p>
          <a:p>
            <a:pPr eaLnBrk="0" hangingPunct="0"/>
            <a:endParaRPr lang="cs-CZ" sz="3200"/>
          </a:p>
          <a:p>
            <a:pPr eaLnBrk="0" hangingPunct="0"/>
            <a:r>
              <a:rPr lang="cs-CZ" sz="3200" b="1">
                <a:latin typeface="Calibri" pitchFamily="34" charset="0"/>
              </a:rPr>
              <a:t>Východoevropská rovina</a:t>
            </a:r>
            <a:r>
              <a:rPr lang="cs-CZ" sz="3200">
                <a:latin typeface="Calibri" pitchFamily="34" charset="0"/>
              </a:rPr>
              <a:t>  je s rozlohou 5,5 mil. km²</a:t>
            </a:r>
          </a:p>
          <a:p>
            <a:pPr eaLnBrk="0" hangingPunct="0"/>
            <a:r>
              <a:rPr lang="cs-CZ" sz="3200">
                <a:latin typeface="Calibri" pitchFamily="34" charset="0"/>
              </a:rPr>
              <a:t>největší rovinou v Evropě. </a:t>
            </a:r>
          </a:p>
          <a:p>
            <a:pPr eaLnBrk="0" hangingPunct="0"/>
            <a:r>
              <a:rPr lang="cs-CZ" sz="3200">
                <a:latin typeface="Calibri" pitchFamily="34" charset="0"/>
              </a:rPr>
              <a:t>Zaujímá velkou část evropského Ruska až po Ural,</a:t>
            </a:r>
          </a:p>
          <a:p>
            <a:pPr eaLnBrk="0" hangingPunct="0"/>
            <a:r>
              <a:rPr lang="cs-CZ" sz="3200">
                <a:latin typeface="Calibri" pitchFamily="34" charset="0"/>
              </a:rPr>
              <a:t>severovýchodní Polsko, celé Bělorusko a Pobaltí,</a:t>
            </a:r>
          </a:p>
          <a:p>
            <a:pPr eaLnBrk="0" hangingPunct="0"/>
            <a:r>
              <a:rPr lang="cs-CZ" sz="3200">
                <a:latin typeface="Calibri" pitchFamily="34" charset="0"/>
              </a:rPr>
              <a:t>Moldavsko, většinu Ukrajiny a část Kazachstánu.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89375" y="14288"/>
            <a:ext cx="5222875" cy="681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7950" y="274638"/>
            <a:ext cx="3671888" cy="3298825"/>
          </a:xfrm>
        </p:spPr>
        <p:txBody>
          <a:bodyPr/>
          <a:lstStyle/>
          <a:p>
            <a:r>
              <a:rPr lang="cs-CZ" sz="3200" b="1" smtClean="0"/>
              <a:t>SKANDINÁVSKÉ POHOŘÍ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87863" y="-30163"/>
            <a:ext cx="4648200" cy="692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3813" y="333375"/>
            <a:ext cx="4464050" cy="4967288"/>
          </a:xfrm>
        </p:spPr>
        <p:txBody>
          <a:bodyPr/>
          <a:lstStyle/>
          <a:p>
            <a:r>
              <a:rPr lang="cs-CZ" sz="4000" b="1" smtClean="0"/>
              <a:t>GEIRANGERFJORD</a:t>
            </a:r>
            <a:br>
              <a:rPr lang="cs-CZ" sz="4000" b="1" smtClean="0"/>
            </a:br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>Norsko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266825"/>
            <a:ext cx="7843837" cy="523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Nejvyšší hora Evropy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83661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Mont Blanc 4810m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1196975"/>
            <a:ext cx="7323138" cy="548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33500"/>
          </a:xfrm>
        </p:spPr>
        <p:txBody>
          <a:bodyPr/>
          <a:lstStyle/>
          <a:p>
            <a:r>
              <a:rPr lang="cs-CZ" b="1" smtClean="0"/>
              <a:t>Pico de Aneto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9080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 smtClean="0"/>
              <a:t>Sopka v Tyrhénském moři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388" y="1557338"/>
          <a:ext cx="8659812" cy="462597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797625"/>
                <a:gridCol w="3861542"/>
              </a:tblGrid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PRŮMĚRNÁ NADMOŘSKÁ VÝŠKA EVROPY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60% ÚZEMÍ EVROPY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5,5 mil. km</a:t>
                      </a:r>
                      <a:r>
                        <a:rPr lang="cs-CZ" sz="2400" baseline="30000">
                          <a:effectLst/>
                        </a:rPr>
                        <a:t>2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FJORDY 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4 810 m.n.m.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Pico de Aneto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Sopka v Tyrhénském moři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                          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Zaujímá část evropského Ruska, </a:t>
                      </a:r>
                      <a:r>
                        <a:rPr lang="cs-CZ" sz="2400" dirty="0" smtClean="0">
                          <a:effectLst/>
                        </a:rPr>
                        <a:t>severovýchodní </a:t>
                      </a:r>
                      <a:r>
                        <a:rPr lang="cs-CZ" sz="2400" dirty="0">
                          <a:effectLst/>
                        </a:rPr>
                        <a:t>Polsko, Bělorusko, Pobaltí…….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2255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smtClean="0"/>
              <a:t>PRACOVNÍ LIST 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200" smtClean="0"/>
              <a:t>DOPLŇ TABULKU: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600200"/>
          <a:ext cx="9180513" cy="46275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99992"/>
                <a:gridCol w="4680520"/>
              </a:tblGrid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PRŮMĚRNÁ NADMOŘSKÁ VÝŠKA EVROPY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290 m n.m.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NÍŽINY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60% ÚZEMÍ EVROPY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VÝCHODOEVROPSKÁ ROVINA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5,5 mil. km</a:t>
                      </a:r>
                      <a:r>
                        <a:rPr lang="cs-CZ" sz="2400" baseline="30000">
                          <a:effectLst/>
                        </a:rPr>
                        <a:t>2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bg1"/>
                          </a:solidFill>
                          <a:effectLst/>
                        </a:rPr>
                        <a:t>FJORDY </a:t>
                      </a:r>
                      <a:endParaRPr lang="cs-CZ" sz="24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/>
                        </a:rPr>
                        <a:t>ZÁLIVY LEDOVCOVÉHO PŮVODU</a:t>
                      </a:r>
                      <a:endParaRPr lang="cs-CZ" sz="24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MONT BLANCK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4 810 m.n.m.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PYRENEJE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Pico de Aneto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3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Sopka v Tyrhénském moři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rgbClr val="FF0000"/>
                          </a:solidFill>
                          <a:effectLst/>
                        </a:rPr>
                        <a:t>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/>
                        </a:rPr>
                        <a:t>STROMBOLI                        </a:t>
                      </a:r>
                      <a:endParaRPr lang="cs-CZ" sz="24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Zaujímá část evropského Ruska, </a:t>
                      </a:r>
                      <a:r>
                        <a:rPr lang="cs-CZ" sz="2400" dirty="0" smtClean="0">
                          <a:effectLst/>
                        </a:rPr>
                        <a:t>severovýchodní </a:t>
                      </a:r>
                      <a:r>
                        <a:rPr lang="cs-CZ" sz="2400" dirty="0">
                          <a:effectLst/>
                        </a:rPr>
                        <a:t>Polsko, Bělorusko, Pobaltí…….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/>
                        </a:rPr>
                        <a:t>VÝCHODOEVROPSKÁ ROVINA</a:t>
                      </a:r>
                      <a:endParaRPr lang="cs-CZ" sz="24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PRACOVNÍ LIST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188913"/>
            <a:ext cx="8353425" cy="59086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ZDROJE INFORMACÍ: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AUTOR,Ranveig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  <a:hlinkClick r:id="rId2"/>
              </a:rPr>
              <a:t>2. 2. 2006, 13:30</a:t>
            </a:r>
            <a:r>
              <a:rPr lang="cs-CZ" dirty="0">
                <a:latin typeface="+mn-lt"/>
                <a:cs typeface="+mn-cs"/>
              </a:rPr>
              <a:t>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2012-09-27]. Soubor:Jotun600.jpg. Dostupné </a:t>
            </a:r>
            <a:r>
              <a:rPr lang="cs-CZ" dirty="0">
                <a:latin typeface="+mn-lt"/>
                <a:cs typeface="+mn-cs"/>
              </a:rPr>
              <a:t>z WWW: </a:t>
            </a:r>
            <a:r>
              <a:rPr lang="cs-CZ" dirty="0">
                <a:latin typeface="+mn-lt"/>
                <a:cs typeface="+mn-cs"/>
              </a:rPr>
              <a:t>&lt;http://cs.wikipedia.org/wiki/Soubor:Jotun600.jpg&gt;.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AUTOR, </a:t>
            </a:r>
            <a:r>
              <a:rPr lang="cs-CZ" dirty="0" err="1">
                <a:latin typeface="+mn-lt"/>
                <a:cs typeface="+mn-cs"/>
              </a:rPr>
              <a:t>Fgmedia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  <a:hlinkClick r:id="rId3"/>
              </a:rPr>
              <a:t>21. 7. 2007, 21:38</a:t>
            </a:r>
            <a:r>
              <a:rPr lang="cs-CZ" dirty="0">
                <a:latin typeface="+mn-lt"/>
                <a:cs typeface="+mn-cs"/>
              </a:rPr>
              <a:t>[cit. 2012-09-27]. </a:t>
            </a:r>
            <a:r>
              <a:rPr lang="cs-CZ" dirty="0" err="1">
                <a:latin typeface="+mn-lt"/>
                <a:cs typeface="+mn-cs"/>
              </a:rPr>
              <a:t>Soubor:Geirangerfjord</a:t>
            </a:r>
            <a:r>
              <a:rPr lang="cs-CZ" dirty="0">
                <a:latin typeface="+mn-lt"/>
                <a:cs typeface="+mn-cs"/>
              </a:rPr>
              <a:t> (6-2007).</a:t>
            </a:r>
            <a:r>
              <a:rPr lang="cs-CZ" dirty="0" err="1">
                <a:latin typeface="+mn-lt"/>
                <a:cs typeface="+mn-cs"/>
              </a:rPr>
              <a:t>jpg</a:t>
            </a:r>
            <a:r>
              <a:rPr lang="cs-CZ" dirty="0">
                <a:latin typeface="+mn-lt"/>
                <a:cs typeface="+mn-cs"/>
              </a:rPr>
              <a:t>. Dostupné z WWW: &lt;http://cs.wikipedia.org/wiki/Soubor:Geirangerfjord_%286-2007%29.jpg&gt;.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AUTOR, Julius07Adam.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  <a:hlinkClick r:id="rId4"/>
              </a:rPr>
              <a:t>3. 12. 2006, 09:53</a:t>
            </a:r>
            <a:r>
              <a:rPr lang="cs-CZ" dirty="0">
                <a:latin typeface="+mn-lt"/>
                <a:cs typeface="+mn-cs"/>
              </a:rPr>
              <a:t>[cit. 2012-09-27]. Soubor:MountBlanc04.jpg. Dostupné z WWW: &lt;http://cs.wikipedia.org/wiki/Soubor:MountBlanc04.jpg&gt;.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AUTOR,Urban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  <a:hlinkClick r:id="rId5"/>
              </a:rPr>
              <a:t>27. 12. 2005, 20:27</a:t>
            </a:r>
            <a:r>
              <a:rPr lang="cs-CZ" dirty="0">
                <a:latin typeface="+mn-lt"/>
                <a:cs typeface="+mn-cs"/>
              </a:rPr>
              <a:t>[cit. 2012-09-27]. </a:t>
            </a:r>
            <a:r>
              <a:rPr lang="cs-CZ" dirty="0" err="1">
                <a:latin typeface="+mn-lt"/>
                <a:cs typeface="+mn-cs"/>
              </a:rPr>
              <a:t>Soubor:Aneto</a:t>
            </a:r>
            <a:r>
              <a:rPr lang="cs-CZ" dirty="0">
                <a:latin typeface="+mn-lt"/>
                <a:cs typeface="+mn-cs"/>
              </a:rPr>
              <a:t> 01.jpg. Dostupné z WWW: &lt;http://cs.wikipedia.org/wiki/Soubor:Aneto_01.jpg&gt;.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AUTOR, Denis </a:t>
            </a:r>
            <a:r>
              <a:rPr lang="cs-CZ" dirty="0" err="1">
                <a:latin typeface="+mn-lt"/>
                <a:cs typeface="+mn-cs"/>
              </a:rPr>
              <a:t>Barthel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</a:t>
            </a:r>
            <a:r>
              <a:rPr lang="cs-CZ" dirty="0">
                <a:latin typeface="+mn-lt"/>
                <a:cs typeface="+mn-cs"/>
                <a:hlinkClick r:id="rId6"/>
              </a:rPr>
              <a:t> 24. 12. 2004, 00:36</a:t>
            </a:r>
            <a:r>
              <a:rPr lang="cs-CZ" dirty="0">
                <a:latin typeface="+mn-lt"/>
                <a:cs typeface="+mn-cs"/>
              </a:rPr>
              <a:t> [cit. 2012-09-27]. Soubor:Stromboli1.JPG. Dostupné z WWW: &lt;http://cs.wikipedia.org/wiki/Soubor:Stromboli1.JPG&gt;.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 Školní </a:t>
            </a:r>
            <a:r>
              <a:rPr lang="cs-CZ" dirty="0">
                <a:latin typeface="+mn-lt"/>
                <a:cs typeface="+mn-cs"/>
              </a:rPr>
              <a:t>atlas </a:t>
            </a:r>
            <a:r>
              <a:rPr lang="cs-CZ" dirty="0">
                <a:latin typeface="+mn-lt"/>
                <a:cs typeface="+mn-cs"/>
              </a:rPr>
              <a:t>světa. KARTOGRAFIE PRAHA, a.s.1998.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    ISBN 80-7011-582-3. </a:t>
            </a:r>
            <a:r>
              <a:rPr lang="cs-CZ" dirty="0">
                <a:latin typeface="+mn-lt"/>
                <a:cs typeface="+mn-cs"/>
              </a:rPr>
              <a:t>Strana </a:t>
            </a:r>
            <a:r>
              <a:rPr lang="cs-CZ" dirty="0">
                <a:latin typeface="+mn-lt"/>
                <a:cs typeface="+mn-cs"/>
              </a:rPr>
              <a:t>68-69.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362</Words>
  <Application>Microsoft Office PowerPoint</Application>
  <PresentationFormat>On-screen Show (4:3)</PresentationFormat>
  <Paragraphs>84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Times New Roman</vt:lpstr>
      <vt:lpstr>Motiv systému Office</vt:lpstr>
      <vt:lpstr>Snímek 1</vt:lpstr>
      <vt:lpstr>Snímek 2</vt:lpstr>
      <vt:lpstr>Snímek 3</vt:lpstr>
      <vt:lpstr>SKANDINÁVSKÉ POHOŘÍ</vt:lpstr>
      <vt:lpstr>GEIRANGERFJORD  Norsko</vt:lpstr>
      <vt:lpstr>Nejvyšší hora Evropy</vt:lpstr>
      <vt:lpstr>Mont Blanc 4810m</vt:lpstr>
      <vt:lpstr>Pico de Aneto</vt:lpstr>
      <vt:lpstr>Sopka v Tyrhénském moři </vt:lpstr>
      <vt:lpstr>PRACOVNÍ LIST  DOPLŇ TABULKU:</vt:lpstr>
      <vt:lpstr>PRACOVNÍ LIST ŘEŠENÍ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15</cp:revision>
  <dcterms:created xsi:type="dcterms:W3CDTF">2012-10-08T18:17:34Z</dcterms:created>
  <dcterms:modified xsi:type="dcterms:W3CDTF">2013-09-20T17:10:53Z</dcterms:modified>
</cp:coreProperties>
</file>